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65" r:id="rId1"/>
    <p:sldMasterId id="2147484824" r:id="rId2"/>
    <p:sldMasterId id="2147484852" r:id="rId3"/>
    <p:sldMasterId id="2147484868" r:id="rId4"/>
    <p:sldMasterId id="2147484887" r:id="rId5"/>
    <p:sldMasterId id="2147484892" r:id="rId6"/>
    <p:sldMasterId id="2147484907" r:id="rId7"/>
  </p:sldMasterIdLst>
  <p:notesMasterIdLst>
    <p:notesMasterId r:id="rId56"/>
  </p:notesMasterIdLst>
  <p:handoutMasterIdLst>
    <p:handoutMasterId r:id="rId57"/>
  </p:handoutMasterIdLst>
  <p:sldIdLst>
    <p:sldId id="259" r:id="rId8"/>
    <p:sldId id="525" r:id="rId9"/>
    <p:sldId id="510" r:id="rId10"/>
    <p:sldId id="522" r:id="rId11"/>
    <p:sldId id="523" r:id="rId12"/>
    <p:sldId id="524" r:id="rId13"/>
    <p:sldId id="533" r:id="rId14"/>
    <p:sldId id="532" r:id="rId15"/>
    <p:sldId id="466" r:id="rId16"/>
    <p:sldId id="465" r:id="rId17"/>
    <p:sldId id="468" r:id="rId18"/>
    <p:sldId id="469" r:id="rId19"/>
    <p:sldId id="470" r:id="rId20"/>
    <p:sldId id="471" r:id="rId21"/>
    <p:sldId id="472" r:id="rId22"/>
    <p:sldId id="473" r:id="rId23"/>
    <p:sldId id="474" r:id="rId24"/>
    <p:sldId id="534" r:id="rId25"/>
    <p:sldId id="527" r:id="rId26"/>
    <p:sldId id="476" r:id="rId27"/>
    <p:sldId id="475" r:id="rId28"/>
    <p:sldId id="545" r:id="rId29"/>
    <p:sldId id="487" r:id="rId30"/>
    <p:sldId id="488" r:id="rId31"/>
    <p:sldId id="507" r:id="rId32"/>
    <p:sldId id="490" r:id="rId33"/>
    <p:sldId id="489" r:id="rId34"/>
    <p:sldId id="491" r:id="rId35"/>
    <p:sldId id="528" r:id="rId36"/>
    <p:sldId id="492" r:id="rId37"/>
    <p:sldId id="493" r:id="rId38"/>
    <p:sldId id="494" r:id="rId39"/>
    <p:sldId id="495" r:id="rId40"/>
    <p:sldId id="496" r:id="rId41"/>
    <p:sldId id="497" r:id="rId42"/>
    <p:sldId id="500" r:id="rId43"/>
    <p:sldId id="530" r:id="rId44"/>
    <p:sldId id="271" r:id="rId45"/>
    <p:sldId id="535" r:id="rId46"/>
    <p:sldId id="536" r:id="rId47"/>
    <p:sldId id="537" r:id="rId48"/>
    <p:sldId id="538" r:id="rId49"/>
    <p:sldId id="539" r:id="rId50"/>
    <p:sldId id="540" r:id="rId51"/>
    <p:sldId id="541" r:id="rId52"/>
    <p:sldId id="542" r:id="rId53"/>
    <p:sldId id="543" r:id="rId54"/>
    <p:sldId id="544" r:id="rId55"/>
  </p:sldIdLst>
  <p:sldSz cx="12192000" cy="6858000"/>
  <p:notesSz cx="6858000" cy="9144000"/>
  <p:custShowLst>
    <p:custShow name="Reporting Services" id="0">
      <p:sldLst/>
    </p:custShow>
    <p:custShow name="PowerBI" id="1">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00E07C6-10D2-4D4F-A575-3039F4A561A6}">
          <p14:sldIdLst>
            <p14:sldId id="259"/>
            <p14:sldId id="525"/>
            <p14:sldId id="510"/>
            <p14:sldId id="522"/>
            <p14:sldId id="523"/>
            <p14:sldId id="524"/>
            <p14:sldId id="533"/>
            <p14:sldId id="532"/>
          </p14:sldIdLst>
        </p14:section>
        <p14:section name="BI Platform" id="{C054EB6E-4046-440F-B0B0-279B0A4B01E0}">
          <p14:sldIdLst>
            <p14:sldId id="466"/>
            <p14:sldId id="465"/>
            <p14:sldId id="468"/>
            <p14:sldId id="469"/>
            <p14:sldId id="470"/>
            <p14:sldId id="471"/>
            <p14:sldId id="472"/>
            <p14:sldId id="473"/>
            <p14:sldId id="474"/>
            <p14:sldId id="534"/>
            <p14:sldId id="527"/>
          </p14:sldIdLst>
        </p14:section>
        <p14:section name="Azure DW" id="{89DFDFCA-02D3-492B-A0F6-C6A41659D185}">
          <p14:sldIdLst>
            <p14:sldId id="476"/>
            <p14:sldId id="475"/>
          </p14:sldIdLst>
        </p14:section>
        <p14:section name="Cosmos DB" id="{91D329ED-637E-4C46-B947-5A80C3F2393D}">
          <p14:sldIdLst>
            <p14:sldId id="545"/>
          </p14:sldIdLst>
        </p14:section>
        <p14:section name="ML and Analytics" id="{C045ECE6-782B-421A-8C9F-F19A1EE957A3}">
          <p14:sldIdLst>
            <p14:sldId id="487"/>
            <p14:sldId id="488"/>
            <p14:sldId id="507"/>
            <p14:sldId id="490"/>
            <p14:sldId id="489"/>
            <p14:sldId id="491"/>
            <p14:sldId id="528"/>
            <p14:sldId id="492"/>
            <p14:sldId id="493"/>
            <p14:sldId id="494"/>
            <p14:sldId id="495"/>
            <p14:sldId id="496"/>
            <p14:sldId id="497"/>
            <p14:sldId id="500"/>
            <p14:sldId id="530"/>
          </p14:sldIdLst>
        </p14:section>
        <p14:section name="Azure Platform" id="{EC9657EA-3FA6-42DC-A5F7-FAEC12785074}">
          <p14:sldIdLst/>
        </p14:section>
        <p14:section name="End Slide" id="{56E84931-7916-4404-A381-46EA2FE37F93}">
          <p14:sldIdLst>
            <p14:sldId id="271"/>
          </p14:sldIdLst>
        </p14:section>
        <p14:section name="Azure SQL DB" id="{B27CCB6F-FC21-4425-85A2-E57378BAB98B}">
          <p14:sldIdLst>
            <p14:sldId id="535"/>
            <p14:sldId id="536"/>
            <p14:sldId id="537"/>
            <p14:sldId id="538"/>
            <p14:sldId id="539"/>
            <p14:sldId id="540"/>
            <p14:sldId id="541"/>
            <p14:sldId id="542"/>
            <p14:sldId id="543"/>
            <p14:sldId id="5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6" autoAdjust="0"/>
    <p:restoredTop sz="79670" autoAdjust="0"/>
  </p:normalViewPr>
  <p:slideViewPr>
    <p:cSldViewPr snapToGrid="0">
      <p:cViewPr varScale="1">
        <p:scale>
          <a:sx n="61" d="100"/>
          <a:sy n="61" d="100"/>
        </p:scale>
        <p:origin x="1143" y="60"/>
      </p:cViewPr>
      <p:guideLst/>
    </p:cSldViewPr>
  </p:slideViewPr>
  <p:notesTextViewPr>
    <p:cViewPr>
      <p:scale>
        <a:sx n="3" d="2"/>
        <a:sy n="3" d="2"/>
      </p:scale>
      <p:origin x="0" y="0"/>
    </p:cViewPr>
  </p:notesTextViewPr>
  <p:notesViewPr>
    <p:cSldViewPr snapToGrid="0">
      <p:cViewPr varScale="1">
        <p:scale>
          <a:sx n="95" d="100"/>
          <a:sy n="95" d="100"/>
        </p:scale>
        <p:origin x="404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0.44800605754669398"/>
          <c:w val="0.65969385040175499"/>
          <c:h val="0.31091183169241599"/>
        </c:manualLayout>
      </c:layout>
      <c:barChart>
        <c:barDir val="col"/>
        <c:grouping val="clustered"/>
        <c:varyColors val="0"/>
        <c:ser>
          <c:idx val="0"/>
          <c:order val="0"/>
          <c:tx>
            <c:strRef>
              <c:f>Sheet1!$B$1</c:f>
              <c:strCache>
                <c:ptCount val="1"/>
                <c:pt idx="0">
                  <c:v>SQL Server</c:v>
                </c:pt>
              </c:strCache>
            </c:strRef>
          </c:tx>
          <c:spPr>
            <a:solidFill>
              <a:sysClr val="window" lastClr="FFFFFF"/>
            </a:solidFill>
            <a:ln>
              <a:noFill/>
            </a:ln>
            <a:effectLst/>
          </c:spPr>
          <c:invertIfNegative val="0"/>
          <c:dPt>
            <c:idx val="0"/>
            <c:invertIfNegative val="0"/>
            <c:bubble3D val="0"/>
            <c:spPr>
              <a:solidFill>
                <a:sysClr val="window" lastClr="FFFFFF"/>
              </a:solidFill>
              <a:ln>
                <a:noFill/>
              </a:ln>
              <a:effectLst/>
            </c:spPr>
            <c:extLst>
              <c:ext xmlns:c16="http://schemas.microsoft.com/office/drawing/2014/chart" uri="{C3380CC4-5D6E-409C-BE32-E72D297353CC}">
                <c16:uniqueId val="{00000001-B2C3-41B8-AEE1-F61CF9ED68C7}"/>
              </c:ext>
            </c:extLst>
          </c:dPt>
          <c:dPt>
            <c:idx val="1"/>
            <c:invertIfNegative val="0"/>
            <c:bubble3D val="0"/>
            <c:spPr>
              <a:solidFill>
                <a:srgbClr val="002050"/>
              </a:solidFill>
              <a:ln>
                <a:noFill/>
              </a:ln>
              <a:effectLst/>
            </c:spPr>
            <c:extLst>
              <c:ext xmlns:c16="http://schemas.microsoft.com/office/drawing/2014/chart" uri="{C3380CC4-5D6E-409C-BE32-E72D297353CC}">
                <c16:uniqueId val="{00000003-B2C3-41B8-AEE1-F61CF9ED68C7}"/>
              </c:ext>
            </c:extLst>
          </c:dPt>
          <c:dPt>
            <c:idx val="2"/>
            <c:invertIfNegative val="0"/>
            <c:bubble3D val="0"/>
            <c:spPr>
              <a:solidFill>
                <a:srgbClr val="002050"/>
              </a:solidFill>
              <a:ln>
                <a:noFill/>
              </a:ln>
              <a:effectLst/>
            </c:spPr>
            <c:extLst>
              <c:ext xmlns:c16="http://schemas.microsoft.com/office/drawing/2014/chart" uri="{C3380CC4-5D6E-409C-BE32-E72D297353CC}">
                <c16:uniqueId val="{00000005-B2C3-41B8-AEE1-F61CF9ED68C7}"/>
              </c:ext>
            </c:extLst>
          </c:dPt>
          <c:dPt>
            <c:idx val="3"/>
            <c:invertIfNegative val="0"/>
            <c:bubble3D val="0"/>
            <c:spPr>
              <a:solidFill>
                <a:srgbClr val="002050"/>
              </a:solidFill>
              <a:ln>
                <a:noFill/>
              </a:ln>
              <a:effectLst/>
            </c:spPr>
            <c:extLst>
              <c:ext xmlns:c16="http://schemas.microsoft.com/office/drawing/2014/chart" uri="{C3380CC4-5D6E-409C-BE32-E72D297353CC}">
                <c16:uniqueId val="{00000007-B2C3-41B8-AEE1-F61CF9ED68C7}"/>
              </c:ext>
            </c:extLst>
          </c:dPt>
          <c:dPt>
            <c:idx val="4"/>
            <c:invertIfNegative val="0"/>
            <c:bubble3D val="0"/>
            <c:spPr>
              <a:solidFill>
                <a:srgbClr val="002050"/>
              </a:solidFill>
              <a:ln>
                <a:noFill/>
              </a:ln>
              <a:effectLst/>
            </c:spPr>
            <c:extLst>
              <c:ext xmlns:c16="http://schemas.microsoft.com/office/drawing/2014/chart" uri="{C3380CC4-5D6E-409C-BE32-E72D297353CC}">
                <c16:uniqueId val="{00000009-B2C3-41B8-AEE1-F61CF9ED68C7}"/>
              </c:ext>
            </c:extLst>
          </c:dPt>
          <c:dPt>
            <c:idx val="5"/>
            <c:invertIfNegative val="0"/>
            <c:bubble3D val="0"/>
            <c:spPr>
              <a:solidFill>
                <a:srgbClr val="002050"/>
              </a:solidFill>
              <a:ln>
                <a:noFill/>
              </a:ln>
              <a:effectLst/>
            </c:spPr>
            <c:extLst>
              <c:ext xmlns:c16="http://schemas.microsoft.com/office/drawing/2014/chart" uri="{C3380CC4-5D6E-409C-BE32-E72D297353CC}">
                <c16:uniqueId val="{0000000B-B2C3-41B8-AEE1-F61CF9ED68C7}"/>
              </c:ext>
            </c:extLst>
          </c:dPt>
          <c:cat>
            <c:strRef>
              <c:f>Sheet1!$A$2:$A$7</c:f>
              <c:strCache>
                <c:ptCount val="6"/>
                <c:pt idx="0">
                  <c:v>SQL Server</c:v>
                </c:pt>
                <c:pt idx="1">
                  <c:v>SAP HANA</c:v>
                </c:pt>
                <c:pt idx="2">
                  <c:v>PostgreSQL</c:v>
                </c:pt>
                <c:pt idx="3">
                  <c:v>IBM DB2</c:v>
                </c:pt>
                <c:pt idx="4">
                  <c:v>Oracle</c:v>
                </c:pt>
                <c:pt idx="5">
                  <c:v>MySQL</c:v>
                </c:pt>
              </c:strCache>
            </c:strRef>
          </c:cat>
          <c:val>
            <c:numRef>
              <c:f>Sheet1!$B$2:$B$7</c:f>
              <c:numCache>
                <c:formatCode>General</c:formatCode>
                <c:ptCount val="6"/>
                <c:pt idx="0">
                  <c:v>16</c:v>
                </c:pt>
                <c:pt idx="1">
                  <c:v>29</c:v>
                </c:pt>
                <c:pt idx="2">
                  <c:v>43</c:v>
                </c:pt>
                <c:pt idx="3">
                  <c:v>61</c:v>
                </c:pt>
                <c:pt idx="4">
                  <c:v>200</c:v>
                </c:pt>
                <c:pt idx="5">
                  <c:v>393</c:v>
                </c:pt>
              </c:numCache>
            </c:numRef>
          </c:val>
          <c:extLst>
            <c:ext xmlns:c16="http://schemas.microsoft.com/office/drawing/2014/chart" uri="{C3380CC4-5D6E-409C-BE32-E72D297353CC}">
              <c16:uniqueId val="{0000000C-B2C3-41B8-AEE1-F61CF9ED68C7}"/>
            </c:ext>
          </c:extLst>
        </c:ser>
        <c:dLbls>
          <c:showLegendKey val="0"/>
          <c:showVal val="0"/>
          <c:showCatName val="0"/>
          <c:showSerName val="0"/>
          <c:showPercent val="0"/>
          <c:showBubbleSize val="0"/>
        </c:dLbls>
        <c:gapWidth val="219"/>
        <c:overlap val="-27"/>
        <c:axId val="427622016"/>
        <c:axId val="1104890752"/>
      </c:barChart>
      <c:catAx>
        <c:axId val="427622016"/>
        <c:scaling>
          <c:orientation val="minMax"/>
        </c:scaling>
        <c:delete val="1"/>
        <c:axPos val="b"/>
        <c:numFmt formatCode="General" sourceLinked="1"/>
        <c:majorTickMark val="none"/>
        <c:minorTickMark val="none"/>
        <c:tickLblPos val="low"/>
        <c:crossAx val="1104890752"/>
        <c:crosses val="autoZero"/>
        <c:auto val="1"/>
        <c:lblAlgn val="ctr"/>
        <c:lblOffset val="100"/>
        <c:noMultiLvlLbl val="0"/>
      </c:catAx>
      <c:valAx>
        <c:axId val="1104890752"/>
        <c:scaling>
          <c:orientation val="minMax"/>
          <c:max val="150"/>
        </c:scaling>
        <c:delete val="0"/>
        <c:axPos val="l"/>
        <c:majorGridlines>
          <c:spPr>
            <a:ln w="9525" cap="flat" cmpd="sng" algn="ctr">
              <a:solidFill>
                <a:srgbClr val="0070B7"/>
              </a:solidFill>
              <a:round/>
            </a:ln>
            <a:effectLst/>
          </c:spPr>
        </c:majorGridlines>
        <c:title>
          <c:tx>
            <c:rich>
              <a:bodyPr rot="-5400000" spcFirstLastPara="1" vertOverflow="ellipsis" vert="horz" wrap="square" anchor="ctr" anchorCtr="1"/>
              <a:lstStyle/>
              <a:p>
                <a:pPr>
                  <a:defRPr sz="700" b="0" i="0" u="none" strike="noStrike" kern="1200" baseline="0">
                    <a:solidFill>
                      <a:schemeClr val="bg1"/>
                    </a:solidFill>
                    <a:latin typeface="+mn-lt"/>
                    <a:ea typeface="+mn-ea"/>
                    <a:cs typeface="+mn-cs"/>
                  </a:defRPr>
                </a:pPr>
                <a:r>
                  <a:rPr lang="en-US" sz="700" b="0" i="0" baseline="0">
                    <a:solidFill>
                      <a:schemeClr val="bg1"/>
                    </a:solidFill>
                    <a:effectLst/>
                  </a:rPr>
                  <a:t>Vulnerabilities</a:t>
                </a:r>
                <a:br>
                  <a:rPr lang="en-US" sz="700" b="0" i="0" baseline="0">
                    <a:solidFill>
                      <a:schemeClr val="bg1"/>
                    </a:solidFill>
                    <a:effectLst/>
                  </a:rPr>
                </a:br>
                <a:r>
                  <a:rPr lang="en-US" sz="700" b="0" i="0" baseline="0">
                    <a:solidFill>
                      <a:schemeClr val="bg1"/>
                    </a:solidFill>
                    <a:effectLst/>
                  </a:rPr>
                  <a:t>(2010-2016</a:t>
                </a:r>
                <a:r>
                  <a:rPr lang="en-US" sz="700" b="0" i="0" baseline="0" dirty="0">
                    <a:solidFill>
                      <a:schemeClr val="bg1"/>
                    </a:solidFill>
                    <a:effectLst/>
                  </a:rPr>
                  <a:t>)</a:t>
                </a:r>
                <a:endParaRPr lang="en-US" sz="700" b="0" dirty="0">
                  <a:solidFill>
                    <a:schemeClr val="bg1"/>
                  </a:solidFill>
                  <a:effectLst/>
                </a:endParaRPr>
              </a:p>
            </c:rich>
          </c:tx>
          <c:layout>
            <c:manualLayout>
              <c:xMode val="edge"/>
              <c:yMode val="edge"/>
              <c:x val="0.15644642395032099"/>
              <c:y val="0.461800390403862"/>
            </c:manualLayout>
          </c:layout>
          <c:overlay val="0"/>
          <c:spPr>
            <a:noFill/>
            <a:ln>
              <a:noFill/>
            </a:ln>
            <a:effectLst/>
          </c:spPr>
          <c:txPr>
            <a:bodyPr rot="-540000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bg1"/>
                </a:solidFill>
                <a:latin typeface="+mn-lt"/>
                <a:ea typeface="+mn-ea"/>
                <a:cs typeface="+mn-cs"/>
              </a:defRPr>
            </a:pPr>
            <a:endParaRPr lang="en-US"/>
          </a:p>
        </c:txPr>
        <c:crossAx val="427622016"/>
        <c:crosses val="autoZero"/>
        <c:crossBetween val="between"/>
        <c:maj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9ACF0A-7D14-4B33-8D85-77AB008287A1}" type="datetimeFigureOut">
              <a:rPr lang="en-US" smtClean="0"/>
              <a:t>12/6/2017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BC065C-067B-46DC-89F0-F4F5307D6172}" type="slidenum">
              <a:rPr lang="en-US" smtClean="0"/>
              <a:t>‹#›</a:t>
            </a:fld>
            <a:endParaRPr lang="en-US"/>
          </a:p>
        </p:txBody>
      </p:sp>
    </p:spTree>
    <p:extLst>
      <p:ext uri="{BB962C8B-B14F-4D97-AF65-F5344CB8AC3E}">
        <p14:creationId xmlns:p14="http://schemas.microsoft.com/office/powerpoint/2010/main" val="1875249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9BDB3-B4F3-4BF4-9ED3-775962BD4377}" type="datetimeFigureOut">
              <a:rPr lang="en-US" smtClean="0"/>
              <a:t>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31A5D-AF6C-46BE-95D3-286375BCFB95}" type="slidenum">
              <a:rPr lang="en-US" smtClean="0"/>
              <a:t>‹#›</a:t>
            </a:fld>
            <a:endParaRPr lang="en-US"/>
          </a:p>
        </p:txBody>
      </p:sp>
    </p:spTree>
    <p:extLst>
      <p:ext uri="{BB962C8B-B14F-4D97-AF65-F5344CB8AC3E}">
        <p14:creationId xmlns:p14="http://schemas.microsoft.com/office/powerpoint/2010/main" val="28958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itworldcanada.com/article/the-amount-of-data-were-creating-is-out-of-this-world/91586#ixzz3MJ1Fk5H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develop-deploy-streaming-jobs/" TargetMode="External"/><Relationship Id="rId7" Type="http://schemas.openxmlformats.org/officeDocument/2006/relationships/hyperlink" Target="https://go.microsoft.com/fwlink/?linkid=525005&amp;clcid=0x409"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hortonworks.com/hdp/" TargetMode="External"/><Relationship Id="rId5" Type="http://schemas.openxmlformats.org/officeDocument/2006/relationships/hyperlink" Target="https://go.microsoft.com/fwlink/?linkid=619287&amp;clcid=0x409" TargetMode="External"/><Relationship Id="rId4" Type="http://schemas.openxmlformats.org/officeDocument/2006/relationships/hyperlink" Target="https://azure.microsoft.com/en-us/documentation/articles/hdinsight-develop-deploy-java-mapreduc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review.docs.microsoft.com/en-us/azure/sql-database/sql-database-advisor"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blogs.msdn.microsoft.com/sqlserverstorageengine/2017/04/19/introducing-batch-mode-adaptive-joins/" TargetMode="External"/><Relationship Id="rId4" Type="http://schemas.openxmlformats.org/officeDocument/2006/relationships/hyperlink" Target="https://blogs.msdn.microsoft.com/sqlserverstorageengine/2017/04/19/introducing-interleaved-execution-for-multi-statement-table-valued-function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review.docs.microsoft.com/en-us/azure/sql-database/(https:/docs.microsoft.com/sql/relational-databases/security/encryption/always-encrypted-database-engin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2013 IDC study (</a:t>
            </a:r>
            <a:r>
              <a:rPr lang="en-US" i="1" dirty="0"/>
              <a:t>The Digital Universe of Opportunities: Rich Data and the Increasing Value of the Internet of Things</a:t>
            </a:r>
            <a:r>
              <a:rPr lang="en-US" i="0" dirty="0"/>
              <a:t>)</a:t>
            </a:r>
            <a:r>
              <a:rPr lang="en-US" i="0" baseline="0" dirty="0"/>
              <a:t> the digital universe is doubling every two years</a:t>
            </a:r>
          </a:p>
          <a:p>
            <a:r>
              <a:rPr lang="en-US" i="0" baseline="0" dirty="0"/>
              <a:t>…and is expected to multiply by 10-fold between 2013 and 2020 – from 4.4 trillion gigabytes to 44 trillion gigabytes</a:t>
            </a:r>
          </a:p>
          <a:p>
            <a:endParaRPr lang="en-US" i="0" baseline="0" dirty="0"/>
          </a:p>
          <a:p>
            <a:r>
              <a:rPr lang="en-US" sz="1200" u="none" strike="noStrike" kern="1200" dirty="0">
                <a:solidFill>
                  <a:schemeClr val="tx1"/>
                </a:solidFill>
                <a:effectLst/>
                <a:latin typeface="+mn-lt"/>
                <a:ea typeface="+mn-ea"/>
                <a:cs typeface="+mn-cs"/>
              </a:rPr>
              <a:t>The sheer volume of the world’s digital data would fill a stack of Surface 2 tablets extending two-thirds the distance to the moon. By 2020, this stack would extend from the earth to the moon 6.6 times due to the rate of data growth.</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This explosion</a:t>
            </a:r>
            <a:r>
              <a:rPr lang="en-US" sz="1200" u="none" strike="noStrike" kern="1200" baseline="0" dirty="0">
                <a:solidFill>
                  <a:schemeClr val="tx1"/>
                </a:solidFill>
                <a:effectLst/>
                <a:latin typeface="+mn-lt"/>
                <a:ea typeface="+mn-ea"/>
                <a:cs typeface="+mn-cs"/>
              </a:rPr>
              <a:t> of data is impacting consumers and businesses at breakneck speeds. Succeeding in this data-intensive environment requires smart analysts and savvy executives that are able to distill enormous amount of data into (click) succinct INSIGHTS!</a:t>
            </a:r>
          </a:p>
          <a:p>
            <a:endParaRPr lang="en-US" sz="1200" u="none" strike="noStrike" kern="1200" baseline="0" dirty="0">
              <a:solidFill>
                <a:schemeClr val="tx1"/>
              </a:solidFill>
              <a:effectLst/>
              <a:latin typeface="+mn-lt"/>
              <a:ea typeface="+mn-ea"/>
              <a:cs typeface="+mn-cs"/>
            </a:endParaRPr>
          </a:p>
          <a:p>
            <a:r>
              <a:rPr lang="en-US" sz="1200" u="none" strike="noStrike" kern="1200" baseline="0" dirty="0">
                <a:solidFill>
                  <a:schemeClr val="tx1"/>
                </a:solidFill>
                <a:effectLst/>
                <a:latin typeface="+mn-lt"/>
                <a:ea typeface="+mn-ea"/>
                <a:cs typeface="+mn-cs"/>
              </a:rPr>
              <a:t>The revolutions in Microsoft’s BI tools have revolutionized the way that we can explore data and get to the right insights needed to drive impact in our organization.</a:t>
            </a:r>
          </a:p>
          <a:p>
            <a:endParaRPr lang="en-US" sz="1200" u="none" strike="noStrike" kern="1200" baseline="0" dirty="0">
              <a:solidFill>
                <a:schemeClr val="tx1"/>
              </a:solidFill>
              <a:effectLst/>
              <a:latin typeface="+mn-lt"/>
              <a:ea typeface="+mn-ea"/>
              <a:cs typeface="+mn-cs"/>
            </a:endParaRPr>
          </a:p>
          <a:p>
            <a:r>
              <a:rPr lang="en-US" sz="1200" u="none" strike="noStrike" kern="1200" baseline="0" dirty="0">
                <a:solidFill>
                  <a:schemeClr val="tx1"/>
                </a:solidFill>
                <a:effectLst/>
                <a:latin typeface="+mn-lt"/>
                <a:ea typeface="+mn-ea"/>
                <a:cs typeface="+mn-cs"/>
              </a:rPr>
              <a:t>My goal is to share how you can revolutionize the way that you explore and present data for your company. First, let me share a little about the journey that we’ve been on in the Finance division at Microsoft to drive impact in our company using our data….</a:t>
            </a:r>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Other data: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–currently, 60 per cent of data in the digital universe is attributed to mature markets such as Germany, Japan, and the United States, but by 2020, the percentage will flip, and emerging markets including Brazil, China, India, Mexico and Russia will account for the majority of data;</a:t>
            </a:r>
          </a:p>
          <a:p>
            <a:r>
              <a:rPr lang="en-US" sz="1200" u="none" strike="noStrike" kern="1200" dirty="0">
                <a:solidFill>
                  <a:schemeClr val="tx1"/>
                </a:solidFill>
                <a:effectLst/>
                <a:latin typeface="+mn-lt"/>
                <a:ea typeface="+mn-ea"/>
                <a:cs typeface="+mn-cs"/>
              </a:rPr>
              <a:t>–this year less than 20 per cent of the data was “touched” by the cloud. By 2020, that percentage will double to 40 per cent;</a:t>
            </a:r>
          </a:p>
          <a:p>
            <a:r>
              <a:rPr lang="en-US" sz="1200" u="none" strike="noStrike" kern="1200" dirty="0">
                <a:solidFill>
                  <a:schemeClr val="tx1"/>
                </a:solidFill>
                <a:effectLst/>
                <a:latin typeface="+mn-lt"/>
                <a:ea typeface="+mn-ea"/>
                <a:cs typeface="+mn-cs"/>
              </a:rPr>
              <a:t>–this year 18 per cent of data will be generated by mobile devices (include RFID tags, GPS devices, smart cards, cars, toys and dog collars). By 2020 that will be 27 per cent;</a:t>
            </a:r>
          </a:p>
          <a:p>
            <a:r>
              <a:rPr lang="en-US" sz="1200" u="none" strike="noStrike" kern="1200" dirty="0">
                <a:solidFill>
                  <a:schemeClr val="tx1"/>
                </a:solidFill>
                <a:effectLst/>
                <a:latin typeface="+mn-lt"/>
                <a:ea typeface="+mn-ea"/>
                <a:cs typeface="+mn-cs"/>
              </a:rPr>
              <a:t>–two-thirds of the digital universe bits are created or captured by consumers and workers, yet enterprises have liability or responsibility for 85 per cent of the digital universe.</a:t>
            </a:r>
          </a:p>
          <a:p>
            <a:br>
              <a:rPr lang="en-US" sz="1200" u="none" strike="noStrike" kern="1200" dirty="0">
                <a:solidFill>
                  <a:schemeClr val="tx1"/>
                </a:solidFill>
                <a:effectLst/>
                <a:latin typeface="+mn-lt"/>
                <a:ea typeface="+mn-ea"/>
                <a:cs typeface="+mn-cs"/>
              </a:rPr>
            </a:br>
            <a:br>
              <a:rPr lang="en-US" sz="1200" u="none" strike="noStrike" kern="1200" dirty="0">
                <a:solidFill>
                  <a:schemeClr val="tx1"/>
                </a:solidFill>
                <a:effectLst/>
                <a:latin typeface="+mn-lt"/>
                <a:ea typeface="+mn-ea"/>
                <a:cs typeface="+mn-cs"/>
              </a:rPr>
            </a:br>
            <a:r>
              <a:rPr lang="en-US" sz="1200" u="none" strike="noStrike" kern="1200" dirty="0">
                <a:solidFill>
                  <a:schemeClr val="tx1"/>
                </a:solidFill>
                <a:effectLst/>
                <a:latin typeface="+mn-lt"/>
                <a:ea typeface="+mn-ea"/>
                <a:cs typeface="+mn-cs"/>
              </a:rPr>
              <a:t>Read more: </a:t>
            </a:r>
            <a:r>
              <a:rPr lang="en-US" sz="1200" u="none" strike="noStrike" kern="1200" dirty="0">
                <a:solidFill>
                  <a:schemeClr val="tx1"/>
                </a:solidFill>
                <a:effectLst/>
                <a:latin typeface="+mn-lt"/>
                <a:ea typeface="+mn-ea"/>
                <a:cs typeface="+mn-cs"/>
                <a:hlinkClick r:id="rId3"/>
              </a:rPr>
              <a:t>http://www.itworldcanada.com/article/the-amount-of-data-were-creating-is-out-of-this-world/91586#ixzz3MJ1Fk5Hp</a:t>
            </a:r>
            <a:r>
              <a:rPr lang="en-US" sz="1200" u="none" strike="noStrike" kern="1200" dirty="0">
                <a:solidFill>
                  <a:schemeClr val="tx1"/>
                </a:solidFill>
                <a:effectLst/>
                <a:latin typeface="+mn-lt"/>
                <a:ea typeface="+mn-ea"/>
                <a:cs typeface="+mn-cs"/>
              </a:rPr>
              <a:t> </a:t>
            </a:r>
            <a:br>
              <a:rPr lang="en-US" sz="1200" u="none" strike="noStrike" kern="1200" dirty="0">
                <a:solidFill>
                  <a:schemeClr val="tx1"/>
                </a:solidFill>
                <a:effectLst/>
                <a:latin typeface="+mn-lt"/>
                <a:ea typeface="+mn-ea"/>
                <a:cs typeface="+mn-cs"/>
              </a:rPr>
            </a:br>
            <a:r>
              <a:rPr lang="en-US" sz="1200" u="none" strike="noStrike" kern="1200" dirty="0">
                <a:solidFill>
                  <a:schemeClr val="tx1"/>
                </a:solidFill>
                <a:effectLst/>
                <a:latin typeface="+mn-lt"/>
                <a:ea typeface="+mn-ea"/>
                <a:cs typeface="+mn-cs"/>
              </a:rPr>
              <a:t>or visit http://www.itworldcanada.com for more Canadian IT News </a:t>
            </a:r>
            <a:br>
              <a:rPr lang="en-US" sz="1200" u="none" strike="noStrike" kern="1200" dirty="0">
                <a:solidFill>
                  <a:schemeClr val="tx1"/>
                </a:solidFill>
                <a:effectLst/>
                <a:latin typeface="+mn-lt"/>
                <a:ea typeface="+mn-ea"/>
                <a:cs typeface="+mn-cs"/>
              </a:rPr>
            </a:br>
            <a:endParaRPr lang="en-US" sz="1200" u="none" strike="noStrike" kern="1200" dirty="0">
              <a:solidFill>
                <a:schemeClr val="tx1"/>
              </a:solidFill>
              <a:effectLst/>
              <a:latin typeface="+mn-lt"/>
              <a:ea typeface="+mn-ea"/>
              <a:cs typeface="+mn-cs"/>
            </a:endParaRPr>
          </a:p>
          <a:p>
            <a:r>
              <a:rPr lang="en-US" dirty="0">
                <a:effectLst/>
              </a:rPr>
              <a:t>The amount of information in the digital universe would fill a stack of iPad Air tablets reaching 2/3 of the way to the moon (157,674 miles/253,704 kilometers). By 2020, there will be 6.6 stacks.</a:t>
            </a:r>
          </a:p>
          <a:p>
            <a:r>
              <a:rPr lang="en-US" dirty="0">
                <a:effectLst/>
              </a:rPr>
              <a:t>Today, the average household creates enough data to fill 65 iPhones (32gb) per year. In 2020, this will grow to 318 iPhones</a:t>
            </a:r>
          </a:p>
          <a:p>
            <a:r>
              <a:rPr lang="en-US" dirty="0">
                <a:effectLst/>
              </a:rPr>
              <a:t>Today, if a byte of data were a gallon of water, in only 10 seconds there would be enough data to fill an average house. In 2020, it will only take 2 seconds.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1A9B53-F9F4-4B8C-BED3-5158A6759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7410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Data Factory is a </a:t>
            </a:r>
            <a:r>
              <a:rPr lang="en-US" sz="900" b="0" i="0" kern="1200" dirty="0">
                <a:solidFill>
                  <a:schemeClr val="tx1"/>
                </a:solidFill>
                <a:effectLst/>
                <a:latin typeface="Segoe UI Light" pitchFamily="34" charset="0"/>
                <a:ea typeface="+mn-ea"/>
                <a:cs typeface="+mn-cs"/>
              </a:rPr>
              <a:t>globally deployed,</a:t>
            </a:r>
            <a:r>
              <a:rPr lang="en-US" sz="900" b="0" i="0" kern="1200" baseline="0" dirty="0">
                <a:solidFill>
                  <a:schemeClr val="tx1"/>
                </a:solidFill>
                <a:effectLst/>
                <a:latin typeface="Segoe UI Light" pitchFamily="34" charset="0"/>
                <a:ea typeface="+mn-ea"/>
                <a:cs typeface="+mn-cs"/>
              </a:rPr>
              <a:t> </a:t>
            </a:r>
            <a:r>
              <a:rPr lang="en-US" dirty="0"/>
              <a:t>fully managed </a:t>
            </a:r>
            <a:r>
              <a:rPr lang="en-US" sz="900" b="0" i="0" kern="1200" dirty="0">
                <a:solidFill>
                  <a:schemeClr val="tx1"/>
                </a:solidFill>
                <a:effectLst/>
                <a:latin typeface="Segoe UI Light" pitchFamily="34" charset="0"/>
                <a:ea typeface="+mn-ea"/>
                <a:cs typeface="+mn-cs"/>
              </a:rPr>
              <a:t>data movement</a:t>
            </a:r>
            <a:r>
              <a:rPr lang="en-US" sz="900" b="0" i="0" kern="1200" baseline="0" dirty="0">
                <a:solidFill>
                  <a:schemeClr val="tx1"/>
                </a:solidFill>
                <a:effectLst/>
                <a:latin typeface="Segoe UI Light" pitchFamily="34" charset="0"/>
                <a:ea typeface="+mn-ea"/>
                <a:cs typeface="+mn-cs"/>
              </a:rPr>
              <a:t> </a:t>
            </a:r>
            <a:r>
              <a:rPr lang="en-US" dirty="0"/>
              <a:t>service </a:t>
            </a:r>
            <a:r>
              <a:rPr lang="en-US" sz="900" b="0" i="0" kern="1200" dirty="0">
                <a:solidFill>
                  <a:schemeClr val="tx1"/>
                </a:solidFill>
                <a:effectLst/>
                <a:latin typeface="Segoe UI Light" pitchFamily="34" charset="0"/>
                <a:ea typeface="+mn-ea"/>
                <a:cs typeface="+mn-cs"/>
              </a:rPr>
              <a:t>in the cloud. It enables enterprises to ingest data from multiple on-premises and cloud sources easily,</a:t>
            </a:r>
            <a:r>
              <a:rPr lang="en-US" sz="900" b="0" i="0" kern="1200" baseline="0" dirty="0">
                <a:solidFill>
                  <a:schemeClr val="tx1"/>
                </a:solidFill>
                <a:effectLst/>
                <a:latin typeface="Segoe UI Light" pitchFamily="34" charset="0"/>
                <a:ea typeface="+mn-ea"/>
                <a:cs typeface="+mn-cs"/>
              </a:rPr>
              <a:t> and gets your data where it needs to go. </a:t>
            </a:r>
            <a:r>
              <a:rPr lang="en-US" sz="900" b="0" i="0" kern="1200" dirty="0">
                <a:solidFill>
                  <a:schemeClr val="tx1"/>
                </a:solidFill>
                <a:effectLst/>
                <a:latin typeface="Segoe UI Light" pitchFamily="34" charset="0"/>
                <a:ea typeface="+mn-ea"/>
                <a:cs typeface="+mn-cs"/>
              </a:rPr>
              <a:t>Prepare and partition your data as you ingest it, or apply pre-processing steps.</a:t>
            </a:r>
            <a:endParaRPr lang="en-US" baseline="0" dirty="0"/>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Data Factory </a:t>
            </a:r>
            <a:r>
              <a:rPr lang="en-US" dirty="0"/>
              <a:t>allows enterprises</a:t>
            </a:r>
            <a:r>
              <a:rPr lang="en-US" baseline="0" dirty="0"/>
              <a:t> to produce trusted data by easily composing, orchestrating, and monitoring diverse data, transformation and processing services at scale. </a:t>
            </a:r>
          </a:p>
          <a:p>
            <a:endParaRPr lang="en-US" baseline="0" dirty="0"/>
          </a:p>
          <a:p>
            <a:r>
              <a:rPr lang="en-US" baseline="0" dirty="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a:p>
          <a:p>
            <a:r>
              <a:rPr lang="en-US" baseline="0" dirty="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a:p>
          <a:p>
            <a:r>
              <a:rPr lang="en-US" b="1" baseline="0" dirty="0"/>
              <a:t>T: Lets look at the next service, Data Catalog</a:t>
            </a:r>
            <a:endParaRPr lang="en-US" baseline="0" dirty="0"/>
          </a:p>
          <a:p>
            <a:r>
              <a:rPr lang="en-US" baseline="0" dirty="0"/>
              <a:t>----</a:t>
            </a: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Azure Data Factory</a:t>
            </a:r>
            <a:r>
              <a:rPr lang="en-US" sz="900" b="0" i="0" kern="1200" dirty="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9:31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4809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the new world of data, consumers of enterprise data spend more time looking for data than they do analyzing it. Azure Data Catalog is an enterprise-wide metadata catalog that makes data asset discovery trivial. It’s a fully managed service that lets any user—from analyst to data scientist to data developer—register, enrich,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Data Catalog is a fully managed service that serves as a system of registration and system of discovery for enterprise data sources. Azure Data Catalog provides capabilities that enable any user – from analysts to data scientists to developers – to register,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Catalog brings</a:t>
            </a:r>
            <a:r>
              <a:rPr lang="en-US" sz="900" b="0" i="0" kern="1200" baseline="0" dirty="0">
                <a:solidFill>
                  <a:schemeClr val="tx1"/>
                </a:solidFill>
                <a:effectLst/>
                <a:latin typeface="Segoe UI Light" pitchFamily="34" charset="0"/>
                <a:ea typeface="+mn-ea"/>
                <a:cs typeface="+mn-cs"/>
              </a:rPr>
              <a:t> huge value to data enrichment by allowing all users within an organization to add context to data. Not just the data scientists, anyone can use this system.</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Let’s talk about Azure Event Hubs, an innovative data ingestion service. </a:t>
            </a:r>
            <a:endParaRPr lang="en-US" b="1"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44564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00873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5768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Azure provides a variety of storage options, including Blobs.</a:t>
            </a:r>
            <a:r>
              <a:rPr lang="en-US" b="1" baseline="0" dirty="0"/>
              <a:t> Here we’ll dive into the two main storage options with Cortana Intelligence, starting with Data Lake Store. </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9:31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12868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900" b="0" i="0" kern="1200" dirty="0" err="1">
                <a:solidFill>
                  <a:schemeClr val="tx1"/>
                </a:solidFill>
                <a:effectLst/>
                <a:latin typeface="Segoe UI Light" pitchFamily="34" charset="0"/>
                <a:ea typeface="+mn-ea"/>
                <a:cs typeface="+mn-cs"/>
              </a:rPr>
              <a:t>MapR</a:t>
            </a:r>
            <a:r>
              <a:rPr lang="en-US" sz="900" b="0" i="0" kern="1200" dirty="0">
                <a:solidFill>
                  <a:schemeClr val="tx1"/>
                </a:solidFill>
                <a:effectLst/>
                <a:latin typeface="Segoe UI Light" pitchFamily="34" charset="0"/>
                <a:ea typeface="+mn-ea"/>
                <a:cs typeface="+mn-cs"/>
              </a:rPr>
              <a:t>; and individual Hadoop projects like Spark, Storm, Flume, </a:t>
            </a:r>
            <a:r>
              <a:rPr lang="en-US" sz="900" b="0" i="0" kern="1200" dirty="0" err="1">
                <a:solidFill>
                  <a:schemeClr val="tx1"/>
                </a:solidFill>
                <a:effectLst/>
                <a:latin typeface="Segoe UI Light" pitchFamily="34" charset="0"/>
                <a:ea typeface="+mn-ea"/>
                <a:cs typeface="+mn-cs"/>
              </a:rPr>
              <a:t>Sqoop</a:t>
            </a:r>
            <a:r>
              <a:rPr lang="en-US" sz="900" b="0" i="0" kern="1200" dirty="0">
                <a:solidFill>
                  <a:schemeClr val="tx1"/>
                </a:solidFill>
                <a:effectLst/>
                <a:latin typeface="Segoe UI Light" pitchFamily="34" charset="0"/>
                <a:ea typeface="+mn-ea"/>
                <a:cs typeface="+mn-cs"/>
              </a:rPr>
              <a:t>, and Kafka.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Lake Store is a very open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900" b="0" i="0" kern="1200" dirty="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9:31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5270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161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Power your entire data estate with SQL Server 2017</a:t>
            </a:r>
            <a:endParaRPr lang="en-US" dirty="0"/>
          </a:p>
          <a:p>
            <a:r>
              <a:rPr lang="en-US" dirty="0"/>
              <a:t>Now we’ll look at all the reasons why SQL Server is the right database for your on-premises data estate. </a:t>
            </a:r>
          </a:p>
          <a:p>
            <a:r>
              <a:rPr lang="en-US" b="1" dirty="0"/>
              <a:t> </a:t>
            </a:r>
            <a:endParaRPr lang="en-US" dirty="0"/>
          </a:p>
          <a:p>
            <a:r>
              <a:rPr lang="en-US" b="1" dirty="0"/>
              <a:t>Data Management - TDM</a:t>
            </a:r>
            <a:endParaRPr lang="en-US" dirty="0"/>
          </a:p>
          <a:p>
            <a:pPr lvl="0"/>
            <a:r>
              <a:rPr lang="en-US" dirty="0"/>
              <a:t>SQL Server is no longer just an OLTP database, it’s a mission critical OLTP database with industry-leading TPC-E performance benchmarks. It has been recognized by Gartner as a leader in Operational Database Management four years in a row, and THE leader in this quadrant for the last two years. </a:t>
            </a:r>
          </a:p>
          <a:p>
            <a:pPr lvl="0"/>
            <a:r>
              <a:rPr lang="en-US" dirty="0"/>
              <a:t>When it comes to data warehousing, you used to only be able to handle small data marts in older SQL Server versions. Today we have companies like NASDAQ who are doing petabyte scale data warehousing in a scale up SMP architecture just with SQL Server. Not to mention we have can support MPP architecture as well for very large data warehousing workloads. That’s tremendous value coming out of one enterprise SKU. </a:t>
            </a:r>
          </a:p>
          <a:p>
            <a:r>
              <a:rPr lang="en-US" dirty="0"/>
              <a:t>&lt;click&gt;</a:t>
            </a:r>
          </a:p>
          <a:p>
            <a:r>
              <a:rPr lang="en-US" dirty="0"/>
              <a:t> </a:t>
            </a:r>
          </a:p>
          <a:p>
            <a:r>
              <a:rPr lang="en-US" b="1" dirty="0"/>
              <a:t>Data Sources</a:t>
            </a:r>
            <a:endParaRPr lang="en-US" dirty="0"/>
          </a:p>
          <a:p>
            <a:pPr lvl="0"/>
            <a:r>
              <a:rPr lang="en-US" dirty="0"/>
              <a:t>SQL Server 2017 not only has the great </a:t>
            </a:r>
            <a:r>
              <a:rPr lang="en-US" dirty="0" err="1"/>
              <a:t>PolyBase</a:t>
            </a:r>
            <a:r>
              <a:rPr lang="en-US" dirty="0"/>
              <a:t> technology for querying across structured data in SQL and unstructured data in Hadoop that we introduced in SQL Server 2016:</a:t>
            </a:r>
          </a:p>
          <a:p>
            <a:pPr lvl="0"/>
            <a:r>
              <a:rPr lang="en-US" dirty="0"/>
              <a:t>It now can handle even more types of data, with the introduction of graph data management and graph analysis to handle new, non-hierarchical relationships among your data.</a:t>
            </a:r>
          </a:p>
          <a:p>
            <a:r>
              <a:rPr lang="en-US" dirty="0"/>
              <a:t>&lt;click&gt;</a:t>
            </a:r>
          </a:p>
          <a:p>
            <a:r>
              <a:rPr lang="en-US" dirty="0"/>
              <a:t> </a:t>
            </a:r>
          </a:p>
          <a:p>
            <a:r>
              <a:rPr lang="en-US" b="1" dirty="0"/>
              <a:t>Data Insights - BDM</a:t>
            </a:r>
            <a:endParaRPr lang="en-US" dirty="0"/>
          </a:p>
          <a:p>
            <a:pPr lvl="0"/>
            <a:r>
              <a:rPr lang="en-US" dirty="0"/>
              <a:t>BI (business intelligence) is an area in which everyone gave us lots of feedback, so we invested in it in a big way in the last release, SQL Server 2016. We’ve did a complete overhaul of SQL Server reporting services, refreshing to a modern report interface and adding new chart types like tree and sunburst.</a:t>
            </a:r>
          </a:p>
          <a:p>
            <a:pPr lvl="0"/>
            <a:r>
              <a:rPr lang="en-US" dirty="0"/>
              <a:t>And on top of that, we delivered an </a:t>
            </a:r>
            <a:r>
              <a:rPr lang="en-US" b="1" dirty="0"/>
              <a:t>end-to-end mobile BI solution</a:t>
            </a:r>
            <a:r>
              <a:rPr lang="en-US" dirty="0"/>
              <a:t> that not only works on Windows but also iOS, works on Android and, and beauty is it works online and offline. So it’s a comprehensive solution again being delivered out of that one SKU.</a:t>
            </a:r>
          </a:p>
          <a:p>
            <a:pPr lvl="0"/>
            <a:r>
              <a:rPr lang="en-US" dirty="0"/>
              <a:t>And if you choose to use Power BI, our </a:t>
            </a:r>
            <a:r>
              <a:rPr lang="en-US" b="1" dirty="0"/>
              <a:t>cloud-based business analytics service</a:t>
            </a:r>
            <a:r>
              <a:rPr lang="en-US" dirty="0"/>
              <a:t> that enables anyone to visualize and analyze data with greater speed, efficiency, and understanding, you can connect users to a broad range of live data through easy-to-use dashboards, interactive reports, and compelling visualizations –all </a:t>
            </a:r>
            <a:r>
              <a:rPr lang="en-US" b="1" dirty="0"/>
              <a:t>at a fraction of the cost of our competitors.</a:t>
            </a:r>
            <a:endParaRPr lang="en-US" dirty="0"/>
          </a:p>
          <a:p>
            <a:pPr lvl="0"/>
            <a:r>
              <a:rPr lang="en-US" dirty="0"/>
              <a:t>And in SQL Server 2017, we have added many enhancements to SQL Server and analysis services (SSAS) as well, enabling you to mash up data from many sources, </a:t>
            </a:r>
          </a:p>
          <a:p>
            <a:r>
              <a:rPr lang="en-US" dirty="0"/>
              <a:t> </a:t>
            </a:r>
          </a:p>
          <a:p>
            <a:pPr lvl="0"/>
            <a:r>
              <a:rPr lang="en-US" dirty="0"/>
              <a:t>In today’s world, businesses are trying to get predictive. Instead of reacting to data they want to pave their business path forward with data. The way to do that is with advanced analytics.  From predicting optimal warehousing to sales forecasting to customer behavior, customers want to build predictive models based on data. And with SQL Server, you don’t have to take data out of the database to do advanced analytics. </a:t>
            </a:r>
            <a:r>
              <a:rPr lang="en-US" b="1" dirty="0"/>
              <a:t>With Microsoft’s Machine Learning Services, you can do R and Python-based analytics, </a:t>
            </a:r>
            <a:r>
              <a:rPr lang="en-US" dirty="0"/>
              <a:t>at scale and in a highly parallelized way, right in the database</a:t>
            </a:r>
            <a:r>
              <a:rPr lang="en-US" b="1" dirty="0"/>
              <a:t> </a:t>
            </a:r>
            <a:r>
              <a:rPr lang="en-US" dirty="0"/>
              <a:t>for </a:t>
            </a:r>
            <a:r>
              <a:rPr lang="en-US" b="1" dirty="0"/>
              <a:t>Real time analytics at up to 1M predictions per second.</a:t>
            </a:r>
            <a:endParaRPr lang="en-US" dirty="0"/>
          </a:p>
          <a:p>
            <a:r>
              <a:rPr lang="en-US" dirty="0"/>
              <a:t>&lt;click&gt;</a:t>
            </a:r>
          </a:p>
          <a:p>
            <a:r>
              <a:rPr lang="en-US" dirty="0"/>
              <a:t> </a:t>
            </a:r>
          </a:p>
          <a:p>
            <a:r>
              <a:rPr lang="en-US" b="1" dirty="0"/>
              <a:t>Data Security</a:t>
            </a:r>
            <a:endParaRPr lang="en-US" dirty="0"/>
          </a:p>
          <a:p>
            <a:pPr lvl="0"/>
            <a:r>
              <a:rPr lang="en-US" dirty="0"/>
              <a:t>Now let’s talk about security. You can see why we are saying we are the most secure database. This is from NIST, National Institutes of Standards and Technology and </a:t>
            </a:r>
            <a:r>
              <a:rPr lang="en-US" b="1" dirty="0"/>
              <a:t>over the last seven years, SQL Server has least vulnerabilities of any database tracked by NIST. </a:t>
            </a:r>
            <a:r>
              <a:rPr lang="en-US" dirty="0"/>
              <a:t>You can see the bars there with our number of incidents compared to competitors: Less than SAP HANA, which has only been tracked for half of those years.  Less thank Postgres.  Less than DB2.  Far less than Oracle and MySQL.</a:t>
            </a:r>
          </a:p>
          <a:p>
            <a:r>
              <a:rPr lang="en-US" dirty="0"/>
              <a:t>&lt;click&gt;</a:t>
            </a:r>
          </a:p>
          <a:p>
            <a:r>
              <a:rPr lang="en-US" dirty="0"/>
              <a:t> </a:t>
            </a:r>
          </a:p>
          <a:p>
            <a:r>
              <a:rPr lang="en-US" b="1" dirty="0"/>
              <a:t>Flexibility</a:t>
            </a:r>
            <a:endParaRPr lang="en-US" dirty="0"/>
          </a:p>
          <a:p>
            <a:pPr lvl="0"/>
            <a:r>
              <a:rPr lang="en-US" dirty="0"/>
              <a:t>Now that you see the scope of what SQL Server can address from a workloads perspective, also that only Microsoft can provide a consistent experience for all these workloads, from on-premises to the cloud, with applications in any language, and across platforms including Windows, Linux, and Docker.  </a:t>
            </a:r>
            <a:r>
              <a:rPr lang="en-US" b="1" dirty="0"/>
              <a:t>Any language, any platform, anywhere.</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376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fortunately</a:t>
            </a:r>
            <a:r>
              <a:rPr lang="en-US" dirty="0"/>
              <a:t>, there’s Microsoft Azure SQL Data Warehouse.</a:t>
            </a:r>
          </a:p>
          <a:p>
            <a:r>
              <a:rPr lang="en-US"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a:t>
            </a:r>
            <a:r>
              <a:rPr lang="en-US" sz="1200" dirty="0">
                <a:latin typeface="Segoe UI Light" panose="020B0502040204020203" pitchFamily="34" charset="0"/>
                <a:cs typeface="Times New Roman" panose="02020603050405020304" pitchFamily="18" charset="0"/>
              </a:rPr>
              <a:t>t</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he industry’s </a:t>
            </a:r>
            <a:r>
              <a:rPr lang="en-US" sz="1200" b="1" dirty="0">
                <a:latin typeface="Segoe UI Light" panose="020B0502040204020203" pitchFamily="34" charset="0"/>
                <a:ea typeface="Times New Roman" panose="02020603050405020304" pitchFamily="18" charset="0"/>
                <a:cs typeface="Times New Roman" panose="02020603050405020304" pitchFamily="18" charset="0"/>
              </a:rPr>
              <a:t>first</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 enterprise-class cloud data warehouse that can </a:t>
            </a:r>
            <a:r>
              <a:rPr lang="en-US" sz="1200" b="1" dirty="0">
                <a:latin typeface="Segoe UI Light" panose="020B0502040204020203" pitchFamily="34" charset="0"/>
                <a:ea typeface="Times New Roman" panose="02020603050405020304" pitchFamily="18" charset="0"/>
                <a:cs typeface="Times New Roman" panose="02020603050405020304" pitchFamily="18" charset="0"/>
              </a:rPr>
              <a:t>grow, shrink, and pause </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in seconds.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enables scaling with the HDInsight Hadoop service on Microsoft Azure. Based on the proven SQL Server relational database engine,</a:t>
            </a:r>
            <a:r>
              <a:rPr lang="en-US" sz="1200" kern="1200" baseline="0" dirty="0">
                <a:solidFill>
                  <a:schemeClr val="tx1"/>
                </a:solidFill>
                <a:effectLst/>
                <a:latin typeface="+mn-lt"/>
                <a:ea typeface="+mn-ea"/>
                <a:cs typeface="+mn-cs"/>
              </a:rPr>
              <a:t> it </a:t>
            </a:r>
            <a:r>
              <a:rPr lang="en-US" sz="1200" kern="1200" dirty="0">
                <a:solidFill>
                  <a:schemeClr val="tx1"/>
                </a:solidFill>
                <a:effectLst/>
                <a:latin typeface="+mn-lt"/>
                <a:ea typeface="+mn-ea"/>
                <a:cs typeface="+mn-cs"/>
              </a:rPr>
              <a:t>includes the features you expect from an enterprise data warehouse, including stored procedures, user-defined functions, table partitioning, indexes, and collations.</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SQL</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Data Warehouse </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works seamlessly with Power BI, Azure Machine Learning, HDInsight, and Azure Data Factory.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It gives petabyte scalability with massive parallel-processing architecture</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that enables </a:t>
            </a:r>
            <a:r>
              <a:rPr lang="en-US" sz="1200" kern="1200" dirty="0">
                <a:solidFill>
                  <a:schemeClr val="tx1"/>
                </a:solidFill>
                <a:effectLst/>
                <a:latin typeface="+mn-lt"/>
                <a:ea typeface="+mn-ea"/>
                <a:cs typeface="+mn-cs"/>
              </a:rPr>
              <a:t>distributed processing to handle the rigors of modern data realities.</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It</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i</a:t>
            </a:r>
            <a:r>
              <a:rPr lang="en-US" sz="1200" dirty="0">
                <a:latin typeface="Segoe UI Light" panose="020B0502040204020203" pitchFamily="34" charset="0"/>
                <a:ea typeface="Times New Roman" panose="02020603050405020304" pitchFamily="18" charset="0"/>
                <a:cs typeface="Times New Roman" panose="02020603050405020304" pitchFamily="18" charset="0"/>
              </a:rPr>
              <a:t>ndependently</a:t>
            </a: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 scales compute and storage in seconds.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Light" panose="020B0502040204020203" pitchFamily="34" charset="0"/>
                <a:ea typeface="Times New Roman" panose="02020603050405020304" pitchFamily="18" charset="0"/>
                <a:cs typeface="Times New Roman" panose="02020603050405020304" pitchFamily="18" charset="0"/>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ea typeface="Times New Roman" panose="02020603050405020304" pitchFamily="18" charset="0"/>
                <a:cs typeface="Times New Roman" panose="02020603050405020304" pitchFamily="18" charset="0"/>
              </a:rPr>
              <a:t>And importantly, </a:t>
            </a:r>
            <a:r>
              <a:rPr lang="en-US" sz="1200" kern="1200" dirty="0">
                <a:solidFill>
                  <a:schemeClr val="tx1"/>
                </a:solidFill>
                <a:effectLst/>
                <a:latin typeface="+mn-lt"/>
                <a:ea typeface="+mn-ea"/>
                <a:cs typeface="+mn-cs"/>
              </a:rPr>
              <a:t>Microsoft PolyBase provides the ability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query relational and non-relational data in Hadoop with a single, T-SQL-based query model that can support both relational and non-relational data in parallel.</a:t>
            </a: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Light" panose="020B0502040204020203"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764B560-3E06-4983-9494-146314CFC53F}" type="slidenum">
              <a:rPr lang="en-US" smtClean="0"/>
              <a:t>20</a:t>
            </a:fld>
            <a:endParaRPr lang="en-US" dirty="0"/>
          </a:p>
        </p:txBody>
      </p:sp>
    </p:spTree>
    <p:extLst>
      <p:ext uri="{BB962C8B-B14F-4D97-AF65-F5344CB8AC3E}">
        <p14:creationId xmlns:p14="http://schemas.microsoft.com/office/powerpoint/2010/main" val="2984621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Global Distribution From The Ground-up</a:t>
            </a:r>
            <a:r>
              <a:rPr lang="en-US" dirty="0"/>
              <a:t>:</a:t>
            </a:r>
          </a:p>
          <a:p>
            <a:pPr marL="285443" indent="-285443" defTabSz="913417"/>
            <a:r>
              <a:rPr lang="en-US" sz="2400" kern="0" dirty="0">
                <a:solidFill>
                  <a:schemeClr val="tx2"/>
                </a:solidFill>
                <a:latin typeface="+mn-lt"/>
              </a:rPr>
              <a:t>(1) </a:t>
            </a:r>
            <a:r>
              <a:rPr lang="en-US" sz="2400" u="sng" kern="0" dirty="0" err="1">
                <a:solidFill>
                  <a:schemeClr val="tx2"/>
                </a:solidFill>
                <a:latin typeface="+mn-lt"/>
              </a:rPr>
              <a:t>DocumentDB</a:t>
            </a:r>
            <a:r>
              <a:rPr lang="en-US" sz="2400" u="sng" kern="0" dirty="0">
                <a:solidFill>
                  <a:schemeClr val="tx2"/>
                </a:solidFill>
                <a:latin typeface="+mn-lt"/>
              </a:rPr>
              <a:t> is a Ring 0 Azure service</a:t>
            </a:r>
            <a:r>
              <a:rPr lang="en-US" sz="2400" kern="0" dirty="0">
                <a:solidFill>
                  <a:schemeClr val="tx2"/>
                </a:solidFill>
                <a:latin typeface="+mn-lt"/>
              </a:rPr>
              <a:t>: </a:t>
            </a:r>
            <a:r>
              <a:rPr lang="en-US" sz="1800" kern="0" dirty="0"/>
              <a:t>Available in all Azure regions by default, including sovereign/government clouds</a:t>
            </a:r>
          </a:p>
          <a:p>
            <a:pPr marL="285443" indent="-285443" defTabSz="913417"/>
            <a:r>
              <a:rPr lang="en-US" sz="2400" kern="0" dirty="0">
                <a:latin typeface="+mn-lt"/>
              </a:rPr>
              <a:t>(2) </a:t>
            </a:r>
            <a:r>
              <a:rPr lang="en-US" sz="2400" u="sng" kern="0" dirty="0">
                <a:solidFill>
                  <a:schemeClr val="tx2"/>
                </a:solidFill>
                <a:latin typeface="+mn-lt"/>
              </a:rPr>
              <a:t>Automatic multi-region replication</a:t>
            </a:r>
          </a:p>
          <a:p>
            <a:pPr marL="757066" lvl="1" indent="-291179" defTabSz="913417"/>
            <a:r>
              <a:rPr lang="en-US" sz="1800" kern="0" dirty="0"/>
              <a:t>Associate </a:t>
            </a:r>
            <a:r>
              <a:rPr lang="en-US" sz="1800" b="1" kern="0" dirty="0"/>
              <a:t>any </a:t>
            </a:r>
            <a:r>
              <a:rPr lang="en-US" sz="1800" kern="0" dirty="0"/>
              <a:t>number of regions with your database account</a:t>
            </a:r>
          </a:p>
          <a:p>
            <a:pPr marL="757066" lvl="1" indent="-291179" defTabSz="913417"/>
            <a:r>
              <a:rPr lang="en-US" sz="1800" kern="0" dirty="0"/>
              <a:t>Policy based geo-fencing</a:t>
            </a:r>
          </a:p>
          <a:p>
            <a:pPr marL="285443" indent="-285443" defTabSz="913417"/>
            <a:r>
              <a:rPr lang="en-US" sz="2400" kern="0" dirty="0">
                <a:latin typeface="+mn-lt"/>
              </a:rPr>
              <a:t>(3) </a:t>
            </a:r>
            <a:r>
              <a:rPr lang="en-US" sz="2400" u="sng" kern="0" dirty="0">
                <a:solidFill>
                  <a:schemeClr val="tx2"/>
                </a:solidFill>
                <a:latin typeface="+mn-lt"/>
              </a:rPr>
              <a:t>Multi-homing APIs</a:t>
            </a:r>
          </a:p>
          <a:p>
            <a:pPr marL="751330" lvl="1" indent="-285443" defTabSz="913417"/>
            <a:r>
              <a:rPr lang="en-US" sz="1800" kern="0" dirty="0"/>
              <a:t>Apps don’t need to be redeployed during regional failover</a:t>
            </a:r>
          </a:p>
          <a:p>
            <a:pPr marL="285443" indent="-285443" defTabSz="913417"/>
            <a:r>
              <a:rPr lang="en-US" sz="2400" kern="0" dirty="0">
                <a:latin typeface="+mn-lt"/>
              </a:rPr>
              <a:t>(4) </a:t>
            </a:r>
            <a:r>
              <a:rPr lang="en-US" sz="2400" u="sng" kern="0" dirty="0">
                <a:solidFill>
                  <a:schemeClr val="tx2"/>
                </a:solidFill>
                <a:latin typeface="+mn-lt"/>
              </a:rPr>
              <a:t>Support for both manual and automatic failover</a:t>
            </a:r>
          </a:p>
          <a:p>
            <a:pPr marL="285443" indent="-285443" defTabSz="913417"/>
            <a:endParaRPr lang="en-US" sz="2400" kern="0" dirty="0">
              <a:solidFill>
                <a:schemeClr val="tx2"/>
              </a:solidFill>
              <a:latin typeface="+mn-lt"/>
            </a:endParaRPr>
          </a:p>
          <a:p>
            <a:pPr marL="285443" indent="-285443" defTabSz="913417"/>
            <a:r>
              <a:rPr lang="en-US" sz="2400" b="1" kern="0" dirty="0">
                <a:solidFill>
                  <a:schemeClr val="tx2"/>
                </a:solidFill>
                <a:latin typeface="+mn-lt"/>
              </a:rPr>
              <a:t>It’s limitless:</a:t>
            </a:r>
          </a:p>
          <a:p>
            <a:pPr marL="285443" indent="-285443" defTabSz="913417"/>
            <a:endParaRPr lang="en-US" sz="2400" kern="0" dirty="0">
              <a:solidFill>
                <a:schemeClr val="tx2"/>
              </a:solidFill>
              <a:latin typeface="+mn-lt"/>
            </a:endParaRPr>
          </a:p>
          <a:p>
            <a:pPr marL="285443" indent="-285443" defTabSz="913417">
              <a:lnSpc>
                <a:spcPct val="100000"/>
              </a:lnSpc>
              <a:spcAft>
                <a:spcPts val="0"/>
              </a:spcAft>
              <a:defRPr/>
            </a:pPr>
            <a:r>
              <a:rPr lang="en-US" sz="2400" b="1" kern="0" dirty="0">
                <a:latin typeface="+mn-lt"/>
              </a:rPr>
              <a:t>First Azure service to offer </a:t>
            </a:r>
            <a:r>
              <a:rPr lang="en-US" sz="2400" b="1" u="sng" kern="0" dirty="0">
                <a:solidFill>
                  <a:schemeClr val="tx2"/>
                </a:solidFill>
                <a:latin typeface="+mn-lt"/>
              </a:rPr>
              <a:t>comprehensive SLA </a:t>
            </a:r>
            <a:r>
              <a:rPr lang="en-US" sz="2400" b="1" kern="0" dirty="0">
                <a:latin typeface="+mn-lt"/>
              </a:rPr>
              <a:t>for latency, throughput, availability and consistency </a:t>
            </a:r>
          </a:p>
          <a:p>
            <a:pPr marL="285443" indent="-285443" defTabSz="913417"/>
            <a:endParaRPr lang="en-US" sz="2400" kern="0" dirty="0">
              <a:latin typeface="+mn-lt"/>
            </a:endParaRPr>
          </a:p>
          <a:p>
            <a:pPr marL="285443" indent="-285443" defTabSz="913417"/>
            <a:endParaRPr lang="en-US" sz="2400" kern="0" dirty="0">
              <a:latin typeface="+mn-lt"/>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957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800" dirty="0"/>
              <a:t>With the successful launch of Office 365, Hershey decided to adopt the Microsoft Azure cloud computing platform and use Azure Machine Learning within the Cortana Intelligence Suite and Microsoft Power BI to generate actionable information on demand. “Hershey is well known for having great insight into the customer, but with Azure Machine Learning, we’ll take insight to a higher level in all aspects of our business,” says George Lenhart, Senior Manager, Advanced Productivity and Collaboration, whose favorite treat is Twizzlers Sweet &amp; Sour Filled Twists. “Better analytics, better manufacturing, better customer insights—they all lead to a better customer experience.”</a:t>
            </a:r>
          </a:p>
          <a:p>
            <a:endParaRPr lang="en-US" sz="800" dirty="0"/>
          </a:p>
          <a:p>
            <a:r>
              <a:rPr lang="en-US" sz="800" dirty="0"/>
              <a:t>Initially, Hershey will take advantage of Azure Machine Learning to optimize licorice production using intelligent sensors on factory line extruders. This Internet of Things (</a:t>
            </a:r>
            <a:r>
              <a:rPr lang="en-US" sz="800" dirty="0" err="1"/>
              <a:t>IoT</a:t>
            </a:r>
            <a:r>
              <a:rPr lang="en-US" sz="800" dirty="0"/>
              <a:t>) solution uploads data to the cloud to build predictive algorithms that ensure the extruders run at optimal efficiency. “We’ll use Power BI to stream temperature, torque, and pressure data to a dashboard so we can monitor extruder performance in real time,” says Lenhart. “We anticipate saving half a million dollars just by optimizing this one element on the line. As we introduce Azure Machine Learning in other plants where we use more expensive ingredients, we’ll save even more money. From there, we’ll apply it to packaging, transportation, customer behavior—anywhere we can collect data is now an opportunity to improve real-time insight into our business.”</a:t>
            </a:r>
          </a:p>
        </p:txBody>
      </p:sp>
      <p:sp>
        <p:nvSpPr>
          <p:cNvPr id="4" name="Slide Number Placeholder 3"/>
          <p:cNvSpPr>
            <a:spLocks noGrp="1"/>
          </p:cNvSpPr>
          <p:nvPr>
            <p:ph type="sldNum" sz="quarter" idx="10"/>
          </p:nvPr>
        </p:nvSpPr>
        <p:spPr/>
        <p:txBody>
          <a:bodyPr/>
          <a:lstStyle/>
          <a:p>
            <a:pPr defTabSz="928299"/>
            <a:fld id="{A5B258F2-B2E5-4175-B339-81AEE5988F5F}" type="slidenum">
              <a:rPr lang="en-US" sz="1800" kern="0">
                <a:solidFill>
                  <a:sysClr val="windowText" lastClr="000000"/>
                </a:solidFill>
              </a:rPr>
              <a:pPr defTabSz="928299"/>
              <a:t>2</a:t>
            </a:fld>
            <a:endParaRPr lang="en-US" sz="1800" kern="0" dirty="0">
              <a:solidFill>
                <a:sysClr val="windowText" lastClr="000000"/>
              </a:solidFill>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3491886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Advanced analytics services are where data starts turning into insight that drives intelligent action.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9:31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122217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a:t>
            </a:r>
            <a:r>
              <a:rPr lang="en-US" baseline="0" dirty="0"/>
              <a:t> Learning is </a:t>
            </a:r>
            <a:r>
              <a:rPr lang="en-US" sz="900" b="0" i="0" kern="1200" baseline="0" dirty="0">
                <a:solidFill>
                  <a:schemeClr val="tx1"/>
                </a:solidFill>
                <a:effectLst/>
                <a:latin typeface="Segoe UI Light" pitchFamily="34" charset="0"/>
                <a:ea typeface="+mn-ea"/>
                <a:cs typeface="+mn-cs"/>
              </a:rPr>
              <a:t>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deploy your model into production as a web service in minutes—a web service that can be called from any device, anywhere and that can use any data source.</a:t>
            </a:r>
          </a:p>
          <a:p>
            <a:r>
              <a:rPr lang="en-US" sz="900" b="0" i="0" kern="1200" dirty="0">
                <a:solidFill>
                  <a:schemeClr val="tx1"/>
                </a:solidFill>
                <a:effectLst/>
                <a:latin typeface="Segoe UI Light" pitchFamily="34" charset="0"/>
                <a:ea typeface="+mn-ea"/>
                <a:cs typeface="+mn-cs"/>
              </a:rPr>
              <a:t>You can also Share your solution with the world in the Gallery or on the Azure Marketplace.</a:t>
            </a:r>
          </a:p>
          <a:p>
            <a:r>
              <a:rPr lang="en-US" sz="900" b="0" i="0" kern="1200" dirty="0">
                <a:solidFill>
                  <a:schemeClr val="tx1"/>
                </a:solidFill>
                <a:effectLst/>
                <a:latin typeface="Segoe UI Light" pitchFamily="34" charset="0"/>
                <a:ea typeface="+mn-ea"/>
                <a:cs typeface="+mn-cs"/>
              </a:rPr>
              <a:t>We’ll get into more details about what Machine</a:t>
            </a:r>
            <a:r>
              <a:rPr lang="en-US" sz="900" b="0" i="0" kern="1200" baseline="0" dirty="0">
                <a:solidFill>
                  <a:schemeClr val="tx1"/>
                </a:solidFill>
                <a:effectLst/>
                <a:latin typeface="Segoe UI Light" pitchFamily="34" charset="0"/>
                <a:ea typeface="+mn-ea"/>
                <a:cs typeface="+mn-cs"/>
              </a:rPr>
              <a:t> Learning can do in our demo later on.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is Data Lake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14352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that you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Because it's 100 percent Apache Hadoop, HDInsight can process unstructured or semi-structured data from web clickstreams, social media, server logs, devices and sensors, and more. This lets you analyze new sets of data and uncover new business possibilities that drive your organization forward.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HDInsight has powerful programming extensions for languages including </a:t>
            </a:r>
            <a:r>
              <a:rPr lang="en-US" sz="900" b="0" i="0" u="none" strike="noStrike" kern="1200" dirty="0">
                <a:solidFill>
                  <a:schemeClr val="tx1"/>
                </a:solidFill>
                <a:effectLst/>
                <a:latin typeface="Segoe UI Light" pitchFamily="34" charset="0"/>
                <a:ea typeface="+mn-ea"/>
                <a:cs typeface="+mn-cs"/>
                <a:hlinkClick r:id="rId3"/>
              </a:rPr>
              <a:t>C#</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Java</a:t>
            </a:r>
            <a:r>
              <a:rPr lang="en-US" sz="900" b="0" i="0" kern="1200" dirty="0">
                <a:solidFill>
                  <a:schemeClr val="tx1"/>
                </a:solidFill>
                <a:effectLst/>
                <a:latin typeface="Segoe UI Light" pitchFamily="34" charset="0"/>
                <a:ea typeface="+mn-ea"/>
                <a:cs typeface="+mn-cs"/>
              </a:rPr>
              <a:t>, and</a:t>
            </a:r>
            <a:r>
              <a:rPr lang="en-US" sz="900" b="0" i="0" u="none" strike="noStrike" kern="1200" dirty="0">
                <a:solidFill>
                  <a:schemeClr val="tx1"/>
                </a:solidFill>
                <a:effectLst/>
                <a:latin typeface="Segoe UI Light" pitchFamily="34" charset="0"/>
                <a:ea typeface="+mn-ea"/>
                <a:cs typeface="+mn-cs"/>
                <a:hlinkClick r:id="rId5"/>
              </a:rPr>
              <a:t>.NET</a:t>
            </a:r>
            <a:r>
              <a:rPr lang="en-US" sz="900" b="0" i="0" kern="1200" dirty="0">
                <a:solidFill>
                  <a:schemeClr val="tx1"/>
                </a:solidFill>
                <a:effectLst/>
                <a:latin typeface="Segoe UI Light" pitchFamily="34" charset="0"/>
                <a:ea typeface="+mn-ea"/>
                <a:cs typeface="+mn-cs"/>
              </a:rPr>
              <a:t>. Use your programming language of choice on Hadoop to create, configure, submit, and monitor Hadoop jobs. With HDInsight, deploy Hadoop in the cloud without buying new hardware or incurring other up-front costs. There’s also no time-consuming installation or set up. Azure does it for you. Launch your first cluster in minutes. </a:t>
            </a:r>
          </a:p>
          <a:p>
            <a:r>
              <a:rPr lang="en-US" sz="900" b="0" i="0" kern="1200" dirty="0">
                <a:solidFill>
                  <a:schemeClr val="tx1"/>
                </a:solidFill>
                <a:effectLst/>
                <a:latin typeface="Segoe UI Light" pitchFamily="34" charset="0"/>
                <a:ea typeface="+mn-ea"/>
                <a:cs typeface="+mn-cs"/>
              </a:rPr>
              <a:t>Because it's integrated with Excel, HDInsight lets you visualize and analyze your Hadoop data in compelling new ways using a tool that's familiar to your business users. From Excel, users can select HDInsight as a data source. HDInsight is also integrated with </a:t>
            </a:r>
            <a:r>
              <a:rPr lang="en-US" sz="900" b="0" i="0" u="none" strike="noStrike" kern="1200" dirty="0">
                <a:solidFill>
                  <a:schemeClr val="tx1"/>
                </a:solidFill>
                <a:effectLst/>
                <a:latin typeface="Segoe UI Light" pitchFamily="34" charset="0"/>
                <a:ea typeface="+mn-ea"/>
                <a:cs typeface="+mn-cs"/>
                <a:hlinkClick r:id="rId6"/>
              </a:rPr>
              <a:t>Hortonworks Data Platform</a:t>
            </a:r>
            <a:r>
              <a:rPr lang="en-US" sz="900" b="0" i="0" kern="1200" dirty="0">
                <a:solidFill>
                  <a:schemeClr val="tx1"/>
                </a:solidFill>
                <a:effectLst/>
                <a:latin typeface="Segoe UI Light" pitchFamily="34" charset="0"/>
                <a:ea typeface="+mn-ea"/>
                <a:cs typeface="+mn-cs"/>
              </a:rPr>
              <a:t>, letting you move Hadoop data from an on-site datacenter to the Azure cloud for backup, Dev/Test, and cloud-bursting scenarios. Using the </a:t>
            </a:r>
            <a:r>
              <a:rPr lang="en-US" sz="900" b="0" i="0" u="none" strike="noStrike" kern="1200" dirty="0">
                <a:solidFill>
                  <a:schemeClr val="tx1"/>
                </a:solidFill>
                <a:effectLst/>
                <a:latin typeface="Segoe UI Light" pitchFamily="34" charset="0"/>
                <a:ea typeface="+mn-ea"/>
                <a:cs typeface="+mn-cs"/>
                <a:hlinkClick r:id="rId7"/>
              </a:rPr>
              <a:t>Microsoft Analytics Platform System</a:t>
            </a:r>
            <a:r>
              <a:rPr lang="en-US" sz="900" b="0" i="0" kern="1200" dirty="0">
                <a:solidFill>
                  <a:schemeClr val="tx1"/>
                </a:solidFill>
                <a:effectLst/>
                <a:latin typeface="Segoe UI Light" pitchFamily="34" charset="0"/>
                <a:ea typeface="+mn-ea"/>
                <a:cs typeface="+mn-cs"/>
              </a:rPr>
              <a:t>, you can even query your on-premises and cloud-based Hadoop clusters at the same time.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up is Azure Stream Analytics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11482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Data Lake Analytics is a new distributed service in the Azure Data Lake.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We built Azure Data Lake Analytics from the ground up for cloud scale and performance. Data Lake Analytics makes the complex task of managing distributed infrastructure and complex code easy. It dynamically provisions resources and lets you do analytics on </a:t>
            </a:r>
            <a:r>
              <a:rPr lang="en-US" sz="900" b="0" i="0" kern="1200" dirty="0" err="1">
                <a:solidFill>
                  <a:schemeClr val="tx1"/>
                </a:solidFill>
                <a:effectLst/>
                <a:latin typeface="Segoe UI Light" pitchFamily="34" charset="0"/>
                <a:ea typeface="+mn-ea"/>
                <a:cs typeface="+mn-cs"/>
              </a:rPr>
              <a:t>exabytes</a:t>
            </a:r>
            <a:r>
              <a:rPr lang="en-US" sz="900" b="0" i="0" kern="1200" dirty="0">
                <a:solidFill>
                  <a:schemeClr val="tx1"/>
                </a:solidFill>
                <a:effectLst/>
                <a:latin typeface="Segoe UI Light" pitchFamily="34" charset="0"/>
                <a:ea typeface="+mn-ea"/>
                <a:cs typeface="+mn-cs"/>
              </a:rPr>
              <a:t> of data. When the job completes, it winds down resources automatically, and you pay only for the processing power used. As you increase or decrease the size of data stored or the amount of compute used, you don’t have to rewrite code. This lets you focus on your business logic only and not on how to process and store large datasets. It also takes away the complexities normally associated with big data in the cloud and ensures that Data Lake will meet your current and future business needs.</a:t>
            </a:r>
            <a:endParaRPr lang="en-US" sz="900" b="0" i="0" kern="1200" baseline="0" dirty="0">
              <a:solidFill>
                <a:schemeClr val="tx1"/>
              </a:solidFill>
              <a:effectLst/>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baseline="0" dirty="0">
                <a:solidFill>
                  <a:schemeClr val="tx1"/>
                </a:solidFill>
                <a:effectLst/>
                <a:latin typeface="Segoe UI Light" pitchFamily="34" charset="0"/>
                <a:ea typeface="+mn-ea"/>
                <a:cs typeface="+mn-cs"/>
              </a:rPr>
              <a:t>Azure Data Lake is the only solution that uses U-SQL, A powerful new language that brings the best of SQL and C# together with open source capabilities like Hive or Spark. </a:t>
            </a:r>
          </a:p>
          <a:p>
            <a:r>
              <a:rPr lang="en-US" sz="900" b="0" i="0" kern="1200" baseline="0" dirty="0">
                <a:solidFill>
                  <a:schemeClr val="tx1"/>
                </a:solidFill>
                <a:effectLst/>
                <a:latin typeface="Segoe UI Light" pitchFamily="34" charset="0"/>
                <a:ea typeface="+mn-ea"/>
                <a:cs typeface="+mn-cs"/>
              </a:rPr>
              <a:t>It is built for cloud scale and performance, it’s managed and it’s easy to set up. It seamlessly integrates with existing systems to make you productive from day one.</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let’s discuss HDInsight. </a:t>
            </a:r>
            <a:endParaRPr lang="en-US" sz="900" b="0" i="0" kern="1200" baseline="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52187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Stream Analytics lets you rapidly develop and deploy low-cost solutions to gain real-time insights from streaming data from devices, sensors, infrastructure, and applications. Use it for Internet of Things (IoT) scenarios, such as real-time remote management and monitoring or gaining insights from devices like mobile phones and connected cars.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a:t>
            </a:r>
            <a:r>
              <a:rPr lang="en-US" sz="900" b="0" i="0" kern="1200" baseline="0" dirty="0">
                <a:solidFill>
                  <a:schemeClr val="tx1"/>
                </a:solidFill>
                <a:effectLst/>
                <a:latin typeface="Segoe UI Light" pitchFamily="34" charset="0"/>
                <a:ea typeface="+mn-ea"/>
                <a:cs typeface="+mn-cs"/>
              </a:rPr>
              <a:t> every device, service, and process becoming a data point, the problem can often be analyzing and acting on data fast enough. Stream Analytics is easy to deploy, and simple to develop for, a low cost end to end event stream processing solution, that scales on demand.</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Use fewer lines of code with built in analysis processes. Combine Stream Analytics with Event Hubs to analyze millions of points of data in a reliable environment. </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we’ll take a look at a demo that illustrates the value of the intelligence capabilities that Cortana Intelligence offers. </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49344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Analysis Services works just like SQL Server Analysis services (for tabular models), supports data sources on-premises and in the cloud, and consume using your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Analysis Services is based on SQL Server 2016 Analysis Services technology. In preview, we are focusing on tabular models only. Data can be accessed on-premises and in the cloud and business users and BI professionals can consume the data on-mobile devices, on the web and in custom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means that BI professionals who are familiar with SQL Server Analysis Services, tabular models can get started quickly and do not need to learn new tools or skills. </a:t>
            </a:r>
          </a:p>
          <a:p>
            <a:endParaRPr lang="en-US" dirty="0"/>
          </a:p>
          <a:p>
            <a:r>
              <a:rPr lang="en-US" sz="1200" dirty="0">
                <a:solidFill>
                  <a:schemeClr val="accent1"/>
                </a:solidFill>
              </a:rPr>
              <a:t>Develop in the familiar Visual Studio environment</a:t>
            </a:r>
            <a:r>
              <a:rPr lang="en-US" sz="1200" baseline="0" dirty="0">
                <a:solidFill>
                  <a:schemeClr val="accent1"/>
                </a:solidFill>
              </a:rPr>
              <a:t> and take advantage of </a:t>
            </a:r>
            <a:r>
              <a:rPr lang="en-US" sz="1200" b="0" kern="0" dirty="0">
                <a:solidFill>
                  <a:schemeClr val="accent1"/>
                </a:solidFill>
              </a:rPr>
              <a:t>Visual Studio Application Lifecycle Management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670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Our intellige</a:t>
            </a:r>
            <a:r>
              <a:rPr lang="en-US" b="1" baseline="0" dirty="0"/>
              <a:t>nce capabilities fall into three areas – Cognitive Services, Bot Framework and Cortana. </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9:31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129763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dirty="0">
                <a:solidFill>
                  <a:schemeClr val="tx1"/>
                </a:solidFill>
                <a:effectLst/>
                <a:latin typeface="Segoe UI Light" pitchFamily="34" charset="0"/>
                <a:ea typeface="+mn-ea"/>
                <a:cs typeface="+mn-cs"/>
              </a:rPr>
              <a:t>What’s incredibly unique is the intelligence capabilities Cortana Intelligence offers, </a:t>
            </a:r>
            <a:r>
              <a:rPr lang="en-US" sz="800" kern="1200" dirty="0">
                <a:solidFill>
                  <a:schemeClr val="tx1"/>
                </a:solidFill>
                <a:effectLst/>
                <a:latin typeface="Segoe UI Light" pitchFamily="34" charset="0"/>
                <a:ea typeface="+mn-ea"/>
                <a:cs typeface="+mn-cs"/>
              </a:rPr>
              <a:t>building on years of Microsoft</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research and innovation.</a:t>
            </a:r>
            <a:r>
              <a:rPr lang="en-US" sz="800" kern="1200" baseline="0" dirty="0">
                <a:solidFill>
                  <a:schemeClr val="tx1"/>
                </a:solidFill>
                <a:effectLst/>
                <a:latin typeface="Segoe UI Light" pitchFamily="34" charset="0"/>
                <a:ea typeface="+mn-ea"/>
                <a:cs typeface="+mn-cs"/>
              </a:rPr>
              <a:t> These capabilities enable </a:t>
            </a:r>
            <a:r>
              <a:rPr lang="en-US" sz="900" kern="1200" dirty="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dirty="0">
                <a:solidFill>
                  <a:schemeClr val="tx1"/>
                </a:solidFill>
                <a:effectLst/>
                <a:latin typeface="Segoe UI Light" pitchFamily="34" charset="0"/>
                <a:ea typeface="+mn-ea"/>
                <a:cs typeface="+mn-cs"/>
              </a:rPr>
              <a:t> For example, organizations </a:t>
            </a:r>
            <a:r>
              <a:rPr lang="en-US" sz="900" kern="1200" dirty="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dirty="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Microsoft Cognitive Services,</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 set of cloud services, APIs and SDKs that enable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dirty="0">
                <a:solidFill>
                  <a:schemeClr val="tx1"/>
                </a:solidFill>
                <a:effectLst/>
                <a:latin typeface="Segoe UI Light" pitchFamily="34" charset="0"/>
                <a:ea typeface="+mn-ea"/>
                <a:cs typeface="+mn-cs"/>
                <a:hlinkClick r:id="rId3"/>
              </a:rPr>
              <a:t>www.how-old.net</a:t>
            </a:r>
            <a:r>
              <a:rPr lang="en-US" sz="900" kern="1200" dirty="0">
                <a:solidFill>
                  <a:schemeClr val="tx1"/>
                </a:solidFill>
                <a:effectLst/>
                <a:latin typeface="Segoe UI Light" pitchFamily="34" charset="0"/>
                <a:ea typeface="+mn-ea"/>
                <a:cs typeface="+mn-cs"/>
              </a:rPr>
              <a:t> is one example of what is possible. </a:t>
            </a:r>
          </a:p>
          <a:p>
            <a:endParaRPr lang="en-US" dirty="0"/>
          </a:p>
          <a:p>
            <a:r>
              <a:rPr lang="en-US" b="1" dirty="0"/>
              <a:t>T: Next, Bot Frameworks.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2261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dirty="0">
                <a:solidFill>
                  <a:schemeClr val="tx1"/>
                </a:solidFill>
                <a:effectLst/>
                <a:latin typeface="Segoe UI Light" pitchFamily="34" charset="0"/>
                <a:ea typeface="+mn-ea"/>
                <a:cs typeface="+mn-cs"/>
              </a:rPr>
              <a:t>Microsoft Bot Framework</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dirty="0" err="1">
                <a:solidFill>
                  <a:schemeClr val="tx1"/>
                </a:solidFill>
                <a:effectLst/>
                <a:latin typeface="Segoe UI Light" pitchFamily="34" charset="0"/>
                <a:ea typeface="+mn-ea"/>
                <a:cs typeface="+mn-cs"/>
              </a:rPr>
              <a:t>sms</a:t>
            </a:r>
            <a:r>
              <a:rPr lang="en-US" sz="900" kern="1200" dirty="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dirty="0">
              <a:solidFill>
                <a:schemeClr val="tx1"/>
              </a:solidFill>
              <a:effectLst/>
              <a:latin typeface="Segoe UI Light" pitchFamily="34" charset="0"/>
              <a:ea typeface="+mn-ea"/>
              <a:cs typeface="+mn-cs"/>
            </a:endParaRPr>
          </a:p>
          <a:p>
            <a:endParaRPr lang="en-US" baseline="0" dirty="0"/>
          </a:p>
          <a:p>
            <a:r>
              <a:rPr lang="en-US" b="1" baseline="0" dirty="0"/>
              <a:t>T: Next, Cortana. </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4851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 Cortana Intelligence Suite integrates with Cortana, Microsoft’s digital personal assistant.  Cortana works with the suite to enable your business, and or your customers business, to get things done in more helpful, proactive, and natural ways.   Building on years of Microsoft’s research and innovation in perceptual intelligence including speech recognition, natural user interaction, predictive and advanced analytics, Cortana brings the capabilities of a personal digital assistant to business.</a:t>
            </a:r>
          </a:p>
          <a:p>
            <a:endParaRPr lang="en-US" baseline="0" dirty="0"/>
          </a:p>
          <a:p>
            <a:r>
              <a:rPr lang="en-US" b="1" baseline="0" dirty="0"/>
              <a:t>T: Next, we’ll look at how all of this information can be surfaced to those in your business who need it, and to your customers.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9:31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5999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I invest</a:t>
            </a:r>
            <a:r>
              <a:rPr lang="en-US" baseline="0" dirty="0"/>
              <a:t> and in what location? What if your past data could tell you that information and more. It can if you know how to harness it with Machine Learning.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9:31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61916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30245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12/6/2017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429568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27033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11" name="Date Placeholder 10"/>
          <p:cNvSpPr>
            <a:spLocks noGrp="1"/>
          </p:cNvSpPr>
          <p:nvPr>
            <p:ph type="dt" idx="14"/>
          </p:nvPr>
        </p:nvSpPr>
        <p:spPr/>
        <p:txBody>
          <a:bodyPr/>
          <a:lstStyle/>
          <a:p>
            <a:fld id="{88A14CBB-3B41-4EA9-BAC8-6B73863190D9}" type="datetime8">
              <a:rPr lang="en-US" smtClean="0"/>
              <a:t>12/6/2017 9:31 AM</a:t>
            </a:fld>
            <a:endParaRPr lang="en-US" dirty="0"/>
          </a:p>
        </p:txBody>
      </p:sp>
      <p:sp>
        <p:nvSpPr>
          <p:cNvPr id="12" name="Footer Placeholder 11"/>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3" name="Header Placeholder 12"/>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53417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87" lvl="0">
              <a:lnSpc>
                <a:spcPct val="105000"/>
              </a:lnSpc>
              <a:spcAft>
                <a:spcPts val="815"/>
              </a:spcAft>
              <a:tabLst>
                <a:tab pos="698830" algn="l"/>
              </a:tabLst>
            </a:pPr>
            <a:r>
              <a:rPr lang="en-US" dirty="0"/>
              <a:t>SQL Database delivers predictable performance at multiple service levels that provides dynamic scalability with no downtime, built-in intelligent optimization, global scalability and availability, and advanced security options — </a:t>
            </a:r>
            <a:r>
              <a:rPr lang="en-US" b="1" dirty="0"/>
              <a:t>all with near-zero administration</a:t>
            </a:r>
            <a:r>
              <a:rPr lang="en-US" dirty="0"/>
              <a:t>. These capabilities allow you to focus on rapid app development and accelerating your time to market, rather than allocating precious time and resources to managing virtual machines and infrastructure.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852">
              <a:lnSpc>
                <a:spcPct val="105000"/>
              </a:lnSpc>
              <a:tabLst>
                <a:tab pos="712108"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2440D9-4A20-4B59-8775-EB984F15109E}"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824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a:lnSpc>
                <a:spcPct val="105000"/>
              </a:lnSpc>
              <a:spcAft>
                <a:spcPts val="815"/>
              </a:spcAft>
              <a:tabLst>
                <a:tab pos="698830" algn="l"/>
              </a:tabLst>
            </a:pPr>
            <a:r>
              <a:rPr lang="en-US" b="1" dirty="0">
                <a:latin typeface="Segoe UI" panose="020B0502040204020203" pitchFamily="34" charset="0"/>
                <a:ea typeface="Calibri" panose="020F0502020204030204" pitchFamily="34" charset="0"/>
                <a:cs typeface="Times New Roman" panose="02020603050405020304" pitchFamily="18" charset="0"/>
              </a:rPr>
              <a:t>Intelligent Threat Detection - </a:t>
            </a:r>
            <a:r>
              <a:rPr lang="en-US" sz="1100" b="1" dirty="0"/>
              <a:t>SQL Threat Detection </a:t>
            </a:r>
            <a:r>
              <a:rPr lang="en-US" sz="1100" dirty="0"/>
              <a:t>provides a new layer of security, which enables customers to detect and respond to potential threats as they occur by providing security alerts on anomalous activities. Users will receive an alert upon suspicious database activities, potential vulnerabilities, and SQL injection attacks, as well as anomalous database access patterns. SQL Threat Detection alerts provide details of suspicious activity and recommend action on how to investigate and mitigate the threat. Threat Detection makes it simple to address potential threats to the database without the need to be a security expert or manage advanced security monitoring systems.</a:t>
            </a:r>
          </a:p>
          <a:p>
            <a:pPr marL="465887" lvl="1">
              <a:lnSpc>
                <a:spcPct val="105000"/>
              </a:lnSpc>
              <a:spcAft>
                <a:spcPts val="815"/>
              </a:spcAft>
              <a:tabLst>
                <a:tab pos="698830" algn="l"/>
              </a:tabLst>
            </a:pPr>
            <a:endParaRPr lang="en-US" sz="1100" dirty="0"/>
          </a:p>
          <a:p>
            <a:pPr marL="465887" lvl="1">
              <a:lnSpc>
                <a:spcPct val="105000"/>
              </a:lnSpc>
              <a:spcAft>
                <a:spcPts val="815"/>
              </a:spcAft>
              <a:tabLst>
                <a:tab pos="698830" algn="l"/>
              </a:tabLst>
            </a:pPr>
            <a:r>
              <a:rPr lang="en-US" sz="1200" b="0" i="0" u="none" strike="noStrike" kern="1200" dirty="0">
                <a:solidFill>
                  <a:schemeClr val="tx1"/>
                </a:solidFill>
                <a:effectLst/>
                <a:latin typeface="+mn-lt"/>
                <a:ea typeface="+mn-ea"/>
                <a:cs typeface="+mn-cs"/>
              </a:rPr>
              <a:t>SQL </a:t>
            </a:r>
            <a:r>
              <a:rPr lang="en-US" sz="1200" b="1" i="0" u="none" strike="noStrike" kern="1200" dirty="0">
                <a:solidFill>
                  <a:schemeClr val="tx1"/>
                </a:solidFill>
                <a:effectLst/>
                <a:latin typeface="+mn-lt"/>
                <a:ea typeface="+mn-ea"/>
                <a:cs typeface="+mn-cs"/>
              </a:rPr>
              <a:t>Vulnerability Assessment </a:t>
            </a:r>
            <a:r>
              <a:rPr lang="en-US" sz="1200" b="0" i="0" u="none" strike="noStrike" kern="1200" dirty="0">
                <a:solidFill>
                  <a:schemeClr val="tx1"/>
                </a:solidFill>
                <a:effectLst/>
                <a:latin typeface="+mn-lt"/>
                <a:ea typeface="+mn-ea"/>
                <a:cs typeface="+mn-cs"/>
              </a:rPr>
              <a:t>(currently in preview) is an easy to configure tool that can discover, track, and remediate potential database vulnerabilities. Use it to proactively improve your database security. </a:t>
            </a:r>
            <a:endParaRPr lang="en-US" sz="1100" dirty="0"/>
          </a:p>
          <a:p>
            <a:pPr marL="465887" lvl="1">
              <a:lnSpc>
                <a:spcPct val="105000"/>
              </a:lnSpc>
              <a:spcAft>
                <a:spcPts val="815"/>
              </a:spcAft>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232943" indent="-232943">
              <a:spcBef>
                <a:spcPts val="1834"/>
              </a:spcBef>
              <a:buClr>
                <a:srgbClr val="0078D7"/>
              </a:buClr>
            </a:pPr>
            <a:endParaRPr lang="en-US" sz="24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055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a:lnSpc>
                <a:spcPct val="105000"/>
              </a:lnSpc>
              <a:spcAft>
                <a:spcPts val="815"/>
              </a:spcAft>
              <a:tabLst>
                <a:tab pos="698830" algn="l"/>
              </a:tabLst>
            </a:pPr>
            <a:r>
              <a:rPr lang="en-US" b="1" dirty="0">
                <a:latin typeface="Segoe UI" panose="020B0502040204020203" pitchFamily="34" charset="0"/>
                <a:ea typeface="Calibri" panose="020F0502020204030204" pitchFamily="34" charset="0"/>
                <a:cs typeface="Times New Roman" panose="02020603050405020304" pitchFamily="18" charset="0"/>
              </a:rPr>
              <a:t>Self-tuning performance. </a:t>
            </a:r>
            <a:r>
              <a:rPr lang="en-US" dirty="0"/>
              <a:t>SQL Database provides performance tuning recommendations using </a:t>
            </a:r>
            <a:r>
              <a:rPr lang="en-US" dirty="0">
                <a:hlinkClick r:id="rId3"/>
              </a:rPr>
              <a:t>SQL Database Advisor</a:t>
            </a:r>
            <a:r>
              <a:rPr lang="en-US" dirty="0"/>
              <a:t>, where you can review tuning actions and apply them. Database Advisor helps you to improve the performance of your databases by providing intelligent tuning recommendations that are based on historical usage.  Monitoring and tuning actions can also be delegated to SQL Database using an automatic tuning feature.  Through automatic index management, SQL Database also identifies indexes that should be added to your database and those that should be removed.</a:t>
            </a:r>
          </a:p>
          <a:p>
            <a:pPr marL="465887" lvl="1">
              <a:lnSpc>
                <a:spcPct val="105000"/>
              </a:lnSpc>
              <a:spcAft>
                <a:spcPts val="815"/>
              </a:spcAft>
              <a:tabLst>
                <a:tab pos="698830" algn="l"/>
              </a:tabLst>
            </a:pPr>
            <a:endParaRPr lang="en-US" dirty="0">
              <a:latin typeface="Segoe UI" panose="020B0502040204020203" pitchFamily="34" charset="0"/>
              <a:ea typeface="Calibri" panose="020F0502020204030204" pitchFamily="34" charset="0"/>
              <a:cs typeface="Times New Roman" panose="02020603050405020304" pitchFamily="18" charset="0"/>
            </a:endParaRPr>
          </a:p>
          <a:p>
            <a:pPr marL="465887" lvl="1">
              <a:lnSpc>
                <a:spcPct val="105000"/>
              </a:lnSpc>
              <a:spcAft>
                <a:spcPts val="815"/>
              </a:spcAft>
              <a:tabLst>
                <a:tab pos="698830" algn="l"/>
              </a:tabLst>
            </a:pPr>
            <a:r>
              <a:rPr lang="en-US" b="1" dirty="0">
                <a:latin typeface="Segoe UI" panose="020B0502040204020203" pitchFamily="34" charset="0"/>
                <a:ea typeface="Calibri" panose="020F0502020204030204" pitchFamily="34" charset="0"/>
                <a:cs typeface="Times New Roman" panose="02020603050405020304" pitchFamily="18" charset="0"/>
              </a:rPr>
              <a:t>Adaptive query processing</a:t>
            </a:r>
            <a:r>
              <a:rPr lang="en-US" dirty="0">
                <a:latin typeface="Segoe UI" panose="020B0502040204020203" pitchFamily="34" charset="0"/>
                <a:ea typeface="Calibri" panose="020F0502020204030204" pitchFamily="34" charset="0"/>
                <a:cs typeface="Times New Roman" panose="02020603050405020304" pitchFamily="18" charset="0"/>
              </a:rPr>
              <a:t>. </a:t>
            </a:r>
            <a:r>
              <a:rPr lang="en-US" dirty="0"/>
              <a:t>We’ve added the adaptive query processing family of features to SQL Database, including </a:t>
            </a:r>
            <a:r>
              <a:rPr lang="en-US" dirty="0">
                <a:hlinkClick r:id="rId4"/>
              </a:rPr>
              <a:t>interleaved execution for multi-statement table-valued functions, batch mode memory grant feedback</a:t>
            </a:r>
            <a:r>
              <a:rPr lang="en-US" dirty="0"/>
              <a:t>, and </a:t>
            </a:r>
            <a:r>
              <a:rPr lang="en-US" dirty="0">
                <a:hlinkClick r:id="rId5"/>
              </a:rPr>
              <a:t>batch mode adaptive joins</a:t>
            </a:r>
            <a:r>
              <a:rPr lang="en-US" dirty="0"/>
              <a:t>. Each of these adaptive query processing features applies similar “learn and adapt” techniques, helping further address performance issues related to historically intractable query optimization problems.</a:t>
            </a:r>
          </a:p>
          <a:p>
            <a:pPr marL="465887" lvl="1">
              <a:lnSpc>
                <a:spcPct val="105000"/>
              </a:lnSpc>
              <a:spcAft>
                <a:spcPts val="815"/>
              </a:spcAft>
              <a:tabLst>
                <a:tab pos="698830" algn="l"/>
              </a:tabLst>
            </a:pPr>
            <a:endParaRPr lang="en-US" dirty="0">
              <a:latin typeface="Segoe UI" panose="020B0502040204020203" pitchFamily="34" charset="0"/>
              <a:ea typeface="Calibri" panose="020F0502020204030204" pitchFamily="34" charset="0"/>
              <a:cs typeface="Times New Roman" panose="02020603050405020304" pitchFamily="18" charset="0"/>
            </a:endParaRPr>
          </a:p>
          <a:p>
            <a:pPr marL="349415" indent="-349415">
              <a:lnSpc>
                <a:spcPct val="105000"/>
              </a:lnSpc>
              <a:spcAft>
                <a:spcPts val="815"/>
              </a:spcAft>
              <a:buFont typeface="Segoe UI" panose="020B0502040204020203" pitchFamily="34" charset="0"/>
              <a:buChar char="•"/>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378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400" b="1" dirty="0"/>
              <a:t>Adjust performance and scale without downtime</a:t>
            </a:r>
          </a:p>
          <a:p>
            <a:pPr rtl="0"/>
            <a:r>
              <a:rPr lang="en-US" sz="1400" dirty="0"/>
              <a:t>SQL Database offers multiple service tiers to support lightweight to heavyweight database workloads: Basic, Standard, Premium. You can build your first app on a small, single database at a low cost per month and then change its service tier manually or programmatically at any time to meet the needs of your solution. You can adjust performance without downtime to your app or to your customers. </a:t>
            </a:r>
            <a:r>
              <a:rPr lang="en-US" sz="1400" b="1" dirty="0"/>
              <a:t>Dynamic scalability </a:t>
            </a:r>
            <a:r>
              <a:rPr lang="en-US" sz="1400" dirty="0"/>
              <a:t>enables your database to transparently respond to rapidly changing resource requirements and enables you to only pay for the resources that you need when you need them.</a:t>
            </a:r>
          </a:p>
          <a:p>
            <a:pPr rtl="0"/>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New Standard performance tiers (in preview) p</a:t>
            </a:r>
            <a:r>
              <a:rPr lang="en-US" sz="1200" b="0" i="0" u="none" strike="noStrike" kern="1200" dirty="0">
                <a:solidFill>
                  <a:schemeClr val="tx1"/>
                </a:solidFill>
                <a:effectLst/>
                <a:latin typeface="+mn-lt"/>
                <a:ea typeface="+mn-ea"/>
                <a:cs typeface="+mn-cs"/>
              </a:rPr>
              <a:t>rovide price savings opportunities for CPU intensive workloads that do not demand the kind of high IO performance provided by the Premium tier.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IO intensive workloads, the Premium tier continues to provide lower latency per IO and an order of magnitude more IOPS per DTU than in the Standard tier.</a:t>
            </a:r>
          </a:p>
          <a:p>
            <a:pPr rtl="0"/>
            <a:endParaRPr lang="en-US" sz="1400" dirty="0"/>
          </a:p>
          <a:p>
            <a:pPr rtl="0"/>
            <a:r>
              <a:rPr lang="en-US" sz="1400" dirty="0"/>
              <a:t>For the latest performance tiers and pricing: https://azure.microsoft.com/en-us/pricing/details/sql-database/</a:t>
            </a:r>
          </a:p>
          <a:p>
            <a:pPr defTabSz="949478">
              <a:lnSpc>
                <a:spcPct val="107000"/>
              </a:lnSpc>
              <a:spcBef>
                <a:spcPts val="1246"/>
              </a:spcBef>
              <a:defRPr/>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899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87" lvl="0" indent="0">
              <a:lnSpc>
                <a:spcPct val="105000"/>
              </a:lnSpc>
              <a:spcAft>
                <a:spcPts val="815"/>
              </a:spcAft>
              <a:buFont typeface="Symbol" panose="05050102010706020507" pitchFamily="18" charset="2"/>
              <a:buNone/>
              <a:tabLst>
                <a:tab pos="69883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Elastic pools to maximize resource utilization</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For many businesses and applications, being able to create single databases and dial performance up or down on demand is enough, especially if usage patterns are relatively predictable. But if you have unpredictable usage patterns, it can make it hard to manage costs and your business model. Elastic pools are designed to solve this problem. The concept is simple: you allocate performance resources to a pool rather than an individual database, and pay for the collective performance resources of the pool rather than for single database performance. </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With elastic pools, you don’t need to focus on dialing database performance up and down as demand for resources fluctuates. The pooled databases consume the performance resources of the elastic pool as needed. Pooled databases consume but don’t exceed the limits of the pool, so </a:t>
            </a:r>
            <a:r>
              <a:rPr lang="en-US" sz="1100" b="1" dirty="0">
                <a:latin typeface="Calibri" panose="020F0502020204030204" pitchFamily="34" charset="0"/>
                <a:ea typeface="Calibri" panose="020F0502020204030204" pitchFamily="34" charset="0"/>
                <a:cs typeface="Times New Roman" panose="02020603050405020304" pitchFamily="18" charset="0"/>
              </a:rPr>
              <a:t>your cost remains predictable </a:t>
            </a:r>
            <a:r>
              <a:rPr lang="en-US" sz="1100" dirty="0">
                <a:latin typeface="Calibri" panose="020F0502020204030204" pitchFamily="34" charset="0"/>
                <a:ea typeface="Calibri" panose="020F0502020204030204" pitchFamily="34" charset="0"/>
                <a:cs typeface="Times New Roman" panose="02020603050405020304" pitchFamily="18" charset="0"/>
              </a:rPr>
              <a:t>even if individual database usage doesn’t. What’s more, you can add and remove databases to the pool, scaling your app from a handful of databases to thousands, all within </a:t>
            </a:r>
            <a:r>
              <a:rPr lang="en-US" sz="1100" b="1" dirty="0">
                <a:latin typeface="Calibri" panose="020F0502020204030204" pitchFamily="34" charset="0"/>
                <a:ea typeface="Calibri" panose="020F0502020204030204" pitchFamily="34" charset="0"/>
                <a:cs typeface="Times New Roman" panose="02020603050405020304" pitchFamily="18" charset="0"/>
              </a:rPr>
              <a:t>a budget that you control</a:t>
            </a:r>
            <a:r>
              <a:rPr lang="en-US" sz="1100" dirty="0">
                <a:latin typeface="Calibri" panose="020F0502020204030204" pitchFamily="34" charset="0"/>
                <a:ea typeface="Calibri" panose="020F0502020204030204" pitchFamily="34" charset="0"/>
                <a:cs typeface="Times New Roman" panose="02020603050405020304" pitchFamily="18" charset="0"/>
              </a:rPr>
              <a:t>. You can also control the minimum and maximum resources available to databases in the pool to ensure that no database in the pool uses all the pool resources and that </a:t>
            </a:r>
            <a:r>
              <a:rPr lang="en-US" sz="1100" b="1" dirty="0">
                <a:latin typeface="Calibri" panose="020F0502020204030204" pitchFamily="34" charset="0"/>
                <a:ea typeface="Calibri" panose="020F0502020204030204" pitchFamily="34" charset="0"/>
                <a:cs typeface="Times New Roman" panose="02020603050405020304" pitchFamily="18" charset="0"/>
              </a:rPr>
              <a:t>every pooled database has a guaranteed minimum amount of resources</a:t>
            </a:r>
            <a:r>
              <a:rPr lang="en-US" sz="1100" dirty="0">
                <a:latin typeface="Calibri" panose="020F0502020204030204" pitchFamily="34" charset="0"/>
                <a:ea typeface="Calibri" panose="020F0502020204030204" pitchFamily="34" charset="0"/>
                <a:cs typeface="Times New Roman" panose="02020603050405020304" pitchFamily="18" charset="0"/>
              </a:rPr>
              <a:t>. </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Extensive monitoring and alerting capabilities</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You can compare the relative performance of single databases and elastic pools by using built-in performance monitoring and alerting tools, combined with the performance ratings based on Database Transaction Units (DTUs) for single databases and elastic DTUs (</a:t>
            </a:r>
            <a:r>
              <a:rPr lang="en-US" sz="1100" dirty="0" err="1">
                <a:latin typeface="Calibri" panose="020F0502020204030204" pitchFamily="34" charset="0"/>
                <a:ea typeface="Calibri" panose="020F0502020204030204" pitchFamily="34" charset="0"/>
                <a:cs typeface="Times New Roman" panose="02020603050405020304" pitchFamily="18" charset="0"/>
              </a:rPr>
              <a:t>eDTUs</a:t>
            </a:r>
            <a:r>
              <a:rPr lang="en-US" sz="1100" dirty="0">
                <a:latin typeface="Calibri" panose="020F0502020204030204" pitchFamily="34" charset="0"/>
                <a:ea typeface="Calibri" panose="020F0502020204030204" pitchFamily="34" charset="0"/>
                <a:cs typeface="Times New Roman" panose="02020603050405020304" pitchFamily="18" charset="0"/>
              </a:rPr>
              <a:t>) for elastic pools. Using these tools, you can quickly assess the impact of scaling up or down based on your current or project performance needs. See SQL Database options and performance: Understand what's available in each service tier for details.</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Additionally, SQL Database can emit metrics and diagnostic logs for easier monitoring. You can configure SQL Database to store resource usage, workers and sessions, and connectivity into one of these Azure resources:</a:t>
            </a:r>
          </a:p>
          <a:p>
            <a:pPr marL="8687" lvl="0"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Azure Storage: For archiving vast amounts of telemetry for a small price</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Azure Event Hub: For integrating SQL Database telemetry with your custom monitoring solution or hot pipelines</a:t>
            </a:r>
          </a:p>
          <a:p>
            <a:pPr marL="8687" lvl="0" indent="0">
              <a:lnSpc>
                <a:spcPct val="105000"/>
              </a:lnSpc>
              <a:spcAft>
                <a:spcPts val="815"/>
              </a:spcAft>
              <a:buFont typeface="Symbol" panose="05050102010706020507" pitchFamily="18" charset="2"/>
              <a:buNone/>
              <a:tabLst>
                <a:tab pos="69883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Azure Log Analytics: For built-in monitoring solution with reporting, alerting, and mitigating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378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539" lvl="0" indent="0">
              <a:lnSpc>
                <a:spcPct val="105000"/>
              </a:lnSpc>
              <a:buFont typeface="Symbol" panose="05050102010706020507" pitchFamily="18" charset="2"/>
              <a:buNone/>
              <a:tabLst>
                <a:tab pos="712108" algn="l"/>
              </a:tabLst>
            </a:pPr>
            <a:r>
              <a:rPr lang="en-US" dirty="0"/>
              <a:t>SQL Database makes building and maintaining applications easier and more productive. SQL Database allows you to focus on what you do best: building great apps. You can manage and develop in SQL Database using tools and skills you already have.</a:t>
            </a:r>
          </a:p>
          <a:p>
            <a:pPr marL="17539" marR="0" lvl="0" indent="0" algn="l" defTabSz="914400" rtl="0" eaLnBrk="1" fontAlgn="auto" latinLnBrk="0" hangingPunct="1">
              <a:lnSpc>
                <a:spcPct val="105000"/>
              </a:lnSpc>
              <a:spcBef>
                <a:spcPts val="0"/>
              </a:spcBef>
              <a:spcAft>
                <a:spcPts val="0"/>
              </a:spcAft>
              <a:buClrTx/>
              <a:buSzTx/>
              <a:buFont typeface="Symbol" panose="05050102010706020507" pitchFamily="18" charset="2"/>
              <a:buNone/>
              <a:tabLst>
                <a:tab pos="712108" algn="l"/>
              </a:tabLst>
              <a:defRPr/>
            </a:pPr>
            <a:endParaRPr lang="en-US" dirty="0"/>
          </a:p>
          <a:p>
            <a:pPr marL="17539" marR="0" lvl="0" indent="0" algn="l" defTabSz="914400" rtl="0" eaLnBrk="1" fontAlgn="auto" latinLnBrk="0" hangingPunct="1">
              <a:lnSpc>
                <a:spcPct val="105000"/>
              </a:lnSpc>
              <a:spcBef>
                <a:spcPts val="0"/>
              </a:spcBef>
              <a:spcAft>
                <a:spcPts val="0"/>
              </a:spcAft>
              <a:buClrTx/>
              <a:buSzTx/>
              <a:buFont typeface="Symbol" panose="05050102010706020507" pitchFamily="18" charset="2"/>
              <a:buNone/>
              <a:tabLst>
                <a:tab pos="712108" algn="l"/>
              </a:tabLst>
              <a:defRPr/>
            </a:pPr>
            <a:r>
              <a:rPr lang="en-US" dirty="0"/>
              <a:t>SQL Database supports building applications with Python, Java, Node.js, PHP, Ruby, and .NET on the MacOS, Linux, and Windows. SQL Database supports the same connection libraries as SQL Server.</a:t>
            </a:r>
          </a:p>
          <a:p>
            <a:pPr marL="17539" lvl="0" indent="0">
              <a:lnSpc>
                <a:spcPct val="105000"/>
              </a:lnSpc>
              <a:buFont typeface="Symbol" panose="05050102010706020507" pitchFamily="18" charset="2"/>
              <a:buNone/>
              <a:tabLst>
                <a:tab pos="712108" algn="l"/>
              </a:tabLst>
            </a:pPr>
            <a:endParaRPr lang="en-US" dirty="0"/>
          </a:p>
          <a:p>
            <a:pPr marL="17539" marR="0" lvl="0" indent="0" algn="l" defTabSz="914400" rtl="0" eaLnBrk="1" fontAlgn="auto" latinLnBrk="0" hangingPunct="1">
              <a:lnSpc>
                <a:spcPct val="105000"/>
              </a:lnSpc>
              <a:spcBef>
                <a:spcPts val="0"/>
              </a:spcBef>
              <a:spcAft>
                <a:spcPts val="0"/>
              </a:spcAft>
              <a:buClrTx/>
              <a:buSzTx/>
              <a:buFont typeface="Symbol" panose="05050102010706020507" pitchFamily="18" charset="2"/>
              <a:buNone/>
              <a:tabLst>
                <a:tab pos="712108" algn="l"/>
              </a:tabLst>
              <a:defRPr/>
            </a:pPr>
            <a:r>
              <a:rPr lang="en-US" b="1" dirty="0"/>
              <a:t>Visual Studio Code:</a:t>
            </a:r>
            <a:r>
              <a:rPr lang="en-US" dirty="0"/>
              <a:t> a free, downloadable, open source, code editor for Windows, macOS, and Linux that supports extensions, including the </a:t>
            </a:r>
            <a:r>
              <a:rPr lang="en-US" dirty="0" err="1"/>
              <a:t>mssql</a:t>
            </a:r>
            <a:r>
              <a:rPr lang="en-US" dirty="0"/>
              <a:t> extension for querying Microsoft SQL Server, Azure SQL Database, and SQL Data Warehouse.</a:t>
            </a:r>
          </a:p>
          <a:p>
            <a:pPr marL="17539" lvl="0" indent="0">
              <a:lnSpc>
                <a:spcPct val="105000"/>
              </a:lnSpc>
              <a:buFont typeface="Symbol" panose="05050102010706020507" pitchFamily="18" charset="2"/>
              <a:buNone/>
              <a:tabLst>
                <a:tab pos="712108" algn="l"/>
              </a:tabLst>
            </a:pPr>
            <a:r>
              <a:rPr lang="en-US" b="1" dirty="0"/>
              <a:t>The Azure portal: </a:t>
            </a:r>
            <a:r>
              <a:rPr lang="en-US" dirty="0"/>
              <a:t>A web-based application for managing all Azure services </a:t>
            </a:r>
          </a:p>
          <a:p>
            <a:pPr marL="17539" lvl="0" indent="0">
              <a:lnSpc>
                <a:spcPct val="105000"/>
              </a:lnSpc>
              <a:buFont typeface="Symbol" panose="05050102010706020507" pitchFamily="18" charset="2"/>
              <a:buNone/>
              <a:tabLst>
                <a:tab pos="712108" algn="l"/>
              </a:tabLst>
            </a:pPr>
            <a:r>
              <a:rPr lang="en-US" b="1" dirty="0"/>
              <a:t>SQL Server Management Studio (SSMS): </a:t>
            </a:r>
            <a:r>
              <a:rPr lang="en-US" dirty="0"/>
              <a:t>A free, downloadable client application for managing any SQL infrastructure, from SQL Server to SQL Database</a:t>
            </a:r>
          </a:p>
          <a:p>
            <a:pPr marL="17539" lvl="0" indent="0">
              <a:lnSpc>
                <a:spcPct val="105000"/>
              </a:lnSpc>
              <a:buFont typeface="Symbol" panose="05050102010706020507" pitchFamily="18" charset="2"/>
              <a:buNone/>
              <a:tabLst>
                <a:tab pos="712108" algn="l"/>
              </a:tabLst>
            </a:pPr>
            <a:r>
              <a:rPr lang="en-US" b="1" dirty="0"/>
              <a:t>SQL Server Data Tools in Visual Studio: </a:t>
            </a:r>
            <a:r>
              <a:rPr lang="en-US" dirty="0"/>
              <a:t>A free, downloadable client application for developing SQL Server relational databases, Azure SQL databases, Integration Services packages, Analysis Services data models, and Reporting Services reports.</a:t>
            </a:r>
          </a:p>
          <a:p>
            <a:pPr marL="17539" lvl="0" indent="0">
              <a:lnSpc>
                <a:spcPct val="105000"/>
              </a:lnSpc>
              <a:buFont typeface="Symbol" panose="05050102010706020507" pitchFamily="18" charset="2"/>
              <a:buNone/>
              <a:tabLst>
                <a:tab pos="712108" algn="l"/>
              </a:tabLst>
            </a:pPr>
            <a:endParaRPr lang="en-US" dirty="0"/>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87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0725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7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Database provides a range of built-in security and compliance features to help your application meet various security and compliance requirements. </a:t>
            </a:r>
          </a:p>
          <a:p>
            <a:endParaRPr lang="en-US" dirty="0"/>
          </a:p>
          <a:p>
            <a:r>
              <a:rPr lang="en-US" b="1" dirty="0"/>
              <a:t>Auditing for compliance and security</a:t>
            </a:r>
          </a:p>
          <a:p>
            <a:r>
              <a:rPr lang="en-US" dirty="0"/>
              <a:t>SQL Database Auditing tracks database events and writes them to an audit log in your Azure storage account. Auditing can help you maintain regulatory compliance, understand database activity, and gain insight into discrepancies and anomalies that could indicate business concerns or suspected security violations.</a:t>
            </a:r>
          </a:p>
          <a:p>
            <a:endParaRPr lang="en-US" dirty="0"/>
          </a:p>
          <a:p>
            <a:r>
              <a:rPr lang="en-US" b="1" dirty="0"/>
              <a:t>Data encryption at rest</a:t>
            </a:r>
          </a:p>
          <a:p>
            <a:r>
              <a:rPr lang="en-US" dirty="0"/>
              <a:t>SQL Database transparent data encryption helps protect against the threat of malicious activity by performing real-time encryption and decryption of the database, associated backups, and transaction log files at rest without requiring changes to the application. Starting in May 2017, all newly created Azure SQL databases are automatically protected with transparent data encryption (TDE). TDE is SQL’s proven encryption-at-rest technology that is required by many compliance standards to protect against theft of storage media. Customers can manage the TDE encryption keys and other secrets in a secure and compliant manner using Azure Key Vault.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Database is the only database system to offer protection of sensitive data in flight, at rest and during query processing with </a:t>
            </a:r>
            <a:r>
              <a:rPr lang="en-US" b="1" dirty="0">
                <a:hlinkClick r:id="rId3"/>
              </a:rPr>
              <a:t>Always Encrypted</a:t>
            </a:r>
            <a:r>
              <a:rPr lang="en-US" dirty="0"/>
              <a:t>. Always Encrypted is an industry-first that offers unparalleled data security against breaches involving the theft of critical data. For example, with Always Encrypted, customers’ credit card numbers are stored encrypted in the database always, even during query processing, allowing decryption at the point of use by authorized staff or applications that need to process that data.</a:t>
            </a:r>
          </a:p>
          <a:p>
            <a:endParaRPr lang="en-US" dirty="0"/>
          </a:p>
          <a:p>
            <a:r>
              <a:rPr lang="en-US" b="1" dirty="0"/>
              <a:t>Data encryption in motion</a:t>
            </a:r>
          </a:p>
          <a:p>
            <a:r>
              <a:rPr lang="en-US" dirty="0"/>
              <a:t>SQL Database is the only database system to offer protection of sensitive data in flight, at rest and during query processing with Always Encrypted. Always Encrypted is an industry-first that offers unparalleled data security against breaches involving the theft of critical data. For example, with Always Encrypted, customers’ credit card numbers are stored encrypted in the database always, even during query processing, allowing decryption at the point of use by authorized staff or applications that need to process that data.</a:t>
            </a:r>
          </a:p>
          <a:p>
            <a:endParaRPr lang="en-US" dirty="0"/>
          </a:p>
          <a:p>
            <a:r>
              <a:rPr lang="en-US" b="1" dirty="0"/>
              <a:t>Dynamic data masking</a:t>
            </a:r>
          </a:p>
          <a:p>
            <a:r>
              <a:rPr lang="en-US" dirty="0"/>
              <a:t>SQL Database dynamic data masking limits sensitive data exposure by masking it to non-privileged users. Dynamic data masking helps prevent unauthorized access to sensitive data by enabling customers to designate how much of the sensitive data to reveal with minimal impact on the application layer. It’s a policy-based security feature that hides the sensitive data in the result set of a query over designated database fields, while the data in the database is not changed.</a:t>
            </a:r>
          </a:p>
          <a:p>
            <a:endParaRPr lang="en-US" dirty="0"/>
          </a:p>
          <a:p>
            <a:r>
              <a:rPr lang="en-US" b="1" dirty="0"/>
              <a:t>Row-level security</a:t>
            </a:r>
          </a:p>
          <a:p>
            <a:r>
              <a:rPr lang="en-US" dirty="0"/>
              <a:t>Row-level security enables customers to control access to rows in a database table based on the characteristics of the user executing a query (such as by group membership or execution context). Row-level security (RLS) simplifies the design and coding of security in your application. RLS enables you to implement restrictions on data row access. For example ensuring that workers can access only those data rows that are pertinent to their department, or restricting a customer's data access to only the data relevant to their company.</a:t>
            </a:r>
          </a:p>
          <a:p>
            <a:endParaRPr lang="en-US" dirty="0"/>
          </a:p>
          <a:p>
            <a:r>
              <a:rPr lang="en-US" b="1" dirty="0"/>
              <a:t>Azure Active Directory integration and multi-factor authentication</a:t>
            </a:r>
          </a:p>
          <a:p>
            <a:r>
              <a:rPr lang="en-US" dirty="0"/>
              <a:t>SQL Database enables you to centrally manage identities of database user and other Microsoft services with Azure Active Directory integration. This capability simplified permission management and enhances security. Azure Active Directory supports multi-factor authentication (MFA) to increase data and application security while supporting a single sing-in process.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765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Database provides built-in business continuity and global scalability features, including:</a:t>
            </a:r>
          </a:p>
          <a:p>
            <a:endParaRPr lang="en-US" dirty="0"/>
          </a:p>
          <a:p>
            <a:r>
              <a:rPr lang="en-US" b="1" dirty="0"/>
              <a:t>Automatic backups: </a:t>
            </a:r>
            <a:r>
              <a:rPr lang="en-US" dirty="0"/>
              <a:t>SQL Database automatically performs full, differential, and transaction log backups.</a:t>
            </a:r>
          </a:p>
          <a:p>
            <a:r>
              <a:rPr lang="en-US" b="1" dirty="0"/>
              <a:t>Point-in-time restores: </a:t>
            </a:r>
            <a:r>
              <a:rPr lang="en-US" dirty="0"/>
              <a:t>SQL Database supports recovery to any point in time within the automatic backup retention period, up to 35 days.</a:t>
            </a:r>
          </a:p>
          <a:p>
            <a:r>
              <a:rPr lang="en-US" b="1" dirty="0"/>
              <a:t>Active geo-replication:</a:t>
            </a:r>
            <a:r>
              <a:rPr lang="en-US" dirty="0"/>
              <a:t> SQL Database allows you to configure up to four readable secondary databases in either the same or globally distributed Azure data centers. For example, if you have a SaaS application with a catalog database that has a high volume of concurrent read-only transactions, use active geo-replication to enable global read scale and remove bottlenecks on the primary that are due to read workloads. </a:t>
            </a:r>
          </a:p>
          <a:p>
            <a:r>
              <a:rPr lang="en-US" b="1" dirty="0"/>
              <a:t>Failover groups: </a:t>
            </a:r>
            <a:r>
              <a:rPr lang="en-US" dirty="0"/>
              <a:t>SQL Database allows you to enable high availability and load balancing at global scale, including transparent geo-replication and failover of large sets of databases and elastic pools. Failover groups and active geo-replication enables creation of globally distributed SaaS applications with minimal administration overhead leaving all the complex monitoring, routing, and failover orchestration to SQL Database.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1905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213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239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12/6/2017 9:31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20580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256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87974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Information Management includes Data Factory, Data Catalog,</a:t>
            </a:r>
            <a:r>
              <a:rPr lang="en-US" b="1" baseline="0" dirty="0"/>
              <a:t> and Event Hubs.</a:t>
            </a:r>
            <a:endParaRPr lang="en-US" b="1" dirty="0"/>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12/6/2017 9:31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600452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9.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690569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22527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96379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38607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86477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0220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84713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5240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7994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9633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2920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3250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30556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5247292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2147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7597060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162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10607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138802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191376" cy="6861610"/>
          </a:xfrm>
          <a:prstGeom prst="rect">
            <a:avLst/>
          </a:prstGeom>
        </p:spPr>
      </p:pic>
      <p:sp>
        <p:nvSpPr>
          <p:cNvPr id="7" name="Rectangle 6"/>
          <p:cNvSpPr/>
          <p:nvPr userDrawn="1"/>
        </p:nvSpPr>
        <p:spPr bwMode="auto">
          <a:xfrm>
            <a:off x="-1" y="0"/>
            <a:ext cx="12192001" cy="6858000"/>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8" name="TextBox 7"/>
          <p:cNvSpPr txBox="1"/>
          <p:nvPr userDrawn="1"/>
        </p:nvSpPr>
        <p:spPr>
          <a:xfrm>
            <a:off x="280444" y="3036759"/>
            <a:ext cx="7735572" cy="1185953"/>
          </a:xfrm>
          <a:prstGeom prst="rect">
            <a:avLst/>
          </a:prstGeom>
          <a:noFill/>
        </p:spPr>
        <p:txBody>
          <a:bodyPr wrap="none" lIns="179285" tIns="143428" rIns="179285" bIns="143428" rtlCol="0">
            <a:spAutoFit/>
          </a:bodyPr>
          <a:lstStyle/>
          <a:p>
            <a:pPr>
              <a:lnSpc>
                <a:spcPct val="90000"/>
              </a:lnSpc>
              <a:spcAft>
                <a:spcPts val="588"/>
              </a:spcAft>
            </a:pPr>
            <a:r>
              <a:rPr lang="en-US" sz="647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0445" y="3933007"/>
            <a:ext cx="3417051" cy="832882"/>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1047395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68873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Ref idx="1001">
        <a:schemeClr val="bg2"/>
      </p:bgRef>
    </p:bg>
    <p:spTree>
      <p:nvGrpSpPr>
        <p:cNvPr id="1" name=""/>
        <p:cNvGrpSpPr/>
        <p:nvPr/>
      </p:nvGrpSpPr>
      <p:grpSpPr>
        <a:xfrm>
          <a:off x="0" y="0"/>
          <a:ext cx="0" cy="0"/>
          <a:chOff x="0" y="0"/>
          <a:chExt cx="0" cy="0"/>
        </a:xfrm>
      </p:grpSpPr>
      <p:grpSp>
        <p:nvGrpSpPr>
          <p:cNvPr id="5" name="Group 4"/>
          <p:cNvGrpSpPr/>
          <p:nvPr userDrawn="1"/>
        </p:nvGrpSpPr>
        <p:grpSpPr>
          <a:xfrm>
            <a:off x="-811" y="0"/>
            <a:ext cx="12192811" cy="6858001"/>
            <a:chOff x="-1675" y="-1"/>
            <a:chExt cx="12193676" cy="6858001"/>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1675" y="-1"/>
              <a:ext cx="12193675" cy="6858001"/>
            </a:xfrm>
            <a:prstGeom prst="rect">
              <a:avLst/>
            </a:prstGeom>
          </p:spPr>
        </p:pic>
        <p:sp>
          <p:nvSpPr>
            <p:cNvPr id="7" name="Rectangle 6"/>
            <p:cNvSpPr/>
            <p:nvPr/>
          </p:nvSpPr>
          <p:spPr bwMode="auto">
            <a:xfrm>
              <a:off x="1" y="0"/>
              <a:ext cx="12192000" cy="6858000"/>
            </a:xfrm>
            <a:prstGeom prst="rect">
              <a:avLst/>
            </a:prstGeom>
            <a:solidFill>
              <a:schemeClr val="bg2">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02919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119707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Title only_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65" y="0"/>
            <a:ext cx="12191945" cy="6858001"/>
          </a:xfrm>
          <a:prstGeom prst="rect">
            <a:avLst/>
          </a:prstGeom>
        </p:spPr>
      </p:pic>
      <p:sp>
        <p:nvSpPr>
          <p:cNvPr id="7" name="Rectangle 6"/>
          <p:cNvSpPr/>
          <p:nvPr/>
        </p:nvSpPr>
        <p:spPr bwMode="auto">
          <a:xfrm>
            <a:off x="-811" y="1"/>
            <a:ext cx="12192811" cy="6858000"/>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1"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rgbClr val="002050"/>
              </a:solidFill>
            </a:endParaRPr>
          </a:p>
        </p:txBody>
      </p:sp>
      <p:sp>
        <p:nvSpPr>
          <p:cNvPr id="2" name="Title 1"/>
          <p:cNvSpPr>
            <a:spLocks noGrp="1"/>
          </p:cNvSpPr>
          <p:nvPr userDrawn="1">
            <p:ph type="title"/>
          </p:nvPr>
        </p:nvSpPr>
        <p:spPr/>
        <p:txBody>
          <a:bodyPr/>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8595954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690256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1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Rectangle 2"/>
          <p:cNvSpPr/>
          <p:nvPr userDrawn="1"/>
        </p:nvSpPr>
        <p:spPr>
          <a:xfrm>
            <a:off x="1" y="1364343"/>
            <a:ext cx="12191999" cy="5509556"/>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Tree>
    <p:extLst>
      <p:ext uri="{BB962C8B-B14F-4D97-AF65-F5344CB8AC3E}">
        <p14:creationId xmlns:p14="http://schemas.microsoft.com/office/powerpoint/2010/main" val="701102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464" y="358848"/>
            <a:ext cx="11384209" cy="867874"/>
          </a:xfrm>
        </p:spPr>
        <p:txBody>
          <a:bodyPr anchor="ctr">
            <a:normAutofit/>
          </a:bodyPr>
          <a:lstStyle>
            <a:lvl1pPr>
              <a:defRPr sz="3600">
                <a:solidFill>
                  <a:schemeClr val="tx2"/>
                </a:solidFill>
              </a:defRPr>
            </a:lvl1pPr>
          </a:lstStyle>
          <a:p>
            <a:r>
              <a:rPr lang="en-US" dirty="0"/>
              <a:t>Click to edit Master title style</a:t>
            </a:r>
          </a:p>
        </p:txBody>
      </p:sp>
      <p:sp>
        <p:nvSpPr>
          <p:cNvPr id="3" name="Rectangle 2"/>
          <p:cNvSpPr/>
          <p:nvPr userDrawn="1"/>
        </p:nvSpPr>
        <p:spPr>
          <a:xfrm>
            <a:off x="1"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4" name="Text Placeholder 6"/>
          <p:cNvSpPr>
            <a:spLocks noGrp="1"/>
          </p:cNvSpPr>
          <p:nvPr>
            <p:ph type="body" sz="quarter" idx="11"/>
          </p:nvPr>
        </p:nvSpPr>
        <p:spPr>
          <a:xfrm>
            <a:off x="1"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3285937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agram layout">
    <p:bg>
      <p:bgPr>
        <a:solidFill>
          <a:schemeClr val="bg1"/>
        </a:solidFill>
        <a:effectLst/>
      </p:bgPr>
    </p:bg>
    <p:spTree>
      <p:nvGrpSpPr>
        <p:cNvPr id="1" name=""/>
        <p:cNvGrpSpPr/>
        <p:nvPr/>
      </p:nvGrpSpPr>
      <p:grpSpPr>
        <a:xfrm>
          <a:off x="0" y="0"/>
          <a:ext cx="0" cy="0"/>
          <a:chOff x="0" y="0"/>
          <a:chExt cx="0" cy="0"/>
        </a:xfrm>
      </p:grpSpPr>
      <p:sp>
        <p:nvSpPr>
          <p:cNvPr id="8" name="Freeform: Shape 7"/>
          <p:cNvSpPr/>
          <p:nvPr userDrawn="1"/>
        </p:nvSpPr>
        <p:spPr>
          <a:xfrm>
            <a:off x="1" y="1428466"/>
            <a:ext cx="12191999" cy="5429535"/>
          </a:xfrm>
          <a:custGeom>
            <a:avLst/>
            <a:gdLst>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12191999 w 12191999"/>
              <a:gd name="connsiteY6" fmla="*/ 5316786 h 5316786"/>
              <a:gd name="connsiteX7" fmla="*/ 0 w 12191999"/>
              <a:gd name="connsiteY7" fmla="*/ 5316786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0 w 12191999"/>
              <a:gd name="connsiteY6" fmla="*/ 5316786 h 5316786"/>
              <a:gd name="connsiteX7" fmla="*/ 0 w 12191999"/>
              <a:gd name="connsiteY7" fmla="*/ 0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0 w 12191999"/>
              <a:gd name="connsiteY5" fmla="*/ 5316786 h 5316786"/>
              <a:gd name="connsiteX6" fmla="*/ 0 w 12191999"/>
              <a:gd name="connsiteY6" fmla="*/ 0 h 53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5316786">
                <a:moveTo>
                  <a:pt x="0" y="0"/>
                </a:moveTo>
                <a:lnTo>
                  <a:pt x="12191999" y="0"/>
                </a:lnTo>
                <a:lnTo>
                  <a:pt x="12191999" y="119540"/>
                </a:lnTo>
                <a:lnTo>
                  <a:pt x="7315199" y="119540"/>
                </a:lnTo>
                <a:lnTo>
                  <a:pt x="7315199" y="5315056"/>
                </a:lnTo>
                <a:lnTo>
                  <a:pt x="0" y="5316786"/>
                </a:lnTo>
                <a:lnTo>
                  <a:pt x="0" y="0"/>
                </a:lnTo>
                <a:close/>
              </a:path>
            </a:pathLst>
          </a:custGeom>
          <a:solidFill>
            <a:srgbClr val="E5F2FC"/>
          </a:solidFill>
          <a:ln w="12700" cap="flat" cmpd="sng" algn="ctr">
            <a:noFill/>
            <a:prstDash val="solid"/>
            <a:miter lim="800000"/>
          </a:ln>
          <a:effectLst/>
        </p:spPr>
        <p:txBody>
          <a:bodyPr wrap="square" rtlCol="0" anchor="ctr">
            <a:noAutofit/>
          </a:bodyPr>
          <a:lstStyle/>
          <a:p>
            <a:pPr algn="ctr" defTabSz="896386">
              <a:defRPr/>
            </a:pPr>
            <a:endParaRPr lang="en-US" sz="1765" kern="0">
              <a:solidFill>
                <a:prstClr val="white"/>
              </a:solidFill>
            </a:endParaRPr>
          </a:p>
        </p:txBody>
      </p:sp>
      <p:sp>
        <p:nvSpPr>
          <p:cNvPr id="4" name="Text Placeholder 3"/>
          <p:cNvSpPr>
            <a:spLocks noGrp="1"/>
          </p:cNvSpPr>
          <p:nvPr>
            <p:ph type="body" sz="quarter" idx="10"/>
          </p:nvPr>
        </p:nvSpPr>
        <p:spPr>
          <a:xfrm>
            <a:off x="7692554" y="1889196"/>
            <a:ext cx="3977545" cy="4576917"/>
          </a:xfrm>
        </p:spPr>
        <p:txBody>
          <a:bodyPr>
            <a:noAutofit/>
          </a:bodyPr>
          <a:lstStyle>
            <a:lvl1pPr>
              <a:buClr>
                <a:schemeClr val="accent1"/>
              </a:buClr>
              <a:defRPr sz="2000">
                <a:solidFill>
                  <a:schemeClr val="tx2"/>
                </a:solidFill>
                <a:latin typeface="+mj-lt"/>
              </a:defRPr>
            </a:lvl1pPr>
            <a:lvl2pPr>
              <a:buClr>
                <a:schemeClr val="accent1"/>
              </a:buClr>
              <a:defRPr sz="1800">
                <a:solidFill>
                  <a:schemeClr val="tx2"/>
                </a:solidFill>
                <a:latin typeface="+mj-lt"/>
              </a:defRPr>
            </a:lvl2pPr>
            <a:lvl3pPr>
              <a:buClr>
                <a:schemeClr val="accent1"/>
              </a:buClr>
              <a:defRPr sz="1600">
                <a:solidFill>
                  <a:schemeClr val="tx2"/>
                </a:solidFill>
                <a:latin typeface="+mj-lt"/>
              </a:defRPr>
            </a:lvl3pPr>
            <a:lvl4pPr>
              <a:buClr>
                <a:schemeClr val="accent1"/>
              </a:buClr>
              <a:defRPr sz="1400">
                <a:solidFill>
                  <a:schemeClr val="tx2"/>
                </a:solidFill>
                <a:latin typeface="+mj-lt"/>
              </a:defRPr>
            </a:lvl4pPr>
            <a:lvl5pPr>
              <a:buClr>
                <a:schemeClr val="accent1"/>
              </a:buClr>
              <a:defRPr sz="1400">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324464" y="358848"/>
            <a:ext cx="11384209" cy="892552"/>
          </a:xfrm>
        </p:spPr>
        <p:txBody>
          <a:bodyPr anchor="ctr">
            <a:normAutofit/>
          </a:bodyPr>
          <a:lstStyle>
            <a:lvl1pPr>
              <a:defRPr sz="3600">
                <a:solidFill>
                  <a:schemeClr val="tx2"/>
                </a:solidFill>
              </a:defRPr>
            </a:lvl1pPr>
          </a:lstStyle>
          <a:p>
            <a:r>
              <a:rPr lang="en-US" dirty="0"/>
              <a:t>Click to edit Master title style</a:t>
            </a:r>
          </a:p>
        </p:txBody>
      </p:sp>
      <p:sp>
        <p:nvSpPr>
          <p:cNvPr id="7" name="Text Placeholder 6"/>
          <p:cNvSpPr>
            <a:spLocks noGrp="1"/>
          </p:cNvSpPr>
          <p:nvPr>
            <p:ph type="body" sz="quarter" idx="11"/>
          </p:nvPr>
        </p:nvSpPr>
        <p:spPr>
          <a:xfrm>
            <a:off x="1"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9070386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770BDB5-9302-4A72-AFF3-5588E374E395}" type="datetimeFigureOut">
              <a:rPr lang="en-US" smtClean="0">
                <a:solidFill>
                  <a:srgbClr val="505050"/>
                </a:solidFill>
              </a:rPr>
              <a:pPr/>
              <a:t>12/6/2017</a:t>
            </a:fld>
            <a:endParaRPr lang="en-US">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58B1C62-6523-40EB-A5E7-63AFE8AC4F95}"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7831303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6720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3506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5126" name="think-cell Slide" r:id="rId4" imgW="270" imgH="270" progId="TCLayout.ActiveDocument.1">
                  <p:embed/>
                </p:oleObj>
              </mc:Choice>
              <mc:Fallback>
                <p:oleObj name="think-cell Slide" r:id="rId4" imgW="270" imgH="270" progId="TCLayout.ActiveDocument.1">
                  <p:embed/>
                  <p:pic>
                    <p:nvPicPr>
                      <p:cNvPr id="11" name="Object 10"/>
                      <p:cNvPicPr/>
                      <p:nvPr/>
                    </p:nvPicPr>
                    <p:blipFill>
                      <a:blip r:embed="rId5"/>
                      <a:stretch>
                        <a:fillRect/>
                      </a:stretch>
                    </p:blipFill>
                    <p:spPr>
                      <a:xfrm>
                        <a:off x="0" y="2531"/>
                        <a:ext cx="1556" cy="1556"/>
                      </a:xfrm>
                      <a:prstGeom prst="rect">
                        <a:avLst/>
                      </a:prstGeom>
                    </p:spPr>
                  </p:pic>
                </p:oleObj>
              </mc:Fallback>
            </mc:AlternateContent>
          </a:graphicData>
        </a:graphic>
      </p:graphicFrame>
    </p:spTree>
    <p:extLst>
      <p:ext uri="{BB962C8B-B14F-4D97-AF65-F5344CB8AC3E}">
        <p14:creationId xmlns:p14="http://schemas.microsoft.com/office/powerpoint/2010/main" val="7360968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 image light">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43000"/>
                    </a14:imgEffect>
                  </a14:imgLayer>
                </a14:imgProps>
              </a:ext>
              <a:ext uri="{28A0092B-C50C-407E-A947-70E740481C1C}">
                <a14:useLocalDpi xmlns:a14="http://schemas.microsoft.com/office/drawing/2010/main" val="0"/>
              </a:ext>
            </a:extLst>
          </a:blip>
          <a:srcRect/>
          <a:stretch/>
        </p:blipFill>
        <p:spPr>
          <a:xfrm flipH="1">
            <a:off x="865" y="0"/>
            <a:ext cx="12191945" cy="6858001"/>
          </a:xfrm>
          <a:prstGeom prst="rect">
            <a:avLst/>
          </a:prstGeom>
        </p:spPr>
      </p:pic>
      <p:sp>
        <p:nvSpPr>
          <p:cNvPr id="7" name="Rectangle 6"/>
          <p:cNvSpPr/>
          <p:nvPr/>
        </p:nvSpPr>
        <p:spPr bwMode="auto">
          <a:xfrm>
            <a:off x="-811" y="1"/>
            <a:ext cx="12192811" cy="6858000"/>
          </a:xfrm>
          <a:prstGeom prst="rect">
            <a:avLst/>
          </a:prstGeom>
          <a:solidFill>
            <a:schemeClr val="accent1">
              <a:alpha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a:xfrm>
            <a:off x="1"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rgbClr val="002050"/>
              </a:solidFill>
            </a:endParaRPr>
          </a:p>
        </p:txBody>
      </p:sp>
    </p:spTree>
    <p:extLst>
      <p:ext uri="{BB962C8B-B14F-4D97-AF65-F5344CB8AC3E}">
        <p14:creationId xmlns:p14="http://schemas.microsoft.com/office/powerpoint/2010/main" val="257817371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0659473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_Blank Accent Color 2">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865" y="0"/>
            <a:ext cx="12191945" cy="6858001"/>
          </a:xfrm>
          <a:prstGeom prst="rect">
            <a:avLst/>
          </a:prstGeom>
        </p:spPr>
      </p:pic>
      <p:sp>
        <p:nvSpPr>
          <p:cNvPr id="7" name="Rectangle 6"/>
          <p:cNvSpPr/>
          <p:nvPr/>
        </p:nvSpPr>
        <p:spPr bwMode="auto">
          <a:xfrm>
            <a:off x="0" y="0"/>
            <a:ext cx="12192811" cy="6858000"/>
          </a:xfrm>
          <a:prstGeom prst="rect">
            <a:avLst/>
          </a:prstGeom>
          <a:solidFill>
            <a:schemeClr val="accent1">
              <a:alpha val="8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7255190"/>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5001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40045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S end car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0948477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513653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0"/>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922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15908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0932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Click to edit Master title style</a:t>
            </a:r>
          </a:p>
        </p:txBody>
      </p:sp>
    </p:spTree>
    <p:extLst>
      <p:ext uri="{BB962C8B-B14F-4D97-AF65-F5344CB8AC3E}">
        <p14:creationId xmlns:p14="http://schemas.microsoft.com/office/powerpoint/2010/main" val="3044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7057" y="1122363"/>
            <a:ext cx="9720943"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947057" y="3602038"/>
            <a:ext cx="9720943"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612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094648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7255F4-7C58-4BBA-A3F5-26B4C4AB0335}" type="datetimeFigureOut">
              <a:rPr lang="en-US" smtClean="0">
                <a:solidFill>
                  <a:srgbClr val="000000">
                    <a:tint val="75000"/>
                  </a:srgbClr>
                </a:solidFill>
              </a:rPr>
              <a:pPr/>
              <a:t>12/6/2017</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8208755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7255F4-7C58-4BBA-A3F5-26B4C4AB0335}" type="datetimeFigureOut">
              <a:rPr lang="en-US" smtClean="0">
                <a:solidFill>
                  <a:srgbClr val="000000">
                    <a:tint val="75000"/>
                  </a:srgbClr>
                </a:solidFill>
              </a:rPr>
              <a:pPr/>
              <a:t>12/6/2017</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8253312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4639" y="1484811"/>
            <a:ext cx="5745161" cy="4692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84811"/>
            <a:ext cx="5745160" cy="4692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7255F4-7C58-4BBA-A3F5-26B4C4AB0335}" type="datetimeFigureOut">
              <a:rPr lang="en-US" smtClean="0">
                <a:solidFill>
                  <a:srgbClr val="000000">
                    <a:tint val="75000"/>
                  </a:srgbClr>
                </a:solidFill>
              </a:rPr>
              <a:pPr/>
              <a:t>12/6/2017</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7618466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6096000" cy="6858000"/>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94684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entagon 684"/>
          <p:cNvSpPr/>
          <p:nvPr userDrawn="1"/>
        </p:nvSpPr>
        <p:spPr>
          <a:xfrm>
            <a:off x="1"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367238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233422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33758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a:extLst>
              <a:ext uri="{FF2B5EF4-FFF2-40B4-BE49-F238E27FC236}">
                <a16:creationId xmlns:a16="http://schemas.microsoft.com/office/drawing/2014/main" id="{3CBAB0C0-1421-4CF2-96C0-B3D867F59D26}"/>
              </a:ext>
            </a:extLst>
          </p:cNvPr>
          <p:cNvSpPr/>
          <p:nvPr userDrawn="1"/>
        </p:nvSpPr>
        <p:spPr>
          <a:xfrm>
            <a:off x="0" y="1984829"/>
            <a:ext cx="4837797" cy="4873171"/>
          </a:xfrm>
          <a:prstGeom prst="rect">
            <a:avLst/>
          </a:prstGeom>
          <a:solidFill>
            <a:srgbClr val="0078D7"/>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sp>
        <p:nvSpPr>
          <p:cNvPr id="7" name="Text Placeholder 6">
            <a:extLst>
              <a:ext uri="{FF2B5EF4-FFF2-40B4-BE49-F238E27FC236}">
                <a16:creationId xmlns:a16="http://schemas.microsoft.com/office/drawing/2014/main" id="{B41548F6-765D-43DC-A825-2E3FD3751E47}"/>
              </a:ext>
            </a:extLst>
          </p:cNvPr>
          <p:cNvSpPr>
            <a:spLocks noGrp="1"/>
          </p:cNvSpPr>
          <p:nvPr>
            <p:ph type="body" sz="quarter" idx="10"/>
          </p:nvPr>
        </p:nvSpPr>
        <p:spPr>
          <a:xfrm>
            <a:off x="274638" y="2357133"/>
            <a:ext cx="3358577" cy="3434786"/>
          </a:xfrm>
        </p:spPr>
        <p:txBody>
          <a:bodyPr>
            <a:noAutofit/>
          </a:bodyPr>
          <a:lstStyle>
            <a:lvl1pPr marL="0" indent="0">
              <a:spcBef>
                <a:spcPts val="1800"/>
              </a:spcBef>
              <a:buNone/>
              <a:defRPr sz="2000">
                <a:solidFill>
                  <a:schemeClr val="bg1"/>
                </a:solidFill>
                <a:latin typeface="Segoe UI Semilight" panose="020B0402040204020203" pitchFamily="34" charset="0"/>
                <a:cs typeface="Segoe UI Semilight" panose="020B0402040204020203" pitchFamily="34" charset="0"/>
              </a:defRPr>
            </a:lvl1pPr>
            <a:lvl2pPr marL="457200" indent="0">
              <a:buNone/>
              <a:defRPr sz="1800">
                <a:solidFill>
                  <a:schemeClr val="bg1"/>
                </a:solidFill>
                <a:latin typeface="Segoe UI Semilight" panose="020B0402040204020203" pitchFamily="34" charset="0"/>
                <a:cs typeface="Segoe UI Semilight" panose="020B0402040204020203" pitchFamily="34" charset="0"/>
              </a:defRPr>
            </a:lvl2pPr>
            <a:lvl3pPr marL="914400" indent="0">
              <a:buNone/>
              <a:defRPr sz="1600">
                <a:solidFill>
                  <a:schemeClr val="bg1"/>
                </a:solidFill>
                <a:latin typeface="Segoe UI Semilight" panose="020B0402040204020203" pitchFamily="34" charset="0"/>
                <a:cs typeface="Segoe UI Semilight" panose="020B0402040204020203" pitchFamily="34" charset="0"/>
              </a:defRPr>
            </a:lvl3pPr>
            <a:lvl4pPr marL="1371600" indent="0">
              <a:buNone/>
              <a:defRPr sz="1400">
                <a:solidFill>
                  <a:schemeClr val="bg1"/>
                </a:solidFill>
                <a:latin typeface="Segoe UI Semilight" panose="020B0402040204020203" pitchFamily="34" charset="0"/>
                <a:cs typeface="Segoe UI Semilight" panose="020B0402040204020203" pitchFamily="34" charset="0"/>
              </a:defRPr>
            </a:lvl4pPr>
            <a:lvl5pPr marL="1828800" indent="0">
              <a:buNone/>
              <a:defRPr sz="1400">
                <a:solidFill>
                  <a:schemeClr val="bg1"/>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0607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91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solidFill>
                  <a:srgbClr val="000000">
                    <a:tint val="75000"/>
                  </a:srgbClr>
                </a:solidFill>
              </a:rPr>
              <a:pPr/>
              <a:t>12/6/2017</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7433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88271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solidFill>
                  <a:srgbClr val="000000">
                    <a:tint val="75000"/>
                  </a:srgbClr>
                </a:solidFill>
              </a:rPr>
              <a:pPr/>
              <a:t>12/6/2017</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6900243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6"/>
            <a:ext cx="6743528"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05" fontAlgn="base">
              <a:spcBef>
                <a:spcPts val="196"/>
              </a:spcBef>
              <a:spcAft>
                <a:spcPts val="784"/>
              </a:spcAft>
              <a:defRPr/>
            </a:pPr>
            <a:endParaRPr lang="en-US" sz="1961" kern="0" dirty="0">
              <a:solidFill>
                <a:srgbClr val="505050"/>
              </a:solidFill>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2" y="1956555"/>
            <a:ext cx="4045743" cy="4572582"/>
          </a:xfrm>
        </p:spPr>
        <p:txBody>
          <a:bodyPr>
            <a:normAutofit/>
          </a:bodyPr>
          <a:lstStyle>
            <a:lvl1pPr>
              <a:buClr>
                <a:srgbClr val="92D050"/>
              </a:buClr>
              <a:buSzPct val="100000"/>
              <a:defRPr sz="2400"/>
            </a:lvl1pPr>
            <a:lvl2pPr>
              <a:buClr>
                <a:srgbClr val="92D050"/>
              </a:buClr>
              <a:buSzPct val="100000"/>
              <a:defRPr sz="1800"/>
            </a:lvl2pPr>
            <a:lvl3pPr>
              <a:buClr>
                <a:srgbClr val="92D050"/>
              </a:buClr>
              <a:buSzPct val="100000"/>
              <a:defRPr sz="1600"/>
            </a:lvl3pPr>
            <a:lvl4pPr>
              <a:buClr>
                <a:srgbClr val="92D050"/>
              </a:buClr>
              <a:buSzPct val="100000"/>
              <a:defRPr sz="1400"/>
            </a:lvl4pPr>
            <a:lvl5pPr>
              <a:buClr>
                <a:srgbClr val="92D050"/>
              </a:buClr>
              <a:buSzPct val="100000"/>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81269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1"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64957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pPr defTabSz="857124"/>
            <a:endParaRPr lang="en-US" sz="1687" kern="0"/>
          </a:p>
        </p:txBody>
      </p:sp>
      <p:sp>
        <p:nvSpPr>
          <p:cNvPr id="5" name="Footer Placeholder 4"/>
          <p:cNvSpPr>
            <a:spLocks noGrp="1"/>
          </p:cNvSpPr>
          <p:nvPr>
            <p:ph type="ftr" sz="quarter" idx="1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pPr defTabSz="857124"/>
            <a:endParaRPr lang="en-US" sz="1687" kern="0"/>
          </a:p>
        </p:txBody>
      </p:sp>
    </p:spTree>
    <p:extLst>
      <p:ext uri="{BB962C8B-B14F-4D97-AF65-F5344CB8AC3E}">
        <p14:creationId xmlns:p14="http://schemas.microsoft.com/office/powerpoint/2010/main" val="3879159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97667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32656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7973509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7.png"/><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6.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4.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image" Target="../media/image15.emf"/><Relationship Id="rId5" Type="http://schemas.openxmlformats.org/officeDocument/2006/relationships/theme" Target="../theme/theme5.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6.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03032543"/>
      </p:ext>
    </p:extLst>
  </p:cSld>
  <p:clrMap bg1="dk1" tx1="lt1" bg2="dk2" tx2="lt2" accent1="accent1" accent2="accent2" accent3="accent3" accent4="accent4" accent5="accent5" accent6="accent6" hlink="hlink" folHlink="folHlink"/>
  <p:sldLayoutIdLst>
    <p:sldLayoutId id="2147484766" r:id="rId1"/>
    <p:sldLayoutId id="2147484767" r:id="rId2"/>
    <p:sldLayoutId id="2147484768" r:id="rId3"/>
    <p:sldLayoutId id="2147484769" r:id="rId4"/>
    <p:sldLayoutId id="2147484770" r:id="rId5"/>
    <p:sldLayoutId id="2147484771" r:id="rId6"/>
    <p:sldLayoutId id="2147484772" r:id="rId7"/>
    <p:sldLayoutId id="2147484773" r:id="rId8"/>
    <p:sldLayoutId id="2147484774" r:id="rId9"/>
    <p:sldLayoutId id="2147484775" r:id="rId10"/>
    <p:sldLayoutId id="2147484776" r:id="rId11"/>
    <p:sldLayoutId id="2147484777"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788" r:id="rId23"/>
    <p:sldLayoutId id="2147484817" r:id="rId24"/>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60912042"/>
      </p:ext>
    </p:extLst>
  </p:cSld>
  <p:clrMap bg1="dk1" tx1="lt1" bg2="dk2" tx2="lt2" accent1="accent1" accent2="accent2" accent3="accent3" accent4="accent4" accent5="accent5" accent6="accent6" hlink="hlink" folHlink="folHlink"/>
  <p:sldLayoutIdLst>
    <p:sldLayoutId id="2147484831" r:id="rId1"/>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8" name="think-cell Slide" r:id="rId5" imgW="6350000" imgH="6350000" progId="">
                  <p:embed/>
                </p:oleObj>
              </mc:Choice>
              <mc:Fallback>
                <p:oleObj name="think-cell Slide" r:id="rId5" imgW="6350000" imgH="635000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22238836"/>
      </p:ext>
    </p:extLst>
  </p:cSld>
  <p:clrMap bg1="lt1" tx1="dk1" bg2="lt2" tx2="dk2" accent1="accent1" accent2="accent2" accent3="accent3" accent4="accent4" accent5="accent5" accent6="accent6" hlink="hlink" folHlink="folHlink"/>
  <p:sldLayoutIdLst>
    <p:sldLayoutId id="2147484863" r:id="rId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4" y="334170"/>
            <a:ext cx="11384209"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4" y="1794669"/>
            <a:ext cx="11384209"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9259288" y="2932713"/>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1954982" y="-401216"/>
            <a:ext cx="1143000" cy="246380"/>
          </a:xfrm>
          <a:prstGeom prst="rect">
            <a:avLst/>
          </a:prstGeom>
          <a:noFill/>
          <a:extLst/>
        </p:spPr>
      </p:pic>
    </p:spTree>
    <p:extLst>
      <p:ext uri="{BB962C8B-B14F-4D97-AF65-F5344CB8AC3E}">
        <p14:creationId xmlns:p14="http://schemas.microsoft.com/office/powerpoint/2010/main" val="1130912166"/>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2" r:id="rId4"/>
    <p:sldLayoutId id="2147484873" r:id="rId5"/>
    <p:sldLayoutId id="2147484874" r:id="rId6"/>
    <p:sldLayoutId id="2147484875" r:id="rId7"/>
    <p:sldLayoutId id="2147484876" r:id="rId8"/>
    <p:sldLayoutId id="2147484877" r:id="rId9"/>
    <p:sldLayoutId id="2147484878" r:id="rId10"/>
    <p:sldLayoutId id="2147484879" r:id="rId11"/>
    <p:sldLayoutId id="2147484880" r:id="rId12"/>
    <p:sldLayoutId id="2147484881" r:id="rId13"/>
    <p:sldLayoutId id="2147484882" r:id="rId14"/>
    <p:sldLayoutId id="2147484883" r:id="rId15"/>
    <p:sldLayoutId id="2147484884" r:id="rId16"/>
    <p:sldLayoutId id="2147484885" r:id="rId17"/>
    <p:sldLayoutId id="2147484886" r:id="rId18"/>
  </p:sldLayoutIdLst>
  <p:txStyles>
    <p:title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1324840"/>
      </p:ext>
    </p:extLst>
  </p:cSld>
  <p:clrMap bg1="lt1" tx1="dk1" bg2="lt2" tx2="dk2" accent1="accent1" accent2="accent2" accent3="accent3" accent4="accent4" accent5="accent5" accent6="accent6" hlink="hlink" folHlink="folHlink"/>
  <p:sldLayoutIdLst>
    <p:sldLayoutId id="2147484888" r:id="rId1"/>
    <p:sldLayoutId id="2147484889" r:id="rId2"/>
    <p:sldLayoutId id="2147484890" r:id="rId3"/>
    <p:sldLayoutId id="2147484891"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5826"/>
            <a:ext cx="11642721" cy="917575"/>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74639" y="1452788"/>
            <a:ext cx="11642722" cy="47241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255F4-7C58-4BBA-A3F5-26B4C4AB0335}" type="datetimeFigureOut">
              <a:rPr lang="en-US" smtClean="0">
                <a:solidFill>
                  <a:srgbClr val="000000">
                    <a:tint val="75000"/>
                  </a:srgbClr>
                </a:solidFill>
              </a:rPr>
              <a:pPr/>
              <a:t>12/6/2017</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7A9A-2538-4781-A015-FF1A92A0C2A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28255750"/>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Lst>
  <p:txStyles>
    <p:titleStyle>
      <a:lvl1pPr algn="l" defTabSz="914400" rtl="0" eaLnBrk="1" latinLnBrk="0" hangingPunct="1">
        <a:lnSpc>
          <a:spcPct val="90000"/>
        </a:lnSpc>
        <a:spcBef>
          <a:spcPct val="0"/>
        </a:spcBef>
        <a:buNone/>
        <a:defRPr sz="5400" b="0" i="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124">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24">
                <a:solidFill>
                  <a:schemeClr val="tx1">
                    <a:tint val="75000"/>
                  </a:schemeClr>
                </a:solidFill>
              </a:defRPr>
            </a:lvl1pPr>
          </a:lstStyle>
          <a:p>
            <a:fld id="{F3451B78-826D-4FE9-99FE-428C8E62A634}" type="slidenum">
              <a:rPr lang="en-US" smtClean="0"/>
              <a:t>‹#›</a:t>
            </a:fld>
            <a:endParaRPr lang="en-US"/>
          </a:p>
        </p:txBody>
      </p:sp>
    </p:spTree>
    <p:extLst>
      <p:ext uri="{BB962C8B-B14F-4D97-AF65-F5344CB8AC3E}">
        <p14:creationId xmlns:p14="http://schemas.microsoft.com/office/powerpoint/2010/main" val="1526820980"/>
      </p:ext>
    </p:extLst>
  </p:cSld>
  <p:clrMap bg1="lt1" tx1="dk1" bg2="lt2" tx2="dk2" accent1="accent1" accent2="accent2" accent3="accent3" accent4="accent4" accent5="accent5" accent6="accent6" hlink="hlink" folHlink="folHlink"/>
  <p:sldLayoutIdLst>
    <p:sldLayoutId id="2147484908" r:id="rId1"/>
  </p:sldLayoutIdLst>
  <p:hf hdr="0" ftr="0" dt="0"/>
  <p:txStyles>
    <p:titleStyle>
      <a:lvl1pPr algn="l" defTabSz="857124" rtl="0" eaLnBrk="1" latinLnBrk="0" hangingPunct="1">
        <a:lnSpc>
          <a:spcPct val="90000"/>
        </a:lnSpc>
        <a:spcBef>
          <a:spcPct val="0"/>
        </a:spcBef>
        <a:buNone/>
        <a:defRPr sz="4124" kern="1200">
          <a:solidFill>
            <a:schemeClr val="tx1"/>
          </a:solidFill>
          <a:latin typeface="+mj-lt"/>
          <a:ea typeface="+mj-ea"/>
          <a:cs typeface="+mj-cs"/>
        </a:defRPr>
      </a:lvl1pPr>
    </p:titleStyle>
    <p:bodyStyle>
      <a:lvl1pPr marL="214281" indent="-214281" algn="l" defTabSz="857124" rtl="0" eaLnBrk="1" latinLnBrk="0" hangingPunct="1">
        <a:lnSpc>
          <a:spcPct val="90000"/>
        </a:lnSpc>
        <a:spcBef>
          <a:spcPts val="937"/>
        </a:spcBef>
        <a:buFont typeface="Arial" panose="020B0604020202020204" pitchFamily="34" charset="0"/>
        <a:buChar char="•"/>
        <a:defRPr sz="2624" kern="1200">
          <a:solidFill>
            <a:schemeClr val="tx1"/>
          </a:solidFill>
          <a:latin typeface="+mn-lt"/>
          <a:ea typeface="+mn-ea"/>
          <a:cs typeface="+mn-cs"/>
        </a:defRPr>
      </a:lvl1pPr>
      <a:lvl2pPr marL="642843" indent="-214281" algn="l" defTabSz="857124" rtl="0" eaLnBrk="1" latinLnBrk="0" hangingPunct="1">
        <a:lnSpc>
          <a:spcPct val="90000"/>
        </a:lnSpc>
        <a:spcBef>
          <a:spcPts val="469"/>
        </a:spcBef>
        <a:buFont typeface="Arial" panose="020B0604020202020204" pitchFamily="34" charset="0"/>
        <a:buChar char="•"/>
        <a:defRPr sz="2250" kern="1200">
          <a:solidFill>
            <a:schemeClr val="tx1"/>
          </a:solidFill>
          <a:latin typeface="+mn-lt"/>
          <a:ea typeface="+mn-ea"/>
          <a:cs typeface="+mn-cs"/>
        </a:defRPr>
      </a:lvl2pPr>
      <a:lvl3pPr marL="1071406" indent="-214281" algn="l" defTabSz="857124" rtl="0" eaLnBrk="1" latinLnBrk="0" hangingPunct="1">
        <a:lnSpc>
          <a:spcPct val="90000"/>
        </a:lnSpc>
        <a:spcBef>
          <a:spcPts val="469"/>
        </a:spcBef>
        <a:buFont typeface="Arial" panose="020B0604020202020204" pitchFamily="34" charset="0"/>
        <a:buChar char="•"/>
        <a:defRPr sz="1874" kern="1200">
          <a:solidFill>
            <a:schemeClr val="tx1"/>
          </a:solidFill>
          <a:latin typeface="+mn-lt"/>
          <a:ea typeface="+mn-ea"/>
          <a:cs typeface="+mn-cs"/>
        </a:defRPr>
      </a:lvl3pPr>
      <a:lvl4pPr marL="1499968"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4pPr>
      <a:lvl5pPr marL="1928530"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5pPr>
      <a:lvl6pPr marL="2357093"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6pPr>
      <a:lvl7pPr marL="2785655"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7pPr>
      <a:lvl8pPr marL="3214217"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8pPr>
      <a:lvl9pPr marL="3642779" indent="-214281" algn="l" defTabSz="857124" rtl="0" eaLnBrk="1" latinLnBrk="0" hangingPunct="1">
        <a:lnSpc>
          <a:spcPct val="90000"/>
        </a:lnSpc>
        <a:spcBef>
          <a:spcPts val="469"/>
        </a:spcBef>
        <a:buFont typeface="Arial" panose="020B0604020202020204" pitchFamily="34" charset="0"/>
        <a:buChar char="•"/>
        <a:defRPr sz="1687" kern="1200">
          <a:solidFill>
            <a:schemeClr val="tx1"/>
          </a:solidFill>
          <a:latin typeface="+mn-lt"/>
          <a:ea typeface="+mn-ea"/>
          <a:cs typeface="+mn-cs"/>
        </a:defRPr>
      </a:lvl9pPr>
    </p:bodyStyle>
    <p:otherStyle>
      <a:defPPr>
        <a:defRPr lang="en-US"/>
      </a:defPPr>
      <a:lvl1pPr marL="0" algn="l" defTabSz="857124" rtl="0" eaLnBrk="1" latinLnBrk="0" hangingPunct="1">
        <a:defRPr sz="1687" kern="1200">
          <a:solidFill>
            <a:schemeClr val="tx1"/>
          </a:solidFill>
          <a:latin typeface="+mn-lt"/>
          <a:ea typeface="+mn-ea"/>
          <a:cs typeface="+mn-cs"/>
        </a:defRPr>
      </a:lvl1pPr>
      <a:lvl2pPr marL="428563" algn="l" defTabSz="857124" rtl="0" eaLnBrk="1" latinLnBrk="0" hangingPunct="1">
        <a:defRPr sz="1687" kern="1200">
          <a:solidFill>
            <a:schemeClr val="tx1"/>
          </a:solidFill>
          <a:latin typeface="+mn-lt"/>
          <a:ea typeface="+mn-ea"/>
          <a:cs typeface="+mn-cs"/>
        </a:defRPr>
      </a:lvl2pPr>
      <a:lvl3pPr marL="857124" algn="l" defTabSz="857124" rtl="0" eaLnBrk="1" latinLnBrk="0" hangingPunct="1">
        <a:defRPr sz="1687" kern="1200">
          <a:solidFill>
            <a:schemeClr val="tx1"/>
          </a:solidFill>
          <a:latin typeface="+mn-lt"/>
          <a:ea typeface="+mn-ea"/>
          <a:cs typeface="+mn-cs"/>
        </a:defRPr>
      </a:lvl3pPr>
      <a:lvl4pPr marL="1285687" algn="l" defTabSz="857124" rtl="0" eaLnBrk="1" latinLnBrk="0" hangingPunct="1">
        <a:defRPr sz="1687" kern="1200">
          <a:solidFill>
            <a:schemeClr val="tx1"/>
          </a:solidFill>
          <a:latin typeface="+mn-lt"/>
          <a:ea typeface="+mn-ea"/>
          <a:cs typeface="+mn-cs"/>
        </a:defRPr>
      </a:lvl4pPr>
      <a:lvl5pPr marL="1714250" algn="l" defTabSz="857124" rtl="0" eaLnBrk="1" latinLnBrk="0" hangingPunct="1">
        <a:defRPr sz="1687" kern="1200">
          <a:solidFill>
            <a:schemeClr val="tx1"/>
          </a:solidFill>
          <a:latin typeface="+mn-lt"/>
          <a:ea typeface="+mn-ea"/>
          <a:cs typeface="+mn-cs"/>
        </a:defRPr>
      </a:lvl5pPr>
      <a:lvl6pPr marL="2142811" algn="l" defTabSz="857124" rtl="0" eaLnBrk="1" latinLnBrk="0" hangingPunct="1">
        <a:defRPr sz="1687" kern="1200">
          <a:solidFill>
            <a:schemeClr val="tx1"/>
          </a:solidFill>
          <a:latin typeface="+mn-lt"/>
          <a:ea typeface="+mn-ea"/>
          <a:cs typeface="+mn-cs"/>
        </a:defRPr>
      </a:lvl6pPr>
      <a:lvl7pPr marL="2571374" algn="l" defTabSz="857124" rtl="0" eaLnBrk="1" latinLnBrk="0" hangingPunct="1">
        <a:defRPr sz="1687" kern="1200">
          <a:solidFill>
            <a:schemeClr val="tx1"/>
          </a:solidFill>
          <a:latin typeface="+mn-lt"/>
          <a:ea typeface="+mn-ea"/>
          <a:cs typeface="+mn-cs"/>
        </a:defRPr>
      </a:lvl7pPr>
      <a:lvl8pPr marL="2999936" algn="l" defTabSz="857124" rtl="0" eaLnBrk="1" latinLnBrk="0" hangingPunct="1">
        <a:defRPr sz="1687" kern="1200">
          <a:solidFill>
            <a:schemeClr val="tx1"/>
          </a:solidFill>
          <a:latin typeface="+mn-lt"/>
          <a:ea typeface="+mn-ea"/>
          <a:cs typeface="+mn-cs"/>
        </a:defRPr>
      </a:lvl8pPr>
      <a:lvl9pPr marL="3428498" algn="l" defTabSz="857124" rtl="0" eaLnBrk="1" latinLnBrk="0" hangingPunct="1">
        <a:defRPr sz="168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101.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microsoft.com/office/2007/relationships/hdphoto" Target="../media/hdphoto10.wdp"/></Relationships>
</file>

<file path=ppt/slides/_rels/slide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102.png"/><Relationship Id="rId4" Type="http://schemas.openxmlformats.org/officeDocument/2006/relationships/image" Target="../media/image104.png"/></Relationships>
</file>

<file path=ppt/slides/_rels/slide14.xml.rels><?xml version="1.0" encoding="UTF-8" standalone="yes"?>
<Relationships xmlns="http://schemas.openxmlformats.org/package/2006/relationships"><Relationship Id="rId3" Type="http://schemas.openxmlformats.org/officeDocument/2006/relationships/image" Target="../media/image99.png"/><Relationship Id="rId7" Type="http://schemas.microsoft.com/office/2007/relationships/hdphoto" Target="../media/hdphoto10.wdp"/><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5.png"/></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7" Type="http://schemas.microsoft.com/office/2007/relationships/hdphoto" Target="../media/hdphoto11.wdp"/><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07.png"/><Relationship Id="rId5" Type="http://schemas.microsoft.com/office/2007/relationships/hdphoto" Target="../media/hdphoto10.wdp"/><Relationship Id="rId4" Type="http://schemas.openxmlformats.org/officeDocument/2006/relationships/image" Target="../media/image106.png"/></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110.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109.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08.png"/><Relationship Id="rId5" Type="http://schemas.openxmlformats.org/officeDocument/2006/relationships/tags" Target="../tags/tag9.xml"/><Relationship Id="rId15" Type="http://schemas.openxmlformats.org/officeDocument/2006/relationships/image" Target="../media/image55.png"/><Relationship Id="rId10" Type="http://schemas.openxmlformats.org/officeDocument/2006/relationships/notesSlide" Target="../notesSlides/notesSlide15.xml"/><Relationship Id="rId4" Type="http://schemas.openxmlformats.org/officeDocument/2006/relationships/tags" Target="../tags/tag8.xml"/><Relationship Id="rId9" Type="http://schemas.openxmlformats.org/officeDocument/2006/relationships/slideLayout" Target="../slideLayouts/slideLayout23.xml"/><Relationship Id="rId14" Type="http://schemas.microsoft.com/office/2007/relationships/hdphoto" Target="../media/hdphoto12.wdp"/></Relationships>
</file>

<file path=ppt/slides/_rels/slide1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16.png"/><Relationship Id="rId18" Type="http://schemas.openxmlformats.org/officeDocument/2006/relationships/slide" Target="slide47.xml"/><Relationship Id="rId3" Type="http://schemas.openxmlformats.org/officeDocument/2006/relationships/image" Target="../media/image111.png"/><Relationship Id="rId21" Type="http://schemas.openxmlformats.org/officeDocument/2006/relationships/image" Target="../media/image120.png"/><Relationship Id="rId7" Type="http://schemas.openxmlformats.org/officeDocument/2006/relationships/image" Target="../media/image113.png"/><Relationship Id="rId12" Type="http://schemas.openxmlformats.org/officeDocument/2006/relationships/slide" Target="slide44.xml"/><Relationship Id="rId17" Type="http://schemas.openxmlformats.org/officeDocument/2006/relationships/image" Target="../media/image118.png"/><Relationship Id="rId2" Type="http://schemas.openxmlformats.org/officeDocument/2006/relationships/notesSlide" Target="../notesSlides/notesSlide16.xml"/><Relationship Id="rId16" Type="http://schemas.openxmlformats.org/officeDocument/2006/relationships/slide" Target="slide46.xml"/><Relationship Id="rId20" Type="http://schemas.openxmlformats.org/officeDocument/2006/relationships/slide" Target="slide48.xml"/><Relationship Id="rId1" Type="http://schemas.openxmlformats.org/officeDocument/2006/relationships/slideLayout" Target="../slideLayouts/slideLayout62.xml"/><Relationship Id="rId6" Type="http://schemas.openxmlformats.org/officeDocument/2006/relationships/slide" Target="slide40.xml"/><Relationship Id="rId11" Type="http://schemas.openxmlformats.org/officeDocument/2006/relationships/image" Target="../media/image115.png"/><Relationship Id="rId5" Type="http://schemas.openxmlformats.org/officeDocument/2006/relationships/image" Target="../media/image112.png"/><Relationship Id="rId15" Type="http://schemas.openxmlformats.org/officeDocument/2006/relationships/image" Target="../media/image117.png"/><Relationship Id="rId23" Type="http://schemas.openxmlformats.org/officeDocument/2006/relationships/image" Target="../media/image55.png"/><Relationship Id="rId10" Type="http://schemas.openxmlformats.org/officeDocument/2006/relationships/slide" Target="slide43.xml"/><Relationship Id="rId19" Type="http://schemas.openxmlformats.org/officeDocument/2006/relationships/image" Target="../media/image119.png"/><Relationship Id="rId4" Type="http://schemas.openxmlformats.org/officeDocument/2006/relationships/slide" Target="slide39.xml"/><Relationship Id="rId9" Type="http://schemas.openxmlformats.org/officeDocument/2006/relationships/image" Target="../media/image114.png"/><Relationship Id="rId14" Type="http://schemas.openxmlformats.org/officeDocument/2006/relationships/slide" Target="slide45.xml"/><Relationship Id="rId22" Type="http://schemas.openxmlformats.org/officeDocument/2006/relationships/slide" Target="slide4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hyperlink" Target="http://www.tpc.org/tpch/results/tpch_perf_results.asp?resulttype=noncluster" TargetMode="External"/><Relationship Id="rId5" Type="http://schemas.openxmlformats.org/officeDocument/2006/relationships/image" Target="../media/image121.png"/><Relationship Id="rId4" Type="http://schemas.openxmlformats.org/officeDocument/2006/relationships/hyperlink" Target="http://www.apach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s://www.youtube.com/watch?time_continue=5&amp;v=bGVRH1Lfqe8" TargetMode="External"/><Relationship Id="rId5" Type="http://schemas.openxmlformats.org/officeDocument/2006/relationships/image" Target="../media/image21.png"/><Relationship Id="rId4" Type="http://schemas.openxmlformats.org/officeDocument/2006/relationships/hyperlink" Target="https://1drv.ms/v/s!Ap-55VpEjMMjhZZuayccho4j86dWHQ"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129.jpeg"/><Relationship Id="rId13" Type="http://schemas.openxmlformats.org/officeDocument/2006/relationships/image" Target="../media/image134.png"/><Relationship Id="rId3" Type="http://schemas.openxmlformats.org/officeDocument/2006/relationships/image" Target="../media/image124.jp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19.xml"/><Relationship Id="rId16" Type="http://schemas.openxmlformats.org/officeDocument/2006/relationships/image" Target="../media/image55.png"/><Relationship Id="rId1" Type="http://schemas.openxmlformats.org/officeDocument/2006/relationships/slideLayout" Target="../slideLayouts/slideLayout63.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jpeg"/><Relationship Id="rId15" Type="http://schemas.openxmlformats.org/officeDocument/2006/relationships/image" Target="../media/image136.png"/><Relationship Id="rId10" Type="http://schemas.openxmlformats.org/officeDocument/2006/relationships/image" Target="../media/image131.png"/><Relationship Id="rId4" Type="http://schemas.openxmlformats.org/officeDocument/2006/relationships/image" Target="../media/image125.jpeg"/><Relationship Id="rId9" Type="http://schemas.openxmlformats.org/officeDocument/2006/relationships/image" Target="../media/image130.jpeg"/><Relationship Id="rId14" Type="http://schemas.openxmlformats.org/officeDocument/2006/relationships/image" Target="../media/image135.pn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s>
</file>

<file path=ppt/slides/_rels/slide2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54.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98.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Layout" Target="../slideLayouts/slideLayout26.xml"/><Relationship Id="rId7" Type="http://schemas.openxmlformats.org/officeDocument/2006/relationships/image" Target="../media/image5.e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2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144.png"/><Relationship Id="rId7" Type="http://schemas.microsoft.com/office/2007/relationships/hdphoto" Target="../media/hdphoto13.wdp"/><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microsoft.com/office/2007/relationships/hdphoto" Target="../media/hdphoto14.wdp"/></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png"/><Relationship Id="rId50" Type="http://schemas.openxmlformats.org/officeDocument/2006/relationships/image" Target="../media/image72.png"/><Relationship Id="rId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38.png"/><Relationship Id="rId29" Type="http://schemas.openxmlformats.org/officeDocument/2006/relationships/image" Target="../media/image51.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75.png"/><Relationship Id="rId5" Type="http://schemas.openxmlformats.org/officeDocument/2006/relationships/image" Target="../media/image27.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8" Type="http://schemas.openxmlformats.org/officeDocument/2006/relationships/image" Target="../media/image30.png"/><Relationship Id="rId51" Type="http://schemas.openxmlformats.org/officeDocument/2006/relationships/image" Target="../media/image73.png"/><Relationship Id="rId3"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20" Type="http://schemas.openxmlformats.org/officeDocument/2006/relationships/image" Target="../media/image42.png"/><Relationship Id="rId41" Type="http://schemas.openxmlformats.org/officeDocument/2006/relationships/image" Target="../media/image63.png"/><Relationship Id="rId54" Type="http://schemas.openxmlformats.org/officeDocument/2006/relationships/image" Target="../media/image76.png"/><Relationship Id="rId1" Type="http://schemas.openxmlformats.org/officeDocument/2006/relationships/slideLayout" Target="../slideLayouts/slideLayout8.xml"/><Relationship Id="rId6"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5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6" Type="http://schemas.openxmlformats.org/officeDocument/2006/relationships/image" Target="../media/image48.png"/><Relationship Id="rId21" Type="http://schemas.openxmlformats.org/officeDocument/2006/relationships/image" Target="../media/image43.png"/><Relationship Id="rId42" Type="http://schemas.openxmlformats.org/officeDocument/2006/relationships/image" Target="../media/image64.png"/><Relationship Id="rId47" Type="http://schemas.openxmlformats.org/officeDocument/2006/relationships/image" Target="../media/image69.png"/><Relationship Id="rId63" Type="http://schemas.openxmlformats.org/officeDocument/2006/relationships/image" Target="../media/image81.emf"/><Relationship Id="rId68" Type="http://schemas.openxmlformats.org/officeDocument/2006/relationships/image" Target="../media/image84.png"/><Relationship Id="rId16" Type="http://schemas.openxmlformats.org/officeDocument/2006/relationships/image" Target="../media/image3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75.png"/><Relationship Id="rId58" Type="http://schemas.microsoft.com/office/2007/relationships/hdphoto" Target="../media/hdphoto3.wdp"/><Relationship Id="rId66" Type="http://schemas.openxmlformats.org/officeDocument/2006/relationships/image" Target="../media/image83.png"/><Relationship Id="rId74" Type="http://schemas.openxmlformats.org/officeDocument/2006/relationships/image" Target="../media/image88.png"/><Relationship Id="rId5" Type="http://schemas.openxmlformats.org/officeDocument/2006/relationships/image" Target="../media/image27.png"/><Relationship Id="rId61" Type="http://schemas.openxmlformats.org/officeDocument/2006/relationships/image" Target="../media/image80.png"/><Relationship Id="rId19" Type="http://schemas.openxmlformats.org/officeDocument/2006/relationships/image" Target="../media/image4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56" Type="http://schemas.microsoft.com/office/2007/relationships/hdphoto" Target="../media/hdphoto2.wdp"/><Relationship Id="rId64" Type="http://schemas.openxmlformats.org/officeDocument/2006/relationships/image" Target="../media/image82.png"/><Relationship Id="rId69" Type="http://schemas.microsoft.com/office/2007/relationships/hdphoto" Target="../media/hdphoto8.wdp"/><Relationship Id="rId77" Type="http://schemas.openxmlformats.org/officeDocument/2006/relationships/image" Target="../media/image91.jpeg"/><Relationship Id="rId8" Type="http://schemas.openxmlformats.org/officeDocument/2006/relationships/image" Target="../media/image30.png"/><Relationship Id="rId51" Type="http://schemas.openxmlformats.org/officeDocument/2006/relationships/image" Target="../media/image73.png"/><Relationship Id="rId72" Type="http://schemas.openxmlformats.org/officeDocument/2006/relationships/image" Target="../media/image86.png"/><Relationship Id="rId3"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79.png"/><Relationship Id="rId67" Type="http://schemas.microsoft.com/office/2007/relationships/hdphoto" Target="../media/hdphoto7.wdp"/><Relationship Id="rId20" Type="http://schemas.openxmlformats.org/officeDocument/2006/relationships/image" Target="../media/image42.png"/><Relationship Id="rId41" Type="http://schemas.openxmlformats.org/officeDocument/2006/relationships/image" Target="../media/image63.png"/><Relationship Id="rId54" Type="http://schemas.openxmlformats.org/officeDocument/2006/relationships/image" Target="../media/image76.png"/><Relationship Id="rId62" Type="http://schemas.microsoft.com/office/2007/relationships/hdphoto" Target="../media/hdphoto5.wdp"/><Relationship Id="rId70" Type="http://schemas.openxmlformats.org/officeDocument/2006/relationships/image" Target="../media/image85.png"/><Relationship Id="rId75"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78.png"/><Relationship Id="rId10" Type="http://schemas.openxmlformats.org/officeDocument/2006/relationships/image" Target="../media/image32.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60" Type="http://schemas.microsoft.com/office/2007/relationships/hdphoto" Target="../media/hdphoto4.wdp"/><Relationship Id="rId65" Type="http://schemas.microsoft.com/office/2007/relationships/hdphoto" Target="../media/hdphoto6.wdp"/><Relationship Id="rId73" Type="http://schemas.openxmlformats.org/officeDocument/2006/relationships/image" Target="../media/image87.png"/><Relationship Id="rId4" Type="http://schemas.openxmlformats.org/officeDocument/2006/relationships/image" Target="../media/image26.png"/><Relationship Id="rId9" Type="http://schemas.openxmlformats.org/officeDocument/2006/relationships/image" Target="../media/image31.png"/><Relationship Id="rId13" Type="http://schemas.openxmlformats.org/officeDocument/2006/relationships/image" Target="../media/image35.png"/><Relationship Id="rId18" Type="http://schemas.openxmlformats.org/officeDocument/2006/relationships/image" Target="../media/image40.png"/><Relationship Id="rId39" Type="http://schemas.openxmlformats.org/officeDocument/2006/relationships/image" Target="../media/image61.png"/><Relationship Id="rId34" Type="http://schemas.openxmlformats.org/officeDocument/2006/relationships/image" Target="../media/image56.png"/><Relationship Id="rId50" Type="http://schemas.openxmlformats.org/officeDocument/2006/relationships/image" Target="../media/image72.png"/><Relationship Id="rId55" Type="http://schemas.openxmlformats.org/officeDocument/2006/relationships/image" Target="../media/image77.png"/><Relationship Id="rId76" Type="http://schemas.openxmlformats.org/officeDocument/2006/relationships/image" Target="../media/image90.emf"/><Relationship Id="rId7" Type="http://schemas.openxmlformats.org/officeDocument/2006/relationships/image" Target="../media/image29.png"/><Relationship Id="rId71" Type="http://schemas.microsoft.com/office/2007/relationships/hdphoto" Target="../media/hdphoto9.wdp"/><Relationship Id="rId2" Type="http://schemas.openxmlformats.org/officeDocument/2006/relationships/notesSlide" Target="../notesSlides/notesSlide5.xml"/><Relationship Id="rId29"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97.png"/><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1481" y="-159445"/>
            <a:ext cx="2047965" cy="1135783"/>
            <a:chOff x="160638" y="-159954"/>
            <a:chExt cx="2048256" cy="1135944"/>
          </a:xfrm>
        </p:grpSpPr>
        <p:sp>
          <p:nvSpPr>
            <p:cNvPr id="6" name="Explosion 2 5"/>
            <p:cNvSpPr/>
            <p:nvPr/>
          </p:nvSpPr>
          <p:spPr bwMode="auto">
            <a:xfrm>
              <a:off x="160638" y="-121290"/>
              <a:ext cx="2048256" cy="1097280"/>
            </a:xfrm>
            <a:prstGeom prst="irregularSeal2">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Explosion 2 3"/>
            <p:cNvSpPr/>
            <p:nvPr/>
          </p:nvSpPr>
          <p:spPr bwMode="auto">
            <a:xfrm>
              <a:off x="160638" y="-159954"/>
              <a:ext cx="2038864" cy="1049639"/>
            </a:xfrm>
            <a:prstGeom prst="irregularSeal2">
              <a:avLst/>
            </a:prstGeom>
            <a:gradFill flip="none" rotWithShape="1">
              <a:gsLst>
                <a:gs pos="0">
                  <a:srgbClr val="EBC14B">
                    <a:tint val="66000"/>
                    <a:satMod val="160000"/>
                  </a:srgbClr>
                </a:gs>
                <a:gs pos="50000">
                  <a:srgbClr val="EBC14B">
                    <a:tint val="44500"/>
                    <a:satMod val="160000"/>
                  </a:srgbClr>
                </a:gs>
                <a:gs pos="100000">
                  <a:srgbClr val="EBC14B">
                    <a:tint val="23500"/>
                    <a:satMod val="160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43697" y="222420"/>
              <a:ext cx="1013254" cy="370703"/>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 name="Picture 2"/>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6" y="-46654"/>
            <a:ext cx="12297731" cy="6903683"/>
          </a:xfrm>
          <a:prstGeom prst="rect">
            <a:avLst/>
          </a:prstGeom>
        </p:spPr>
      </p:pic>
      <p:sp>
        <p:nvSpPr>
          <p:cNvPr id="9" name="Rectangle 8"/>
          <p:cNvSpPr/>
          <p:nvPr/>
        </p:nvSpPr>
        <p:spPr bwMode="auto">
          <a:xfrm>
            <a:off x="4728059" y="709165"/>
            <a:ext cx="7334940" cy="5439672"/>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7" tIns="143364" rIns="179207" bIns="143364" numCol="1" spcCol="0" rtlCol="0" fromWordArt="0" anchor="t" anchorCtr="0" forceAA="0" compatLnSpc="1">
            <a:prstTxWarp prst="textNoShape">
              <a:avLst/>
            </a:prstTxWarp>
            <a:noAutofit/>
          </a:bodyPr>
          <a:lstStyle/>
          <a:p>
            <a:pPr algn="ctr" defTabSz="913659"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11351" y="925584"/>
            <a:ext cx="2423299" cy="531000"/>
          </a:xfrm>
          <a:prstGeom prst="rect">
            <a:avLst/>
          </a:prstGeom>
        </p:spPr>
      </p:pic>
      <p:sp>
        <p:nvSpPr>
          <p:cNvPr id="11" name="Title 3"/>
          <p:cNvSpPr txBox="1">
            <a:spLocks/>
          </p:cNvSpPr>
          <p:nvPr/>
        </p:nvSpPr>
        <p:spPr>
          <a:xfrm>
            <a:off x="4863122" y="1673003"/>
            <a:ext cx="7085594" cy="4286568"/>
          </a:xfrm>
          <a:prstGeom prst="rect">
            <a:avLst/>
          </a:prstGeom>
          <a:solidFill>
            <a:schemeClr val="bg2">
              <a:lumMod val="90000"/>
              <a:lumOff val="10000"/>
            </a:schemeClr>
          </a:solidFill>
        </p:spPr>
        <p:txBody>
          <a:bodyPr lIns="0" tIns="0" rIns="0" bIns="0"/>
          <a:lstStyle>
            <a:lvl1pPr algn="l" defTabSz="914132" rtl="0" eaLnBrk="1" latinLnBrk="0" hangingPunct="1">
              <a:spcBef>
                <a:spcPct val="0"/>
              </a:spcBef>
              <a:buNone/>
              <a:defRPr sz="5200" kern="1200">
                <a:solidFill>
                  <a:schemeClr val="tx2"/>
                </a:solidFill>
                <a:latin typeface="+mj-lt"/>
                <a:ea typeface="+mj-ea"/>
                <a:cs typeface="+mj-cs"/>
              </a:defRPr>
            </a:lvl1pPr>
          </a:lstStyle>
          <a:p>
            <a:pPr defTabSz="896124"/>
            <a:endParaRPr lang="en-US" sz="4000" b="1" dirty="0">
              <a:solidFill>
                <a:srgbClr val="FFFFFF"/>
              </a:solidFill>
              <a:effectLst>
                <a:outerShdw blurRad="38100" dist="38100" dir="2700000" algn="tl">
                  <a:srgbClr val="000000">
                    <a:alpha val="43137"/>
                  </a:srgbClr>
                </a:outerShdw>
              </a:effectLst>
            </a:endParaRPr>
          </a:p>
          <a:p>
            <a:pPr defTabSz="896124"/>
            <a:r>
              <a:rPr lang="en-US" sz="4000" b="1" dirty="0">
                <a:solidFill>
                  <a:srgbClr val="FFFFFF"/>
                </a:solidFill>
                <a:effectLst>
                  <a:outerShdw blurRad="38100" dist="38100" dir="2700000" algn="tl">
                    <a:srgbClr val="000000">
                      <a:alpha val="43137"/>
                    </a:srgbClr>
                  </a:outerShdw>
                </a:effectLst>
              </a:rPr>
              <a:t>Overview of the Azure Data Platform</a:t>
            </a:r>
          </a:p>
          <a:p>
            <a:pPr defTabSz="896124"/>
            <a:endParaRPr lang="en-US" sz="4000" b="1" dirty="0">
              <a:solidFill>
                <a:srgbClr val="FFFFFF"/>
              </a:solidFill>
              <a:effectLst>
                <a:outerShdw blurRad="38100" dist="38100" dir="2700000" algn="tl">
                  <a:srgbClr val="000000">
                    <a:alpha val="43137"/>
                  </a:srgbClr>
                </a:outerShdw>
              </a:effectLst>
            </a:endParaRPr>
          </a:p>
          <a:p>
            <a:pPr defTabSz="896124"/>
            <a:endParaRPr lang="en-US" sz="2800" dirty="0">
              <a:solidFill>
                <a:srgbClr val="FFFFFF"/>
              </a:solidFill>
              <a:effectLst>
                <a:outerShdw blurRad="38100" dist="38100" dir="2700000" algn="tl">
                  <a:srgbClr val="000000">
                    <a:alpha val="43137"/>
                  </a:srgbClr>
                </a:outerShdw>
              </a:effectLst>
            </a:endParaRPr>
          </a:p>
          <a:p>
            <a:pPr defTabSz="896124"/>
            <a:endParaRPr lang="en-US" sz="2800" dirty="0">
              <a:solidFill>
                <a:srgbClr val="FFFFFF"/>
              </a:solidFill>
              <a:effectLst>
                <a:outerShdw blurRad="38100" dist="38100" dir="2700000" algn="tl">
                  <a:srgbClr val="000000">
                    <a:alpha val="43137"/>
                  </a:srgbClr>
                </a:outerShdw>
              </a:effectLst>
            </a:endParaRPr>
          </a:p>
          <a:p>
            <a:pPr defTabSz="896124"/>
            <a:endParaRPr lang="en-US" sz="2800" dirty="0">
              <a:solidFill>
                <a:srgbClr val="FFFFFF"/>
              </a:solidFill>
              <a:effectLst>
                <a:outerShdw blurRad="38100" dist="38100" dir="2700000" algn="tl">
                  <a:srgbClr val="000000">
                    <a:alpha val="43137"/>
                  </a:srgbClr>
                </a:outerShdw>
              </a:effectLst>
            </a:endParaRPr>
          </a:p>
          <a:p>
            <a:pPr defTabSz="896124"/>
            <a:endParaRPr lang="en-US" sz="2800" dirty="0">
              <a:solidFill>
                <a:srgbClr val="FFFFFF"/>
              </a:solidFill>
              <a:effectLst>
                <a:outerShdw blurRad="38100" dist="38100" dir="2700000" algn="tl">
                  <a:srgbClr val="000000">
                    <a:alpha val="43137"/>
                  </a:srgbClr>
                </a:outerShdw>
              </a:effectLst>
            </a:endParaRPr>
          </a:p>
          <a:p>
            <a:pPr defTabSz="896124"/>
            <a:endParaRPr lang="en-US" sz="2800" b="1" dirty="0">
              <a:solidFill>
                <a:srgbClr val="FFFFFF"/>
              </a:solidFill>
              <a:effectLst>
                <a:outerShdw blurRad="38100" dist="38100" dir="2700000" algn="tl">
                  <a:srgbClr val="000000">
                    <a:alpha val="43137"/>
                  </a:srgbClr>
                </a:outerShdw>
              </a:effectLst>
            </a:endParaRPr>
          </a:p>
          <a:p>
            <a:pPr defTabSz="896124"/>
            <a:endParaRPr lang="en-US" sz="2800" b="1" dirty="0">
              <a:solidFill>
                <a:srgbClr val="FFFFFF"/>
              </a:solidFill>
              <a:effectLst>
                <a:outerShdw blurRad="38100" dist="38100" dir="2700000" algn="tl">
                  <a:srgbClr val="000000">
                    <a:alpha val="43137"/>
                  </a:srgbClr>
                </a:outerShdw>
              </a:effectLst>
            </a:endParaRPr>
          </a:p>
          <a:p>
            <a:pPr algn="r" defTabSz="896124"/>
            <a:endParaRPr lang="en-US" sz="1800" i="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2945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1" name="Rectangle 130"/>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33" name="Rectangle 132"/>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41" name="Rectangle 140"/>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43" name="Rectangle 142"/>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140" name="Rectangle 139"/>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189" name="Rectangle 188"/>
          <p:cNvSpPr/>
          <p:nvPr/>
        </p:nvSpPr>
        <p:spPr>
          <a:xfrm>
            <a:off x="2126699" y="5729402"/>
            <a:ext cx="874688" cy="300880"/>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Data</a:t>
            </a:r>
          </a:p>
        </p:txBody>
      </p:sp>
      <p:sp>
        <p:nvSpPr>
          <p:cNvPr id="190" name="Rectangle 189"/>
          <p:cNvSpPr/>
          <p:nvPr/>
        </p:nvSpPr>
        <p:spPr>
          <a:xfrm>
            <a:off x="5332740" y="5695176"/>
            <a:ext cx="1455528" cy="369332"/>
          </a:xfrm>
          <a:prstGeom prst="rect">
            <a:avLst/>
          </a:prstGeom>
        </p:spPr>
        <p:txBody>
          <a:bodyPr wrap="none" lIns="0" tIns="0" rIns="0" bIns="0" anchor="ctr">
            <a:spAutoFit/>
          </a:bodyPr>
          <a:lstStyle/>
          <a:p>
            <a:pPr algn="ctr" defTabSz="724873">
              <a:spcBef>
                <a:spcPct val="0"/>
              </a:spcBef>
              <a:spcAft>
                <a:spcPct val="35000"/>
              </a:spcAft>
            </a:pPr>
            <a:r>
              <a:rPr lang="en-US" sz="2400" kern="0" dirty="0">
                <a:solidFill>
                  <a:schemeClr val="bg2"/>
                </a:solidFill>
                <a:latin typeface="+mj-lt"/>
              </a:rPr>
              <a:t>Intelligence</a:t>
            </a:r>
            <a:endParaRPr lang="en-US"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437991"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2" y="5796090"/>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8"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59" y="5796090"/>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1" y="5726231"/>
            <a:ext cx="1405919" cy="307222"/>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Action</a:t>
            </a:r>
          </a:p>
        </p:txBody>
      </p:sp>
      <p:sp>
        <p:nvSpPr>
          <p:cNvPr id="203"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206" name="Freeform 205"/>
          <p:cNvSpPr/>
          <p:nvPr/>
        </p:nvSpPr>
        <p:spPr bwMode="auto">
          <a:xfrm flipH="1">
            <a:off x="9562528"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29" y="1490924"/>
            <a:ext cx="1021276" cy="458313"/>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7259" y="4592621"/>
            <a:ext cx="813484" cy="332399"/>
          </a:xfrm>
          <a:prstGeom prst="rect">
            <a:avLst/>
          </a:prstGeom>
          <a:noFill/>
        </p:spPr>
        <p:txBody>
          <a:bodyPr wrap="square" lIns="0" tIns="0" rIns="0" bIns="0"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Automated </a:t>
            </a:r>
            <a:br>
              <a:rPr lang="en-US" sz="1200" kern="0" spc="-30" dirty="0">
                <a:solidFill>
                  <a:schemeClr val="bg2"/>
                </a:solidFill>
                <a:latin typeface="Segoe UI Semilight" panose="020B0402040204020203" pitchFamily="34" charset="0"/>
                <a:cs typeface="Segoe UI Semilight" panose="020B0402040204020203" pitchFamily="34" charset="0"/>
              </a:rPr>
            </a:br>
            <a:r>
              <a:rPr lang="en-US" sz="1200" kern="0" spc="-30"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2983" y="1526658"/>
            <a:ext cx="353425" cy="361026"/>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15" name="Group 214"/>
          <p:cNvGrpSpPr/>
          <p:nvPr/>
        </p:nvGrpSpPr>
        <p:grpSpPr>
          <a:xfrm>
            <a:off x="9979993" y="4522453"/>
            <a:ext cx="361410" cy="451762"/>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0" name="Group 9"/>
          <p:cNvGrpSpPr/>
          <p:nvPr/>
        </p:nvGrpSpPr>
        <p:grpSpPr>
          <a:xfrm>
            <a:off x="9828594" y="2674556"/>
            <a:ext cx="1760336" cy="1445432"/>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Web</a:t>
                </a:r>
              </a:p>
            </p:txBody>
          </p:sp>
          <p:sp>
            <p:nvSpPr>
              <p:cNvPr id="225" name="TextBox 224"/>
              <p:cNvSpPr txBox="1"/>
              <p:nvPr/>
            </p:nvSpPr>
            <p:spPr>
              <a:xfrm>
                <a:off x="11212738" y="3571985"/>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Mobile</a:t>
                </a:r>
              </a:p>
            </p:txBody>
          </p:sp>
          <p:sp>
            <p:nvSpPr>
              <p:cNvPr id="226" name="TextBox 225"/>
              <p:cNvSpPr txBox="1"/>
              <p:nvPr/>
            </p:nvSpPr>
            <p:spPr>
              <a:xfrm>
                <a:off x="11212738" y="416020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45" name="Rectangle 144"/>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144" name="Rectangle 143"/>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231" name="Group 230"/>
          <p:cNvGrpSpPr/>
          <p:nvPr/>
        </p:nvGrpSpPr>
        <p:grpSpPr>
          <a:xfrm>
            <a:off x="2796259" y="2968887"/>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50" name="Rectangle 149"/>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235" name="Group 234"/>
          <p:cNvGrpSpPr/>
          <p:nvPr/>
        </p:nvGrpSpPr>
        <p:grpSpPr>
          <a:xfrm>
            <a:off x="6349902" y="2767145"/>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9" name="Rectangle 148"/>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147" name="Rectangle 146"/>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239" name="Group 238"/>
          <p:cNvGrpSpPr/>
          <p:nvPr/>
        </p:nvGrpSpPr>
        <p:grpSpPr>
          <a:xfrm>
            <a:off x="4545383" y="2010583"/>
            <a:ext cx="235342" cy="235342"/>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9" name="Group 258"/>
          <p:cNvGrpSpPr/>
          <p:nvPr/>
        </p:nvGrpSpPr>
        <p:grpSpPr>
          <a:xfrm>
            <a:off x="6290200" y="4310796"/>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71"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2" name="Group 1"/>
          <p:cNvGrpSpPr/>
          <p:nvPr/>
        </p:nvGrpSpPr>
        <p:grpSpPr>
          <a:xfrm>
            <a:off x="2796259" y="2116784"/>
            <a:ext cx="1448979" cy="430887"/>
            <a:chOff x="2846319" y="1896650"/>
            <a:chExt cx="1448979" cy="430887"/>
          </a:xfrm>
        </p:grpSpPr>
        <p:sp>
          <p:nvSpPr>
            <p:cNvPr id="146" name="Rectangle 145"/>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301"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302"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303"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351" name="Group 350"/>
          <p:cNvGrpSpPr/>
          <p:nvPr/>
        </p:nvGrpSpPr>
        <p:grpSpPr>
          <a:xfrm>
            <a:off x="4486735" y="3531627"/>
            <a:ext cx="367366" cy="466810"/>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77" name="TextBox 176"/>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79" name="TextBox 178"/>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202" name="Straight Connector 201"/>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19" name="Picture 118"/>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20" name="Rectangle 119"/>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23" name="Rectangle 122"/>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24" name="TextBox 123"/>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25" name="Picture 124"/>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sp>
        <p:nvSpPr>
          <p:cNvPr id="281" name="Rectangle 280"/>
          <p:cNvSpPr/>
          <p:nvPr/>
        </p:nvSpPr>
        <p:spPr bwMode="auto">
          <a:xfrm>
            <a:off x="7837251" y="1189177"/>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282" name="Rectangle 281"/>
          <p:cNvSpPr/>
          <p:nvPr/>
        </p:nvSpPr>
        <p:spPr bwMode="auto">
          <a:xfrm>
            <a:off x="7837251" y="4244051"/>
            <a:ext cx="1660373" cy="1207855"/>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283" name="Rectangle 282"/>
          <p:cNvSpPr/>
          <p:nvPr/>
        </p:nvSpPr>
        <p:spPr>
          <a:xfrm>
            <a:off x="8478743" y="3578242"/>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284" name="Group 283"/>
          <p:cNvGrpSpPr/>
          <p:nvPr/>
        </p:nvGrpSpPr>
        <p:grpSpPr>
          <a:xfrm>
            <a:off x="8100313" y="3550598"/>
            <a:ext cx="301767" cy="301767"/>
            <a:chOff x="3236100" y="589298"/>
            <a:chExt cx="5641200" cy="5641200"/>
          </a:xfrm>
        </p:grpSpPr>
        <p:sp>
          <p:nvSpPr>
            <p:cNvPr id="285"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286"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287" name="Rectangle 286"/>
          <p:cNvSpPr/>
          <p:nvPr/>
        </p:nvSpPr>
        <p:spPr>
          <a:xfrm>
            <a:off x="8478743" y="2715848"/>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288" name="Rectangle 287"/>
          <p:cNvSpPr/>
          <p:nvPr/>
        </p:nvSpPr>
        <p:spPr>
          <a:xfrm>
            <a:off x="8478743" y="1940865"/>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92" name="Group 291"/>
          <p:cNvGrpSpPr/>
          <p:nvPr/>
        </p:nvGrpSpPr>
        <p:grpSpPr>
          <a:xfrm>
            <a:off x="8046951" y="2015795"/>
            <a:ext cx="408490" cy="261932"/>
            <a:chOff x="7822816" y="2717080"/>
            <a:chExt cx="427431" cy="274077"/>
          </a:xfrm>
        </p:grpSpPr>
        <p:sp>
          <p:nvSpPr>
            <p:cNvPr id="293"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9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95" name="Rectangle 294"/>
          <p:cNvSpPr/>
          <p:nvPr/>
        </p:nvSpPr>
        <p:spPr>
          <a:xfrm>
            <a:off x="8290906" y="4805429"/>
            <a:ext cx="1214695" cy="610360"/>
          </a:xfrm>
          <a:prstGeom prst="rect">
            <a:avLst/>
          </a:prstGeom>
        </p:spPr>
        <p:txBody>
          <a:bodyPr wrap="square">
            <a:spAutoFit/>
          </a:bodyPr>
          <a:lstStyle/>
          <a:p>
            <a:pPr marL="171450" indent="-171450">
              <a:buFont typeface="Arial" panose="020B0604020202020204" pitchFamily="34" charset="0"/>
              <a:buChar char="•"/>
            </a:pPr>
            <a:r>
              <a:rPr lang="en-US" sz="1122" dirty="0">
                <a:cs typeface="Segoe UI Semilight" panose="020B0402040204020203" pitchFamily="34" charset="0"/>
              </a:rPr>
              <a:t>Power BI</a:t>
            </a:r>
          </a:p>
          <a:p>
            <a:pPr marL="171450" indent="-171450">
              <a:buFont typeface="Arial" panose="020B0604020202020204" pitchFamily="34" charset="0"/>
              <a:buChar char="•"/>
            </a:pPr>
            <a:r>
              <a:rPr lang="en-US" sz="1122" dirty="0">
                <a:cs typeface="Segoe UI Semilight" panose="020B0402040204020203" pitchFamily="34" charset="0"/>
              </a:rPr>
              <a:t>Reporting Services</a:t>
            </a:r>
          </a:p>
        </p:txBody>
      </p:sp>
      <p:grpSp>
        <p:nvGrpSpPr>
          <p:cNvPr id="296" name="Group 295"/>
          <p:cNvGrpSpPr/>
          <p:nvPr/>
        </p:nvGrpSpPr>
        <p:grpSpPr>
          <a:xfrm>
            <a:off x="7956466" y="5019819"/>
            <a:ext cx="310508" cy="198461"/>
            <a:chOff x="7884058" y="5368509"/>
            <a:chExt cx="324905" cy="207663"/>
          </a:xfrm>
        </p:grpSpPr>
        <p:sp>
          <p:nvSpPr>
            <p:cNvPr id="297"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98"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99"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00"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0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305" name="Freeform 155"/>
          <p:cNvSpPr/>
          <p:nvPr/>
        </p:nvSpPr>
        <p:spPr bwMode="auto">
          <a:xfrm>
            <a:off x="8072789" y="2799740"/>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08" name="Group 307"/>
          <p:cNvGrpSpPr/>
          <p:nvPr/>
        </p:nvGrpSpPr>
        <p:grpSpPr>
          <a:xfrm>
            <a:off x="4445262" y="2691690"/>
            <a:ext cx="197968" cy="266911"/>
            <a:chOff x="-3084513" y="3390510"/>
            <a:chExt cx="2716213" cy="3363913"/>
          </a:xfrm>
          <a:solidFill>
            <a:schemeClr val="tx1"/>
          </a:solidFill>
        </p:grpSpPr>
        <p:sp>
          <p:nvSpPr>
            <p:cNvPr id="30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1" name="Group 310"/>
          <p:cNvGrpSpPr/>
          <p:nvPr/>
        </p:nvGrpSpPr>
        <p:grpSpPr>
          <a:xfrm>
            <a:off x="4707888" y="2686023"/>
            <a:ext cx="197968" cy="266911"/>
            <a:chOff x="-3084513" y="3390510"/>
            <a:chExt cx="2716213" cy="3363913"/>
          </a:xfrm>
          <a:solidFill>
            <a:schemeClr val="tx1"/>
          </a:solidFill>
        </p:grpSpPr>
        <p:sp>
          <p:nvSpPr>
            <p:cNvPr id="31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4" name="Group 313"/>
          <p:cNvGrpSpPr/>
          <p:nvPr/>
        </p:nvGrpSpPr>
        <p:grpSpPr>
          <a:xfrm>
            <a:off x="4452291" y="2986674"/>
            <a:ext cx="197968" cy="266911"/>
            <a:chOff x="-3084513" y="3390510"/>
            <a:chExt cx="2716213" cy="3363913"/>
          </a:xfrm>
          <a:solidFill>
            <a:schemeClr val="tx1"/>
          </a:solidFill>
        </p:grpSpPr>
        <p:sp>
          <p:nvSpPr>
            <p:cNvPr id="31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7" name="Group 316"/>
          <p:cNvGrpSpPr/>
          <p:nvPr/>
        </p:nvGrpSpPr>
        <p:grpSpPr>
          <a:xfrm>
            <a:off x="4717444" y="2995117"/>
            <a:ext cx="197968" cy="266911"/>
            <a:chOff x="-3084513" y="3390510"/>
            <a:chExt cx="2716213" cy="3363913"/>
          </a:xfrm>
          <a:solidFill>
            <a:schemeClr val="tx1"/>
          </a:solidFill>
        </p:grpSpPr>
        <p:sp>
          <p:nvSpPr>
            <p:cNvPr id="31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Tree>
    <p:extLst>
      <p:ext uri="{BB962C8B-B14F-4D97-AF65-F5344CB8AC3E}">
        <p14:creationId xmlns:p14="http://schemas.microsoft.com/office/powerpoint/2010/main" val="4281473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4" name="Group 3"/>
          <p:cNvGrpSpPr/>
          <p:nvPr/>
        </p:nvGrpSpPr>
        <p:grpSpPr>
          <a:xfrm>
            <a:off x="269240" y="1189177"/>
            <a:ext cx="3804119" cy="4513000"/>
            <a:chOff x="244505" y="1336321"/>
            <a:chExt cx="3804119" cy="4513000"/>
          </a:xfrm>
        </p:grpSpPr>
        <p:grpSp>
          <p:nvGrpSpPr>
            <p:cNvPr id="7" name="Group 6"/>
            <p:cNvGrpSpPr/>
            <p:nvPr/>
          </p:nvGrpSpPr>
          <p:grpSpPr>
            <a:xfrm>
              <a:off x="244505" y="1659632"/>
              <a:ext cx="3804119" cy="4189689"/>
              <a:chOff x="249407" y="1692414"/>
              <a:chExt cx="3880400" cy="4273701"/>
            </a:xfrm>
          </p:grpSpPr>
          <p:grpSp>
            <p:nvGrpSpPr>
              <p:cNvPr id="2" name="Group 1"/>
              <p:cNvGrpSpPr/>
              <p:nvPr/>
            </p:nvGrpSpPr>
            <p:grpSpPr>
              <a:xfrm>
                <a:off x="249407" y="1692414"/>
                <a:ext cx="3880400" cy="4273701"/>
                <a:chOff x="249407" y="1668481"/>
                <a:chExt cx="3880400" cy="4273701"/>
              </a:xfrm>
            </p:grpSpPr>
            <p:sp>
              <p:nvSpPr>
                <p:cNvPr id="130" name="TextBox 129"/>
                <p:cNvSpPr txBox="1"/>
                <p:nvPr/>
              </p:nvSpPr>
              <p:spPr>
                <a:xfrm>
                  <a:off x="1164202" y="1958379"/>
                  <a:ext cx="528754" cy="323165"/>
                </a:xfrm>
                <a:prstGeom prst="rect">
                  <a:avLst/>
                </a:prstGeom>
                <a:noFill/>
              </p:spPr>
              <p:txBody>
                <a:bodyPr wrap="square" lIns="0" tIns="0" rIns="0" bIns="0" rtlCol="0" anchor="ctr" anchorCtr="0">
                  <a:spAutoFit/>
                </a:bodyPr>
                <a:lstStyle/>
                <a:p>
                  <a:pPr defTabSz="914192">
                    <a:spcAft>
                      <a:spcPts val="588"/>
                    </a:spcAft>
                  </a:pPr>
                  <a:r>
                    <a:rPr lang="en-US" sz="1029" dirty="0">
                      <a:solidFill>
                        <a:schemeClr val="bg2"/>
                      </a:solidFill>
                      <a:cs typeface="Segoe UI Semilight" panose="020B0402040204020203" pitchFamily="34" charset="0"/>
                    </a:rPr>
                    <a:t>Data Sources</a:t>
                  </a:r>
                </a:p>
              </p:txBody>
            </p:sp>
            <p:sp>
              <p:nvSpPr>
                <p:cNvPr id="143" name="TextBox 142"/>
                <p:cNvSpPr txBox="1"/>
                <p:nvPr/>
              </p:nvSpPr>
              <p:spPr>
                <a:xfrm>
                  <a:off x="1164202" y="3351045"/>
                  <a:ext cx="528754" cy="161583"/>
                </a:xfrm>
                <a:prstGeom prst="rect">
                  <a:avLst/>
                </a:prstGeom>
                <a:noFill/>
              </p:spPr>
              <p:txBody>
                <a:bodyPr wrap="square" lIns="0" tIns="0" rIns="0" bIns="0" rtlCol="0" anchor="ctr" anchorCtr="0">
                  <a:spAutoFit/>
                </a:bodyPr>
                <a:lstStyle/>
                <a:p>
                  <a:pPr defTabSz="914192">
                    <a:spcBef>
                      <a:spcPct val="0"/>
                    </a:spcBef>
                    <a:spcAft>
                      <a:spcPts val="588"/>
                    </a:spcAft>
                  </a:pPr>
                  <a:r>
                    <a:rPr lang="en-US" sz="1029" dirty="0">
                      <a:solidFill>
                        <a:schemeClr val="bg2"/>
                      </a:solidFill>
                      <a:cs typeface="Segoe UI Semilight" panose="020B0402040204020203" pitchFamily="34" charset="0"/>
                    </a:rPr>
                    <a:t>Apps</a:t>
                  </a:r>
                </a:p>
              </p:txBody>
            </p:sp>
            <p:sp>
              <p:nvSpPr>
                <p:cNvPr id="150" name="TextBox 149"/>
                <p:cNvSpPr txBox="1"/>
                <p:nvPr/>
              </p:nvSpPr>
              <p:spPr>
                <a:xfrm>
                  <a:off x="1164202" y="4768746"/>
                  <a:ext cx="735728" cy="323165"/>
                </a:xfrm>
                <a:prstGeom prst="rect">
                  <a:avLst/>
                </a:prstGeom>
                <a:noFill/>
              </p:spPr>
              <p:txBody>
                <a:bodyPr wrap="square" lIns="0" tIns="0" rIns="0" bIns="0" rtlCol="0" anchor="ctr" anchorCtr="0">
                  <a:spAutoFit/>
                </a:bodyPr>
                <a:lstStyle/>
                <a:p>
                  <a:pPr defTabSz="914192">
                    <a:spcBef>
                      <a:spcPct val="0"/>
                    </a:spcBef>
                    <a:spcAft>
                      <a:spcPts val="588"/>
                    </a:spcAft>
                  </a:pPr>
                  <a:r>
                    <a:rPr lang="en-US" sz="1029" dirty="0">
                      <a:solidFill>
                        <a:schemeClr val="bg2"/>
                      </a:solidFill>
                      <a:cs typeface="Segoe UI Semilight" panose="020B0402040204020203" pitchFamily="34" charset="0"/>
                    </a:rPr>
                    <a:t>Sensors </a:t>
                  </a:r>
                  <a:br>
                    <a:rPr lang="en-US" sz="1029" dirty="0">
                      <a:solidFill>
                        <a:schemeClr val="bg2"/>
                      </a:solidFill>
                      <a:cs typeface="Segoe UI Semilight" panose="020B0402040204020203" pitchFamily="34" charset="0"/>
                    </a:rPr>
                  </a:br>
                  <a:r>
                    <a:rPr lang="en-US" sz="1029" dirty="0">
                      <a:solidFill>
                        <a:schemeClr val="bg2"/>
                      </a:solidFill>
                      <a:cs typeface="Segoe UI Semilight" panose="020B0402040204020203" pitchFamily="34" charset="0"/>
                    </a:rPr>
                    <a:t>and devices</a:t>
                  </a:r>
                </a:p>
              </p:txBody>
            </p:sp>
            <p:sp>
              <p:nvSpPr>
                <p:cNvPr id="151" name="TextBox 150"/>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r>
                    <a:rPr lang="en-US" sz="1765" dirty="0">
                      <a:solidFill>
                        <a:schemeClr val="bg2"/>
                      </a:solidFill>
                      <a:latin typeface="+mn-lt"/>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Rectangle 68"/>
                <p:cNvSpPr/>
                <p:nvPr/>
              </p:nvSpPr>
              <p:spPr>
                <a:xfrm>
                  <a:off x="2833488" y="4199155"/>
                  <a:ext cx="1296319" cy="270285"/>
                </a:xfrm>
                <a:prstGeom prst="rect">
                  <a:avLst/>
                </a:prstGeom>
              </p:spPr>
              <p:txBody>
                <a:bodyPr wrap="square">
                  <a:spAutoFit/>
                </a:bodyPr>
                <a:lstStyle/>
                <a:p>
                  <a:r>
                    <a:rPr lang="en-US" sz="1100" dirty="0">
                      <a:cs typeface="Segoe UI Semilight" panose="020B0402040204020203" pitchFamily="34" charset="0"/>
                    </a:rPr>
                    <a:t>Event Hubs</a:t>
                  </a:r>
                  <a:endParaRPr lang="en-US" sz="1100" dirty="0"/>
                </a:p>
              </p:txBody>
            </p:sp>
            <p:sp>
              <p:nvSpPr>
                <p:cNvPr id="70" name="Rectangle 69"/>
                <p:cNvSpPr/>
                <p:nvPr/>
              </p:nvSpPr>
              <p:spPr>
                <a:xfrm>
                  <a:off x="2833488" y="3390244"/>
                  <a:ext cx="1296319" cy="270285"/>
                </a:xfrm>
                <a:prstGeom prst="rect">
                  <a:avLst/>
                </a:prstGeom>
              </p:spPr>
              <p:txBody>
                <a:bodyPr wrap="square">
                  <a:spAutoFit/>
                </a:bodyPr>
                <a:lstStyle/>
                <a:p>
                  <a:r>
                    <a:rPr lang="en-US" sz="1100" dirty="0">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75" name="Rectangle 74"/>
                <p:cNvSpPr/>
                <p:nvPr/>
              </p:nvSpPr>
              <p:spPr>
                <a:xfrm>
                  <a:off x="2833488" y="2538073"/>
                  <a:ext cx="1296319" cy="270285"/>
                </a:xfrm>
                <a:prstGeom prst="rect">
                  <a:avLst/>
                </a:prstGeom>
              </p:spPr>
              <p:txBody>
                <a:bodyPr wrap="square">
                  <a:spAutoFit/>
                </a:bodyPr>
                <a:lstStyle/>
                <a:p>
                  <a:r>
                    <a:rPr lang="en-US" sz="1100" dirty="0">
                      <a:cs typeface="Segoe UI Semilight" panose="020B0402040204020203" pitchFamily="34" charset="0"/>
                    </a:rPr>
                    <a:t>Data Factory </a:t>
                  </a:r>
                  <a:endParaRPr lang="en-US" sz="1100" dirty="0"/>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dirty="0">
                    <a:solidFill>
                      <a:schemeClr val="tx1"/>
                    </a:solidFill>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grpSp>
            <p:nvGrpSpPr>
              <p:cNvPr id="3" name="Group 2"/>
              <p:cNvGrpSpPr/>
              <p:nvPr/>
            </p:nvGrpSpPr>
            <p:grpSpPr>
              <a:xfrm>
                <a:off x="2460585" y="4868847"/>
                <a:ext cx="1563116" cy="303152"/>
                <a:chOff x="2460585" y="4868847"/>
                <a:chExt cx="1563116" cy="303152"/>
              </a:xfrm>
            </p:grpSpPr>
            <p:pic>
              <p:nvPicPr>
                <p:cNvPr id="24" name="Picture 23"/>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460585" y="4868847"/>
                  <a:ext cx="303152" cy="303152"/>
                </a:xfrm>
                <a:prstGeom prst="rect">
                  <a:avLst/>
                </a:prstGeom>
              </p:spPr>
            </p:pic>
            <p:sp>
              <p:nvSpPr>
                <p:cNvPr id="25" name="Rectangle 24"/>
                <p:cNvSpPr/>
                <p:nvPr/>
              </p:nvSpPr>
              <p:spPr>
                <a:xfrm>
                  <a:off x="2809006" y="4873117"/>
                  <a:ext cx="1214695" cy="265009"/>
                </a:xfrm>
                <a:prstGeom prst="rect">
                  <a:avLst/>
                </a:prstGeom>
              </p:spPr>
              <p:txBody>
                <a:bodyPr wrap="square">
                  <a:spAutoFit/>
                </a:bodyPr>
                <a:lstStyle/>
                <a:p>
                  <a:r>
                    <a:rPr lang="en-US" sz="1100" dirty="0" err="1">
                      <a:cs typeface="Segoe UI Semilight" panose="020B0402040204020203" pitchFamily="34" charset="0"/>
                    </a:rPr>
                    <a:t>IoT</a:t>
                  </a:r>
                  <a:r>
                    <a:rPr lang="en-US" sz="1100" dirty="0">
                      <a:cs typeface="Segoe UI Semilight" panose="020B0402040204020203" pitchFamily="34" charset="0"/>
                    </a:rPr>
                    <a:t> Hub</a:t>
                  </a:r>
                  <a:endParaRPr lang="en-US" sz="1100" dirty="0"/>
                </a:p>
              </p:txBody>
            </p:sp>
          </p:grpSp>
        </p:grpSp>
        <p:sp>
          <p:nvSpPr>
            <p:cNvPr id="28" name="Rectangle 27"/>
            <p:cNvSpPr/>
            <p:nvPr/>
          </p:nvSpPr>
          <p:spPr bwMode="auto">
            <a:xfrm>
              <a:off x="2224795" y="1336321"/>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9" name="Rectangle 28"/>
            <p:cNvSpPr/>
            <p:nvPr/>
          </p:nvSpPr>
          <p:spPr>
            <a:xfrm>
              <a:off x="2708964" y="3898556"/>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30" name="Rectangle 29"/>
            <p:cNvSpPr/>
            <p:nvPr/>
          </p:nvSpPr>
          <p:spPr>
            <a:xfrm>
              <a:off x="2708964" y="2971659"/>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31" name="Group 30"/>
            <p:cNvGrpSpPr/>
            <p:nvPr/>
          </p:nvGrpSpPr>
          <p:grpSpPr>
            <a:xfrm>
              <a:off x="2394118" y="3115714"/>
              <a:ext cx="257645" cy="274068"/>
              <a:chOff x="3232150" y="382588"/>
              <a:chExt cx="5727700" cy="6092825"/>
            </a:xfrm>
            <a:solidFill>
              <a:schemeClr val="tx1"/>
            </a:solidFill>
          </p:grpSpPr>
          <p:sp>
            <p:nvSpPr>
              <p:cNvPr id="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5" name="Group 34"/>
            <p:cNvGrpSpPr/>
            <p:nvPr/>
          </p:nvGrpSpPr>
          <p:grpSpPr>
            <a:xfrm>
              <a:off x="2394118" y="2263611"/>
              <a:ext cx="1448979" cy="430887"/>
              <a:chOff x="2846319" y="1896650"/>
              <a:chExt cx="1448979" cy="430887"/>
            </a:xfrm>
          </p:grpSpPr>
          <p:sp>
            <p:nvSpPr>
              <p:cNvPr id="36" name="Rectangle 35"/>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37"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38" name="Freeform 301"/>
            <p:cNvSpPr/>
            <p:nvPr/>
          </p:nvSpPr>
          <p:spPr bwMode="auto">
            <a:xfrm>
              <a:off x="2394118" y="390317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pic>
          <p:nvPicPr>
            <p:cNvPr id="39" name="Picture 38"/>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394118" y="4551276"/>
              <a:ext cx="297193" cy="297193"/>
            </a:xfrm>
            <a:prstGeom prst="rect">
              <a:avLst/>
            </a:prstGeom>
          </p:spPr>
        </p:pic>
        <p:sp>
          <p:nvSpPr>
            <p:cNvPr id="40" name="Rectangle 39"/>
            <p:cNvSpPr/>
            <p:nvPr/>
          </p:nvSpPr>
          <p:spPr>
            <a:xfrm>
              <a:off x="2708964" y="4555463"/>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grpSp>
    </p:spTree>
    <p:extLst>
      <p:ext uri="{BB962C8B-B14F-4D97-AF65-F5344CB8AC3E}">
        <p14:creationId xmlns:p14="http://schemas.microsoft.com/office/powerpoint/2010/main" val="3128842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4.81481E-6 L -0.1823 -0.00555 " pathEditMode="relative" rAng="0" ptsTypes="AA">
                                      <p:cBhvr>
                                        <p:cTn id="6" dur="2000" fill="hold"/>
                                        <p:tgtEl>
                                          <p:spTgt spid="4"/>
                                        </p:tgtEl>
                                        <p:attrNameLst>
                                          <p:attrName>ppt_x</p:attrName>
                                          <p:attrName>ppt_y</p:attrName>
                                        </p:attrNameLst>
                                      </p:cBhvr>
                                      <p:rCtr x="-9115"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305"/>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Compose and orchestrate data services at scale</a:t>
            </a:r>
          </a:p>
        </p:txBody>
      </p:sp>
      <p:grpSp>
        <p:nvGrpSpPr>
          <p:cNvPr id="3" name="Group 2"/>
          <p:cNvGrpSpPr/>
          <p:nvPr/>
        </p:nvGrpSpPr>
        <p:grpSpPr>
          <a:xfrm>
            <a:off x="10924614" y="1526268"/>
            <a:ext cx="7228461" cy="2806168"/>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6067" numCol="1" rtlCol="0" anchor="t" anchorCtr="0" compatLnSpc="1">
                <a:prstTxWarp prst="textNoShape">
                  <a:avLst/>
                </a:prstTxWarp>
              </a:bodyPr>
              <a:lstStyle/>
              <a:p>
                <a:pPr algn="ctr" defTabSz="914102" fontAlgn="base">
                  <a:spcBef>
                    <a:spcPct val="0"/>
                  </a:spcBef>
                  <a:spcAft>
                    <a:spcPct val="0"/>
                  </a:spcAft>
                  <a:defRPr/>
                </a:pPr>
                <a:r>
                  <a:rPr lang="en-US" sz="1176" kern="0" dirty="0">
                    <a:solidFill>
                      <a:schemeClr val="accent2">
                        <a:lumMod val="75000"/>
                      </a:schemeClr>
                    </a:solidFill>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endParaRPr lang="en-US" sz="686" kern="0" dirty="0">
                  <a:solidFill>
                    <a:schemeClr val="accent2">
                      <a:lumMod val="75000"/>
                    </a:schemeClr>
                  </a:solidFill>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986067" numCol="1" rtlCol="0" anchor="t" anchorCtr="0" compatLnSpc="1">
                <a:prstTxWarp prst="textNoShape">
                  <a:avLst/>
                </a:prstTxWarp>
              </a:bodyPr>
              <a:lstStyle/>
              <a:p>
                <a:pPr algn="ctr" defTabSz="914102" fontAlgn="base">
                  <a:spcBef>
                    <a:spcPct val="0"/>
                  </a:spcBef>
                  <a:spcAft>
                    <a:spcPct val="0"/>
                  </a:spcAft>
                  <a:defRPr/>
                </a:pPr>
                <a:r>
                  <a:rPr lang="en-US" sz="1176" kern="0" dirty="0">
                    <a:solidFill>
                      <a:schemeClr val="accent2">
                        <a:lumMod val="75000"/>
                      </a:schemeClr>
                    </a:solidFill>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1961" kern="0" dirty="0" err="1">
                  <a:solidFill>
                    <a:schemeClr val="accent2">
                      <a:lumMod val="75000"/>
                    </a:schemeClr>
                  </a:solidFill>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chemeClr val="accent2">
                          <a:lumMod val="75000"/>
                        </a:schemeClr>
                      </a:solidFill>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chemeClr val="accent2">
                          <a:lumMod val="75000"/>
                        </a:schemeClr>
                      </a:solidFill>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chemeClr val="accent2">
                          <a:lumMod val="75000"/>
                        </a:schemeClr>
                      </a:solidFill>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chemeClr val="accent2">
                          <a:lumMod val="75000"/>
                        </a:schemeClr>
                      </a:solidFill>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chemeClr val="accent2">
                        <a:lumMod val="75000"/>
                      </a:schemeClr>
                    </a:solidFill>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endParaRPr lang="en-US" sz="686" kern="0" dirty="0">
                    <a:solidFill>
                      <a:schemeClr val="accent2">
                        <a:lumMod val="75000"/>
                      </a:schemeClr>
                    </a:solidFill>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6067" numCol="1" rtlCol="0" anchor="t" anchorCtr="0" compatLnSpc="1">
                <a:prstTxWarp prst="textNoShape">
                  <a:avLst/>
                </a:prstTxWarp>
              </a:bodyPr>
              <a:lstStyle/>
              <a:p>
                <a:pPr algn="ctr" defTabSz="914102" fontAlgn="base">
                  <a:spcBef>
                    <a:spcPct val="0"/>
                  </a:spcBef>
                  <a:spcAft>
                    <a:spcPct val="0"/>
                  </a:spcAft>
                  <a:defRPr/>
                </a:pPr>
                <a:r>
                  <a:rPr lang="en-US" sz="1176" kern="0" dirty="0">
                    <a:solidFill>
                      <a:schemeClr val="accent2">
                        <a:lumMod val="75000"/>
                      </a:schemeClr>
                    </a:solidFill>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chemeClr val="accent2">
                      <a:lumMod val="75000"/>
                    </a:schemeClr>
                  </a:solidFill>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r>
                  <a:rPr lang="en-US" sz="686" kern="0" dirty="0">
                    <a:solidFill>
                      <a:schemeClr val="accent2">
                        <a:lumMod val="75000"/>
                      </a:schemeClr>
                    </a:solidFill>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endParaRPr lang="en-US" sz="686" kern="0" dirty="0">
                  <a:solidFill>
                    <a:schemeClr val="accent2">
                      <a:lumMod val="75000"/>
                    </a:schemeClr>
                  </a:solidFill>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chemeClr val="accent2">
                      <a:lumMod val="75000"/>
                    </a:schemeClr>
                  </a:solidFill>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chemeClr val="accent2">
                        <a:lumMod val="75000"/>
                      </a:schemeClr>
                    </a:solidFill>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algn="ctr" defTabSz="896386">
                <a:spcAft>
                  <a:spcPts val="588"/>
                </a:spcAft>
                <a:defRPr/>
              </a:pPr>
              <a:r>
                <a:rPr lang="en-US" sz="1176" kern="0" dirty="0">
                  <a:solidFill>
                    <a:schemeClr val="accent2">
                      <a:lumMod val="75000"/>
                    </a:schemeClr>
                  </a:solidFill>
                </a:rPr>
                <a:t>DATA</a:t>
              </a:r>
              <a:br>
                <a:rPr lang="en-US" sz="1176" kern="0" dirty="0">
                  <a:solidFill>
                    <a:schemeClr val="accent2">
                      <a:lumMod val="75000"/>
                    </a:schemeClr>
                  </a:solidFill>
                </a:rPr>
              </a:br>
              <a:r>
                <a:rPr lang="en-US" sz="1176" kern="0" dirty="0">
                  <a:solidFill>
                    <a:schemeClr val="accent2">
                      <a:lumMod val="75000"/>
                    </a:schemeClr>
                  </a:solidFill>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chemeClr val="accent2">
                    <a:lumMod val="75000"/>
                  </a:schemeClr>
                </a:solidFill>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6067" numCol="1" rtlCol="0" anchor="t" anchorCtr="0" compatLnSpc="1">
                  <a:prstTxWarp prst="textNoShape">
                    <a:avLst/>
                  </a:prstTxWarp>
                </a:bodyPr>
                <a:lstStyle/>
                <a:p>
                  <a:pPr algn="ctr" defTabSz="914102" fontAlgn="base">
                    <a:spcBef>
                      <a:spcPct val="0"/>
                    </a:spcBef>
                    <a:spcAft>
                      <a:spcPct val="0"/>
                    </a:spcAft>
                    <a:defRPr/>
                  </a:pPr>
                  <a:r>
                    <a:rPr lang="en-US" sz="1176" kern="0" dirty="0">
                      <a:solidFill>
                        <a:schemeClr val="accent2">
                          <a:lumMod val="75000"/>
                        </a:schemeClr>
                      </a:solidFill>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r>
                    <a:rPr lang="en-US" sz="686" kern="0" dirty="0">
                      <a:solidFill>
                        <a:schemeClr val="accent2">
                          <a:lumMod val="75000"/>
                        </a:schemeClr>
                      </a:solidFill>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64" rIns="0" bIns="0" numCol="1" anchor="t" anchorCtr="0" compatLnSpc="1">
                  <a:prstTxWarp prst="textNoShape">
                    <a:avLst/>
                  </a:prstTxWarp>
                  <a:noAutofit/>
                </a:bodyPr>
                <a:lstStyle/>
                <a:p>
                  <a:pPr algn="ctr" defTabSz="896386">
                    <a:defRPr/>
                  </a:pPr>
                  <a:endParaRPr lang="en-US" sz="686" kern="0" dirty="0">
                    <a:solidFill>
                      <a:schemeClr val="accent2">
                        <a:lumMod val="75000"/>
                      </a:schemeClr>
                    </a:solidFill>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44821" numCol="1" anchor="t" anchorCtr="0" compatLnSpc="1">
                  <a:prstTxWarp prst="textNoShape">
                    <a:avLst/>
                  </a:prstTxWarp>
                  <a:noAutofit/>
                </a:bodyPr>
                <a:lstStyle/>
                <a:p>
                  <a:pPr algn="ctr" defTabSz="896386">
                    <a:defRPr/>
                  </a:pPr>
                  <a:r>
                    <a:rPr lang="en-US" sz="882" kern="0" dirty="0">
                      <a:solidFill>
                        <a:schemeClr val="accent2">
                          <a:lumMod val="75000"/>
                        </a:schemeClr>
                      </a:solidFill>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chemeClr val="accent2">
                        <a:lumMod val="75000"/>
                      </a:schemeClr>
                    </a:solidFill>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89642" rIns="0" bIns="44821" numCol="1" anchor="t" anchorCtr="0" compatLnSpc="1">
                    <a:prstTxWarp prst="textNoShape">
                      <a:avLst/>
                    </a:prstTxWarp>
                    <a:noAutofit/>
                  </a:bodyPr>
                  <a:lstStyle/>
                  <a:p>
                    <a:pPr algn="ctr" defTabSz="896386">
                      <a:defRPr/>
                    </a:pPr>
                    <a:endParaRPr lang="en-US" sz="882" kern="0" dirty="0">
                      <a:solidFill>
                        <a:schemeClr val="accent2">
                          <a:lumMod val="75000"/>
                        </a:schemeClr>
                      </a:solidFill>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accent2">
                            <a:lumMod val="75000"/>
                          </a:schemeClr>
                        </a:solidFill>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chemeClr val="accent2">
                      <a:lumMod val="75000"/>
                    </a:schemeClr>
                  </a:solidFill>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2">
                      <a:lumMod val="75000"/>
                    </a:schemeClr>
                  </a:solidFill>
                </a:endParaRPr>
              </a:p>
            </p:txBody>
          </p:sp>
        </p:grpSp>
      </p:grpSp>
      <p:grpSp>
        <p:nvGrpSpPr>
          <p:cNvPr id="5" name="Group 4"/>
          <p:cNvGrpSpPr/>
          <p:nvPr/>
        </p:nvGrpSpPr>
        <p:grpSpPr>
          <a:xfrm>
            <a:off x="2290695" y="1410018"/>
            <a:ext cx="8225705" cy="3372156"/>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85" rIns="0" bIns="0" numCol="1" anchor="t" anchorCtr="0" compatLnSpc="1">
              <a:prstTxWarp prst="textNoShape">
                <a:avLst/>
              </a:prstTxWarp>
              <a:noAutofit/>
            </a:bodyPr>
            <a:lstStyle/>
            <a:p>
              <a:pPr algn="ctr" defTabSz="896386">
                <a:defRPr/>
              </a:pPr>
              <a:r>
                <a:rPr lang="en-US" sz="686" kern="0" dirty="0">
                  <a:solidFill>
                    <a:srgbClr val="0078D7"/>
                  </a:solidFill>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algn="ctr" defTabSz="896386">
                <a:spcAft>
                  <a:spcPts val="588"/>
                </a:spcAft>
                <a:defRPr/>
              </a:pPr>
              <a:r>
                <a:rPr lang="en-US" sz="1176" kern="0" dirty="0">
                  <a:solidFill>
                    <a:srgbClr val="0078D7"/>
                  </a:solidFill>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89642" tIns="161356" rIns="89642" bIns="44821" numCol="1" anchor="t" anchorCtr="0" compatLnSpc="1">
              <a:prstTxWarp prst="textNoShape">
                <a:avLst/>
              </a:prstTxWarp>
              <a:noAutofit/>
            </a:bodyPr>
            <a:lstStyle/>
            <a:p>
              <a:pPr defTabSz="896386">
                <a:defRPr/>
              </a:pPr>
              <a:r>
                <a:rPr lang="en-US" sz="1176" kern="0" dirty="0">
                  <a:solidFill>
                    <a:srgbClr val="0078D7"/>
                  </a:solidFill>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96386">
                  <a:defRPr/>
                </a:pPr>
                <a:endParaRPr lang="en-US" sz="1765" kern="0">
                  <a:solidFill>
                    <a:sysClr val="windowText" lastClr="000000"/>
                  </a:solidFill>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chemeClr val="tx1"/>
                  </a:solidFill>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85" rIns="0" bIns="0" numCol="1" anchor="t" anchorCtr="0" compatLnSpc="1">
              <a:prstTxWarp prst="textNoShape">
                <a:avLst/>
              </a:prstTxWarp>
              <a:noAutofit/>
            </a:bodyPr>
            <a:lstStyle/>
            <a:p>
              <a:pPr algn="ctr" defTabSz="896386">
                <a:defRPr/>
              </a:pPr>
              <a:r>
                <a:rPr lang="en-US" sz="686" kern="0" dirty="0">
                  <a:solidFill>
                    <a:srgbClr val="0078D7"/>
                  </a:solidFill>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ysClr val="windowText" lastClr="000000"/>
                </a:solidFill>
              </a:endParaRPr>
            </a:p>
          </p:txBody>
        </p:sp>
      </p:grpSp>
      <p:grpSp>
        <p:nvGrpSpPr>
          <p:cNvPr id="4" name="Group 3"/>
          <p:cNvGrpSpPr/>
          <p:nvPr/>
        </p:nvGrpSpPr>
        <p:grpSpPr>
          <a:xfrm>
            <a:off x="2152641" y="5203138"/>
            <a:ext cx="10026531" cy="1167681"/>
            <a:chOff x="2228463" y="5624040"/>
            <a:chExt cx="10227584" cy="1191095"/>
          </a:xfrm>
        </p:grpSpPr>
        <p:sp>
          <p:nvSpPr>
            <p:cNvPr id="450" name="TextBox 449"/>
            <p:cNvSpPr txBox="1"/>
            <p:nvPr/>
          </p:nvSpPr>
          <p:spPr>
            <a:xfrm>
              <a:off x="2228463" y="5624040"/>
              <a:ext cx="5214023"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Create, schedule, orchestrate, and manage data pipelines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Visualize data lineage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Connect to on-premises and cloud data sources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Monitor data pipeline health</a:t>
              </a:r>
            </a:p>
          </p:txBody>
        </p:sp>
        <p:sp>
          <p:nvSpPr>
            <p:cNvPr id="451" name="TextBox 450"/>
            <p:cNvSpPr txBox="1"/>
            <p:nvPr/>
          </p:nvSpPr>
          <p:spPr>
            <a:xfrm>
              <a:off x="7408213" y="5630762"/>
              <a:ext cx="5047834" cy="947952"/>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Automate cloud resource management</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Move relational data for Hadoop processing</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Transform with Hive, Pig, or custom code</a:t>
              </a:r>
            </a:p>
          </p:txBody>
        </p:sp>
      </p:grpSp>
      <p:sp>
        <p:nvSpPr>
          <p:cNvPr id="267" name="Rectangle 266"/>
          <p:cNvSpPr/>
          <p:nvPr/>
        </p:nvSpPr>
        <p:spPr bwMode="auto">
          <a:xfrm>
            <a:off x="-7530" y="1648457"/>
            <a:ext cx="1737113" cy="37825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68" name="Rectangle 267"/>
          <p:cNvSpPr/>
          <p:nvPr/>
        </p:nvSpPr>
        <p:spPr>
          <a:xfrm>
            <a:off x="545463" y="4147941"/>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269" name="Rectangle 268"/>
          <p:cNvSpPr/>
          <p:nvPr/>
        </p:nvSpPr>
        <p:spPr>
          <a:xfrm>
            <a:off x="545463" y="335493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Catalog</a:t>
            </a:r>
          </a:p>
        </p:txBody>
      </p:sp>
      <p:grpSp>
        <p:nvGrpSpPr>
          <p:cNvPr id="270" name="Group 269"/>
          <p:cNvGrpSpPr/>
          <p:nvPr/>
        </p:nvGrpSpPr>
        <p:grpSpPr>
          <a:xfrm>
            <a:off x="230601" y="3312493"/>
            <a:ext cx="274958" cy="292485"/>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271" name="Rectangle 270"/>
          <p:cNvSpPr/>
          <p:nvPr/>
        </p:nvSpPr>
        <p:spPr>
          <a:xfrm>
            <a:off x="545463" y="2519512"/>
            <a:ext cx="1270836" cy="264972"/>
          </a:xfrm>
          <a:prstGeom prst="rect">
            <a:avLst/>
          </a:prstGeom>
        </p:spPr>
        <p:txBody>
          <a:bodyPr wrap="square">
            <a:spAutoFit/>
          </a:bodyPr>
          <a:lstStyle/>
          <a:p>
            <a:pPr defTabSz="896386">
              <a:defRPr/>
            </a:pPr>
            <a:r>
              <a:rPr lang="en-US" sz="1100" kern="0" dirty="0">
                <a:cs typeface="Segoe UI Semilight" panose="020B0402040204020203" pitchFamily="34" charset="0"/>
              </a:rPr>
              <a:t>Data Factory </a:t>
            </a:r>
            <a:endParaRPr lang="en-US" sz="1100" kern="0" dirty="0"/>
          </a:p>
        </p:txBody>
      </p:sp>
      <p:sp>
        <p:nvSpPr>
          <p:cNvPr id="272" name="Freeform 271"/>
          <p:cNvSpPr/>
          <p:nvPr/>
        </p:nvSpPr>
        <p:spPr bwMode="auto">
          <a:xfrm>
            <a:off x="226594" y="2458257"/>
            <a:ext cx="286420" cy="300988"/>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273" name="Freeform 272"/>
          <p:cNvSpPr/>
          <p:nvPr/>
        </p:nvSpPr>
        <p:spPr bwMode="auto">
          <a:xfrm>
            <a:off x="246913" y="4152867"/>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pic>
        <p:nvPicPr>
          <p:cNvPr id="260" name="Picture 259"/>
          <p:cNvPicPr>
            <a:picLocks noChangeAspect="1"/>
          </p:cNvPicPr>
          <p:nvPr/>
        </p:nvPicPr>
        <p:blipFill>
          <a:blip r:embed="rId3" cstate="email">
            <a:grayscl/>
            <a:extLst>
              <a:ext uri="{BEBA8EAE-BF5A-486C-A8C5-ECC9F3942E4B}">
                <a14:imgProps xmlns:a14="http://schemas.microsoft.com/office/drawing/2010/main">
                  <a14:imgLayer r:embed="rId4">
                    <a14:imgEffect>
                      <a14:sharpenSoften amount="25000"/>
                    </a14:imgEffect>
                    <a14:imgEffect>
                      <a14:colorTemperature colorTemp="1502"/>
                    </a14:imgEffect>
                    <a14:imgEffect>
                      <a14:saturation sat="86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9661" y="4745354"/>
            <a:ext cx="297193" cy="297193"/>
          </a:xfrm>
          <a:prstGeom prst="rect">
            <a:avLst/>
          </a:prstGeom>
          <a:noFill/>
        </p:spPr>
      </p:pic>
      <p:sp>
        <p:nvSpPr>
          <p:cNvPr id="261" name="Rectangle 260"/>
          <p:cNvSpPr/>
          <p:nvPr/>
        </p:nvSpPr>
        <p:spPr>
          <a:xfrm>
            <a:off x="521233" y="4749541"/>
            <a:ext cx="1190817" cy="259799"/>
          </a:xfrm>
          <a:prstGeom prst="rect">
            <a:avLst/>
          </a:prstGeom>
        </p:spPr>
        <p:txBody>
          <a:bodyPr wrap="square">
            <a:spAutoFit/>
          </a:bodyPr>
          <a:lstStyle/>
          <a:p>
            <a:r>
              <a:rPr lang="en-US" sz="1100" kern="0" dirty="0" err="1">
                <a:solidFill>
                  <a:schemeClr val="accent2">
                    <a:lumMod val="75000"/>
                  </a:schemeClr>
                </a:solidFill>
                <a:cs typeface="Segoe UI Semilight" panose="020B0402040204020203" pitchFamily="34" charset="0"/>
              </a:rPr>
              <a:t>IoT</a:t>
            </a:r>
            <a:r>
              <a:rPr lang="en-US" sz="1100" dirty="0">
                <a:solidFill>
                  <a:srgbClr val="464BB8"/>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Hub</a:t>
            </a:r>
          </a:p>
        </p:txBody>
      </p:sp>
    </p:spTree>
    <p:extLst>
      <p:ext uri="{BB962C8B-B14F-4D97-AF65-F5344CB8AC3E}">
        <p14:creationId xmlns:p14="http://schemas.microsoft.com/office/powerpoint/2010/main" val="424978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 name="Group 2"/>
          <p:cNvGrpSpPr/>
          <p:nvPr/>
        </p:nvGrpSpPr>
        <p:grpSpPr>
          <a:xfrm>
            <a:off x="2689624" y="1304491"/>
            <a:ext cx="7592605" cy="3548918"/>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Get more value from your enterprise data assets</a:t>
            </a:r>
          </a:p>
        </p:txBody>
      </p:sp>
      <p:sp>
        <p:nvSpPr>
          <p:cNvPr id="4" name="AutoShape 2" descr="Image result for azure data catalog"/>
          <p:cNvSpPr>
            <a:spLocks noChangeAspect="1" noChangeArrowheads="1"/>
          </p:cNvSpPr>
          <p:nvPr/>
        </p:nvSpPr>
        <p:spPr bwMode="auto">
          <a:xfrm>
            <a:off x="152517" y="-141136"/>
            <a:ext cx="298808" cy="2988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2" name="Rectangle 21"/>
          <p:cNvSpPr/>
          <p:nvPr/>
        </p:nvSpPr>
        <p:spPr bwMode="auto">
          <a:xfrm>
            <a:off x="-7530" y="1648457"/>
            <a:ext cx="1737113" cy="37825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 name="Rectangle 22"/>
          <p:cNvSpPr/>
          <p:nvPr/>
        </p:nvSpPr>
        <p:spPr>
          <a:xfrm>
            <a:off x="545463" y="4147941"/>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24" name="Rectangle 23"/>
          <p:cNvSpPr/>
          <p:nvPr/>
        </p:nvSpPr>
        <p:spPr>
          <a:xfrm>
            <a:off x="545463" y="3354932"/>
            <a:ext cx="1270836" cy="264972"/>
          </a:xfrm>
          <a:prstGeom prst="rect">
            <a:avLst/>
          </a:prstGeom>
        </p:spPr>
        <p:txBody>
          <a:bodyPr wrap="square">
            <a:spAutoFit/>
          </a:bodyPr>
          <a:lstStyle/>
          <a:p>
            <a:pPr defTabSz="896386">
              <a:defRPr/>
            </a:pPr>
            <a:r>
              <a:rPr lang="en-US" sz="1100" kern="0" dirty="0">
                <a:cs typeface="Segoe UI Semilight" panose="020B0402040204020203" pitchFamily="34" charset="0"/>
              </a:rPr>
              <a:t>Data Catalog</a:t>
            </a:r>
          </a:p>
        </p:txBody>
      </p:sp>
      <p:grpSp>
        <p:nvGrpSpPr>
          <p:cNvPr id="25" name="Group 24"/>
          <p:cNvGrpSpPr/>
          <p:nvPr/>
        </p:nvGrpSpPr>
        <p:grpSpPr>
          <a:xfrm>
            <a:off x="230601" y="3312493"/>
            <a:ext cx="274958" cy="292485"/>
            <a:chOff x="3232150" y="382588"/>
            <a:chExt cx="5727700" cy="6092825"/>
          </a:xfrm>
          <a:solidFill>
            <a:schemeClr val="tx1"/>
          </a:solidFill>
        </p:grpSpPr>
        <p:sp>
          <p:nvSpPr>
            <p:cNvPr id="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29" name="Rectangle 28"/>
          <p:cNvSpPr/>
          <p:nvPr/>
        </p:nvSpPr>
        <p:spPr>
          <a:xfrm>
            <a:off x="545463" y="251951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30" name="Freeform 29"/>
          <p:cNvSpPr/>
          <p:nvPr/>
        </p:nvSpPr>
        <p:spPr bwMode="auto">
          <a:xfrm>
            <a:off x="226594" y="2458257"/>
            <a:ext cx="286420" cy="300988"/>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31" name="Freeform 30"/>
          <p:cNvSpPr/>
          <p:nvPr/>
        </p:nvSpPr>
        <p:spPr bwMode="auto">
          <a:xfrm>
            <a:off x="246913" y="4152867"/>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grpSp>
        <p:nvGrpSpPr>
          <p:cNvPr id="5" name="Group 4"/>
          <p:cNvGrpSpPr/>
          <p:nvPr/>
        </p:nvGrpSpPr>
        <p:grpSpPr>
          <a:xfrm>
            <a:off x="2151774" y="5205279"/>
            <a:ext cx="10187844" cy="1255182"/>
            <a:chOff x="2194921" y="5397960"/>
            <a:chExt cx="10392131" cy="1280351"/>
          </a:xfrm>
        </p:grpSpPr>
        <p:sp>
          <p:nvSpPr>
            <p:cNvPr id="36" name="TextBox 35"/>
            <p:cNvSpPr txBox="1"/>
            <p:nvPr/>
          </p:nvSpPr>
          <p:spPr>
            <a:xfrm>
              <a:off x="2194921" y="5397960"/>
              <a:ext cx="5454426" cy="1280351"/>
            </a:xfrm>
            <a:prstGeom prst="rect">
              <a:avLst/>
            </a:prstGeom>
            <a:noFill/>
          </p:spPr>
          <p:txBody>
            <a:bodyPr wrap="square" lIns="179285" tIns="143428" rIns="179285" bIns="143428" rtlCol="0">
              <a:spAutoFit/>
            </a:bodyPr>
            <a:lstStyle/>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Spend less time looking for data, and more time getting value from it</a:t>
              </a:r>
            </a:p>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Register enterprise data sources, discover data assets and unlock their potential, and capture tribal knowledge to make data understandable</a:t>
              </a:r>
            </a:p>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14151"/>
            </a:xfrm>
            <a:prstGeom prst="rect">
              <a:avLst/>
            </a:prstGeom>
            <a:noFill/>
          </p:spPr>
          <p:txBody>
            <a:bodyPr wrap="square" lIns="179285" tIns="143428" rIns="179285" bIns="143428" rtlCol="0">
              <a:spAutoFit/>
            </a:bodyPr>
            <a:lstStyle/>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Intuitive search and filtering to understand the data sources and their purpose</a:t>
              </a:r>
            </a:p>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Let your data live where you want; connect using tools you choose</a:t>
              </a:r>
            </a:p>
            <a:p>
              <a:pPr marL="174297" indent="-174297">
                <a:lnSpc>
                  <a:spcPct val="90000"/>
                </a:lnSpc>
                <a:spcAft>
                  <a:spcPts val="588"/>
                </a:spcAft>
                <a:buClr>
                  <a:schemeClr val="accent1"/>
                </a:buClr>
                <a:buFont typeface="Arial" panose="020B0604020202020204" pitchFamily="34" charset="0"/>
                <a:buChar char="•"/>
              </a:pPr>
              <a:r>
                <a:rPr lang="en-US" sz="1176" dirty="0">
                  <a:solidFill>
                    <a:schemeClr val="bg1"/>
                  </a:solidFill>
                </a:rPr>
                <a:t>Integrate into existing tools and processes with open REST APIs</a:t>
              </a:r>
            </a:p>
          </p:txBody>
        </p:sp>
      </p:grpSp>
      <p:pic>
        <p:nvPicPr>
          <p:cNvPr id="33" name="Picture 32"/>
          <p:cNvPicPr>
            <a:picLocks noChangeAspect="1"/>
          </p:cNvPicPr>
          <p:nvPr/>
        </p:nvPicPr>
        <p:blipFill>
          <a:blip r:embed="rId5" cstate="email">
            <a:grayscl/>
            <a:extLst>
              <a:ext uri="{BEBA8EAE-BF5A-486C-A8C5-ECC9F3942E4B}">
                <a14:imgProps xmlns:a14="http://schemas.microsoft.com/office/drawing/2010/main">
                  <a14:imgLayer r:embed="rId6">
                    <a14:imgEffect>
                      <a14:sharpenSoften amount="25000"/>
                    </a14:imgEffect>
                    <a14:imgEffect>
                      <a14:colorTemperature colorTemp="1502"/>
                    </a14:imgEffect>
                    <a14:imgEffect>
                      <a14:saturation sat="86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9661" y="4745354"/>
            <a:ext cx="297193" cy="297193"/>
          </a:xfrm>
          <a:prstGeom prst="rect">
            <a:avLst/>
          </a:prstGeom>
          <a:noFill/>
        </p:spPr>
      </p:pic>
      <p:sp>
        <p:nvSpPr>
          <p:cNvPr id="35" name="Rectangle 34"/>
          <p:cNvSpPr/>
          <p:nvPr/>
        </p:nvSpPr>
        <p:spPr>
          <a:xfrm>
            <a:off x="521233" y="4749541"/>
            <a:ext cx="1190817" cy="259799"/>
          </a:xfrm>
          <a:prstGeom prst="rect">
            <a:avLst/>
          </a:prstGeom>
        </p:spPr>
        <p:txBody>
          <a:bodyPr wrap="square">
            <a:spAutoFit/>
          </a:bodyPr>
          <a:lstStyle/>
          <a:p>
            <a:r>
              <a:rPr lang="en-US" sz="1100" kern="0" dirty="0" err="1">
                <a:solidFill>
                  <a:schemeClr val="accent2">
                    <a:lumMod val="75000"/>
                  </a:schemeClr>
                </a:solidFill>
                <a:cs typeface="Segoe UI Semilight" panose="020B0402040204020203" pitchFamily="34" charset="0"/>
              </a:rPr>
              <a:t>IoT</a:t>
            </a:r>
            <a:r>
              <a:rPr lang="en-US" sz="1100" dirty="0">
                <a:solidFill>
                  <a:srgbClr val="464BB8"/>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Hub</a:t>
            </a:r>
          </a:p>
        </p:txBody>
      </p:sp>
    </p:spTree>
    <p:extLst>
      <p:ext uri="{BB962C8B-B14F-4D97-AF65-F5344CB8AC3E}">
        <p14:creationId xmlns:p14="http://schemas.microsoft.com/office/powerpoint/2010/main" val="26527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8"/>
            <a:ext cx="11655840" cy="899537"/>
          </a:xfrm>
        </p:spPr>
        <p:txBody>
          <a:bodyPr/>
          <a:lstStyle/>
          <a:p>
            <a:pPr defTabSz="896386">
              <a:spcBef>
                <a:spcPts val="0"/>
              </a:spcBef>
              <a:spcAft>
                <a:spcPts val="588"/>
              </a:spcAft>
              <a:defRPr/>
            </a:pPr>
            <a:r>
              <a:rPr lang="en-US" kern="0" spc="0" dirty="0">
                <a:ln>
                  <a:noFill/>
                </a:ln>
              </a:rPr>
              <a:t>Ingest events from websites, apps and devices at </a:t>
            </a:r>
            <a:r>
              <a:rPr lang="en-US" dirty="0"/>
              <a:t>cloud scale </a:t>
            </a:r>
            <a:endParaRPr lang="en-US" kern="0" spc="0" dirty="0">
              <a:ln>
                <a:noFill/>
              </a:ln>
            </a:endParaRPr>
          </a:p>
        </p:txBody>
      </p:sp>
      <p:sp>
        <p:nvSpPr>
          <p:cNvPr id="12" name="TextBox 11"/>
          <p:cNvSpPr txBox="1"/>
          <p:nvPr/>
        </p:nvSpPr>
        <p:spPr>
          <a:xfrm>
            <a:off x="2151775" y="5202990"/>
            <a:ext cx="5180442" cy="116768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Log millions of events per second in near real time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Connect devices using flexible authorization and throttling</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Use time-based event buffering</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a managed service with elastic scale</a:t>
            </a:r>
          </a:p>
        </p:txBody>
      </p:sp>
      <p:sp>
        <p:nvSpPr>
          <p:cNvPr id="10" name="TextBox 9"/>
          <p:cNvSpPr txBox="1"/>
          <p:nvPr/>
        </p:nvSpPr>
        <p:spPr>
          <a:xfrm>
            <a:off x="7234149" y="5208715"/>
            <a:ext cx="4577295" cy="929317"/>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a managed service with elastic scale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Reach a broad set of platforms using native client libraries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Pluggable adapters for other cloud services</a:t>
            </a:r>
          </a:p>
        </p:txBody>
      </p:sp>
      <p:grpSp>
        <p:nvGrpSpPr>
          <p:cNvPr id="3" name="Group 2"/>
          <p:cNvGrpSpPr/>
          <p:nvPr/>
        </p:nvGrpSpPr>
        <p:grpSpPr>
          <a:xfrm>
            <a:off x="4058941" y="2803072"/>
            <a:ext cx="1594818" cy="2029956"/>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algn="ctr" defTabSz="914102" fontAlgn="base">
                <a:spcBef>
                  <a:spcPct val="0"/>
                </a:spcBef>
                <a:spcAft>
                  <a:spcPct val="0"/>
                </a:spcAft>
                <a:defRPr/>
              </a:pPr>
              <a:r>
                <a:rPr lang="en-US" sz="1372" kern="0" dirty="0">
                  <a:solidFill>
                    <a:srgbClr val="0078D7"/>
                  </a:solidFill>
                </a:rPr>
                <a:t>Azure</a:t>
              </a:r>
            </a:p>
            <a:p>
              <a:pPr algn="ctr" defTabSz="914102" fontAlgn="base">
                <a:spcBef>
                  <a:spcPct val="0"/>
                </a:spcBef>
                <a:spcAft>
                  <a:spcPct val="0"/>
                </a:spcAft>
                <a:defRPr/>
              </a:pPr>
              <a:r>
                <a:rPr lang="en-US" sz="1372" kern="0" dirty="0">
                  <a:solidFill>
                    <a:srgbClr val="0078D7"/>
                  </a:solidFill>
                </a:rPr>
                <a:t>API</a:t>
              </a:r>
            </a:p>
            <a:p>
              <a:pPr algn="ctr" defTabSz="914102" fontAlgn="base">
                <a:spcBef>
                  <a:spcPct val="0"/>
                </a:spcBef>
                <a:spcAft>
                  <a:spcPct val="0"/>
                </a:spcAft>
                <a:defRPr/>
              </a:pPr>
              <a:r>
                <a:rPr lang="en-US" sz="1372"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algn="ctr" defTabSz="914102" fontAlgn="base">
                <a:spcBef>
                  <a:spcPct val="0"/>
                </a:spcBef>
                <a:spcAft>
                  <a:spcPct val="0"/>
                </a:spcAft>
                <a:defRPr/>
              </a:pPr>
              <a:r>
                <a:rPr lang="en-US" sz="1372" kern="0" dirty="0">
                  <a:solidFill>
                    <a:srgbClr val="0078D7"/>
                  </a:solidFill>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tx1"/>
                  </a:solidFill>
                </a:endParaRPr>
              </a:p>
            </p:txBody>
          </p:sp>
        </p:grpSp>
      </p:grpSp>
      <p:sp>
        <p:nvSpPr>
          <p:cNvPr id="431" name="TextBox 430"/>
          <p:cNvSpPr txBox="1"/>
          <p:nvPr/>
        </p:nvSpPr>
        <p:spPr>
          <a:xfrm>
            <a:off x="2491534" y="4778368"/>
            <a:ext cx="465163" cy="271554"/>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02" fontAlgn="base">
              <a:spcAft>
                <a:spcPct val="0"/>
              </a:spcAft>
              <a:defRPr/>
            </a:pPr>
            <a:r>
              <a:rPr lang="en-US" sz="1765" dirty="0">
                <a:solidFill>
                  <a:schemeClr val="bg2"/>
                </a:solidFill>
                <a:latin typeface="+mn-lt"/>
              </a:rPr>
              <a:t>Data</a:t>
            </a:r>
          </a:p>
        </p:txBody>
      </p:sp>
      <p:sp>
        <p:nvSpPr>
          <p:cNvPr id="153" name="Rectangle 152"/>
          <p:cNvSpPr/>
          <p:nvPr/>
        </p:nvSpPr>
        <p:spPr bwMode="auto">
          <a:xfrm>
            <a:off x="-7530" y="1648457"/>
            <a:ext cx="1737113" cy="37825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54" name="Rectangle 153"/>
          <p:cNvSpPr/>
          <p:nvPr/>
        </p:nvSpPr>
        <p:spPr>
          <a:xfrm>
            <a:off x="545463" y="4147941"/>
            <a:ext cx="1270836" cy="264972"/>
          </a:xfrm>
          <a:prstGeom prst="rect">
            <a:avLst/>
          </a:prstGeom>
        </p:spPr>
        <p:txBody>
          <a:bodyPr wrap="square">
            <a:spAutoFit/>
          </a:bodyPr>
          <a:lstStyle/>
          <a:p>
            <a:pPr defTabSz="896386">
              <a:defRPr/>
            </a:pPr>
            <a:r>
              <a:rPr lang="en-US" sz="1100" kern="0" dirty="0">
                <a:cs typeface="Segoe UI Semilight" panose="020B0402040204020203" pitchFamily="34" charset="0"/>
              </a:rPr>
              <a:t>Event Hubs</a:t>
            </a:r>
            <a:endParaRPr lang="en-US" sz="1100" kern="0" dirty="0"/>
          </a:p>
        </p:txBody>
      </p:sp>
      <p:sp>
        <p:nvSpPr>
          <p:cNvPr id="155" name="Rectangle 154"/>
          <p:cNvSpPr/>
          <p:nvPr/>
        </p:nvSpPr>
        <p:spPr>
          <a:xfrm>
            <a:off x="545463" y="335493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Catalog</a:t>
            </a:r>
          </a:p>
        </p:txBody>
      </p:sp>
      <p:grpSp>
        <p:nvGrpSpPr>
          <p:cNvPr id="156" name="Group 155"/>
          <p:cNvGrpSpPr/>
          <p:nvPr/>
        </p:nvGrpSpPr>
        <p:grpSpPr>
          <a:xfrm>
            <a:off x="230601" y="3312493"/>
            <a:ext cx="274958" cy="292485"/>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60" name="Rectangle 159"/>
          <p:cNvSpPr/>
          <p:nvPr/>
        </p:nvSpPr>
        <p:spPr>
          <a:xfrm>
            <a:off x="545463" y="251951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161" name="Freeform 160"/>
          <p:cNvSpPr/>
          <p:nvPr/>
        </p:nvSpPr>
        <p:spPr bwMode="auto">
          <a:xfrm>
            <a:off x="226594" y="2458257"/>
            <a:ext cx="286420" cy="300988"/>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162" name="Freeform 161"/>
          <p:cNvSpPr/>
          <p:nvPr/>
        </p:nvSpPr>
        <p:spPr bwMode="auto">
          <a:xfrm>
            <a:off x="246913" y="4152867"/>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sp>
        <p:nvSpPr>
          <p:cNvPr id="166" name="Freeform 165"/>
          <p:cNvSpPr>
            <a:spLocks noChangeAspect="1"/>
          </p:cNvSpPr>
          <p:nvPr/>
        </p:nvSpPr>
        <p:spPr bwMode="auto">
          <a:xfrm>
            <a:off x="6379587" y="2690655"/>
            <a:ext cx="1084689" cy="113509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sp>
        <p:nvSpPr>
          <p:cNvPr id="151" name="TextBox 150"/>
          <p:cNvSpPr txBox="1"/>
          <p:nvPr/>
        </p:nvSpPr>
        <p:spPr>
          <a:xfrm>
            <a:off x="2578015" y="1635221"/>
            <a:ext cx="740827" cy="683125"/>
          </a:xfrm>
          <a:prstGeom prst="rect">
            <a:avLst/>
          </a:prstGeom>
          <a:noFill/>
        </p:spPr>
        <p:txBody>
          <a:bodyPr wrap="square" lIns="0" tIns="146262" rIns="182828" bIns="146262" rtlCol="0">
            <a:noAutofit/>
          </a:bodyPr>
          <a:lstStyle/>
          <a:p>
            <a:pPr defTabSz="932384">
              <a:lnSpc>
                <a:spcPct val="90000"/>
              </a:lnSpc>
              <a:spcAft>
                <a:spcPts val="600"/>
              </a:spcAft>
            </a:pPr>
            <a:r>
              <a:rPr lang="en-US" sz="1176" spc="-30" dirty="0">
                <a:solidFill>
                  <a:schemeClr val="accent1"/>
                </a:solidFill>
                <a:cs typeface="Segoe UI Semilight" panose="020B0402040204020203" pitchFamily="34" charset="0"/>
              </a:rPr>
              <a:t>Data sources</a:t>
            </a:r>
          </a:p>
        </p:txBody>
      </p:sp>
      <p:sp>
        <p:nvSpPr>
          <p:cNvPr id="152" name="TextBox 151"/>
          <p:cNvSpPr txBox="1"/>
          <p:nvPr/>
        </p:nvSpPr>
        <p:spPr>
          <a:xfrm>
            <a:off x="2578015" y="2895046"/>
            <a:ext cx="636361" cy="683125"/>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76" spc="-30" dirty="0">
                <a:solidFill>
                  <a:schemeClr val="accent1"/>
                </a:solidFill>
                <a:cs typeface="Segoe UI Semilight" panose="020B0402040204020203" pitchFamily="34" charset="0"/>
              </a:rPr>
              <a:t>Apps</a:t>
            </a:r>
          </a:p>
        </p:txBody>
      </p:sp>
      <p:sp>
        <p:nvSpPr>
          <p:cNvPr id="163" name="TextBox 162"/>
          <p:cNvSpPr txBox="1"/>
          <p:nvPr/>
        </p:nvSpPr>
        <p:spPr>
          <a:xfrm>
            <a:off x="2578015" y="3911943"/>
            <a:ext cx="819375" cy="876996"/>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76" spc="-30" dirty="0">
                <a:solidFill>
                  <a:schemeClr val="accent1"/>
                </a:solidFill>
                <a:cs typeface="Segoe UI Semilight" panose="020B0402040204020203" pitchFamily="34" charset="0"/>
              </a:rPr>
              <a:t>Sensors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and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9250" y="2786606"/>
            <a:ext cx="566283" cy="662589"/>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0555" y="4019527"/>
            <a:ext cx="548173" cy="641400"/>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80556" y="1611506"/>
            <a:ext cx="500340" cy="585432"/>
          </a:xfrm>
          <a:prstGeom prst="rect">
            <a:avLst/>
          </a:prstGeom>
        </p:spPr>
      </p:pic>
      <p:sp>
        <p:nvSpPr>
          <p:cNvPr id="4" name="Rectangle 3"/>
          <p:cNvSpPr/>
          <p:nvPr/>
        </p:nvSpPr>
        <p:spPr>
          <a:xfrm>
            <a:off x="6090699" y="3913162"/>
            <a:ext cx="1595576" cy="362072"/>
          </a:xfrm>
          <a:prstGeom prst="rect">
            <a:avLst/>
          </a:prstGeom>
        </p:spPr>
        <p:txBody>
          <a:bodyPr wrap="square">
            <a:spAutoFit/>
          </a:bodyPr>
          <a:lstStyle/>
          <a:p>
            <a:pPr algn="ctr" defTabSz="914102" fontAlgn="base">
              <a:spcBef>
                <a:spcPct val="0"/>
              </a:spcBef>
              <a:spcAft>
                <a:spcPct val="0"/>
              </a:spcAft>
              <a:defRPr/>
            </a:pPr>
            <a:r>
              <a:rPr lang="en-US" sz="1765" kern="0" dirty="0">
                <a:solidFill>
                  <a:srgbClr val="0078D7"/>
                </a:solidFill>
              </a:rPr>
              <a:t>Event Hubs</a:t>
            </a:r>
          </a:p>
        </p:txBody>
      </p:sp>
      <p:cxnSp>
        <p:nvCxnSpPr>
          <p:cNvPr id="14" name="Straight Arrow Connector 13"/>
          <p:cNvCxnSpPr/>
          <p:nvPr/>
        </p:nvCxnSpPr>
        <p:spPr>
          <a:xfrm>
            <a:off x="7534978" y="3133097"/>
            <a:ext cx="141031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0811796" y="4068066"/>
            <a:ext cx="701263" cy="448212"/>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164" name="Group 163"/>
          <p:cNvGrpSpPr>
            <a:grpSpLocks noChangeAspect="1"/>
          </p:cNvGrpSpPr>
          <p:nvPr/>
        </p:nvGrpSpPr>
        <p:grpSpPr>
          <a:xfrm>
            <a:off x="9115569" y="4045897"/>
            <a:ext cx="583465" cy="448212"/>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3" name="Freeform 172"/>
          <p:cNvSpPr>
            <a:spLocks noChangeAspect="1"/>
          </p:cNvSpPr>
          <p:nvPr/>
        </p:nvSpPr>
        <p:spPr bwMode="auto">
          <a:xfrm>
            <a:off x="10854751" y="2937706"/>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endParaRPr lang="en-US" sz="1600" dirty="0"/>
          </a:p>
        </p:txBody>
      </p:sp>
      <p:sp>
        <p:nvSpPr>
          <p:cNvPr id="174" name="Freeform 173"/>
          <p:cNvSpPr>
            <a:spLocks noChangeAspect="1"/>
          </p:cNvSpPr>
          <p:nvPr/>
        </p:nvSpPr>
        <p:spPr bwMode="auto">
          <a:xfrm flipH="1">
            <a:off x="10933021" y="1734587"/>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195770" y="1720556"/>
            <a:ext cx="365957" cy="448212"/>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79" name="TextBox 178"/>
          <p:cNvSpPr txBox="1"/>
          <p:nvPr/>
        </p:nvSpPr>
        <p:spPr>
          <a:xfrm>
            <a:off x="8837108" y="2119947"/>
            <a:ext cx="1292760" cy="389721"/>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SQL Database</a:t>
            </a:r>
          </a:p>
        </p:txBody>
      </p:sp>
      <p:sp>
        <p:nvSpPr>
          <p:cNvPr id="180" name="TextBox 179"/>
          <p:cNvSpPr txBox="1"/>
          <p:nvPr/>
        </p:nvSpPr>
        <p:spPr>
          <a:xfrm>
            <a:off x="10573321" y="2119947"/>
            <a:ext cx="1342976" cy="683125"/>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256996" y="1543724"/>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556721" y="3343427"/>
            <a:ext cx="1342976"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HDInsight</a:t>
            </a:r>
          </a:p>
        </p:txBody>
      </p:sp>
      <p:sp>
        <p:nvSpPr>
          <p:cNvPr id="184" name="TextBox 183"/>
          <p:cNvSpPr txBox="1"/>
          <p:nvPr/>
        </p:nvSpPr>
        <p:spPr>
          <a:xfrm>
            <a:off x="8837107" y="3276637"/>
            <a:ext cx="1342976"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Storage</a:t>
            </a:r>
          </a:p>
        </p:txBody>
      </p:sp>
      <p:sp>
        <p:nvSpPr>
          <p:cNvPr id="185" name="Oval 88"/>
          <p:cNvSpPr/>
          <p:nvPr/>
        </p:nvSpPr>
        <p:spPr>
          <a:xfrm>
            <a:off x="9247272" y="3007209"/>
            <a:ext cx="299641" cy="311860"/>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23">
              <a:gradFill>
                <a:gsLst>
                  <a:gs pos="1250">
                    <a:srgbClr val="505050"/>
                  </a:gs>
                  <a:gs pos="74000">
                    <a:srgbClr val="505050"/>
                  </a:gs>
                </a:gsLst>
                <a:lin ang="5400000" scaled="0"/>
              </a:gradFill>
            </a:endParaRPr>
          </a:p>
        </p:txBody>
      </p:sp>
      <p:sp>
        <p:nvSpPr>
          <p:cNvPr id="187" name="TextBox 186"/>
          <p:cNvSpPr txBox="1"/>
          <p:nvPr/>
        </p:nvSpPr>
        <p:spPr>
          <a:xfrm>
            <a:off x="10506917" y="4492257"/>
            <a:ext cx="1505422"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Power BI</a:t>
            </a:r>
          </a:p>
        </p:txBody>
      </p:sp>
      <p:sp>
        <p:nvSpPr>
          <p:cNvPr id="188" name="TextBox 187"/>
          <p:cNvSpPr txBox="1"/>
          <p:nvPr/>
        </p:nvSpPr>
        <p:spPr>
          <a:xfrm>
            <a:off x="8837108" y="4473581"/>
            <a:ext cx="1475408"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256996" y="2681976"/>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256996" y="3820230"/>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630862" y="2819349"/>
            <a:ext cx="0" cy="62749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046197" y="2864170"/>
            <a:ext cx="0" cy="5378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251984" y="4284957"/>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251984" y="1978531"/>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rot="10800000">
            <a:off x="3162687" y="1978532"/>
            <a:ext cx="156154" cy="230642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cxnSp>
        <p:nvCxnSpPr>
          <p:cNvPr id="19" name="Straight Connector 18"/>
          <p:cNvCxnSpPr/>
          <p:nvPr/>
        </p:nvCxnSpPr>
        <p:spPr>
          <a:xfrm>
            <a:off x="8250215" y="1978532"/>
            <a:ext cx="0" cy="229670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6" cstate="email">
            <a:grayscl/>
            <a:extLst>
              <a:ext uri="{BEBA8EAE-BF5A-486C-A8C5-ECC9F3942E4B}">
                <a14:imgProps xmlns:a14="http://schemas.microsoft.com/office/drawing/2010/main">
                  <a14:imgLayer r:embed="rId7">
                    <a14:imgEffect>
                      <a14:sharpenSoften amount="25000"/>
                    </a14:imgEffect>
                    <a14:imgEffect>
                      <a14:colorTemperature colorTemp="1502"/>
                    </a14:imgEffect>
                    <a14:imgEffect>
                      <a14:saturation sat="86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9661" y="4745354"/>
            <a:ext cx="297193" cy="297193"/>
          </a:xfrm>
          <a:prstGeom prst="rect">
            <a:avLst/>
          </a:prstGeom>
          <a:noFill/>
        </p:spPr>
      </p:pic>
      <p:sp>
        <p:nvSpPr>
          <p:cNvPr id="68" name="Rectangle 67"/>
          <p:cNvSpPr/>
          <p:nvPr/>
        </p:nvSpPr>
        <p:spPr>
          <a:xfrm>
            <a:off x="521233" y="4749541"/>
            <a:ext cx="1190817" cy="259799"/>
          </a:xfrm>
          <a:prstGeom prst="rect">
            <a:avLst/>
          </a:prstGeom>
        </p:spPr>
        <p:txBody>
          <a:bodyPr wrap="square">
            <a:spAutoFit/>
          </a:bodyPr>
          <a:lstStyle/>
          <a:p>
            <a:r>
              <a:rPr lang="en-US" sz="1100" kern="0" dirty="0" err="1">
                <a:solidFill>
                  <a:schemeClr val="accent2">
                    <a:lumMod val="75000"/>
                  </a:schemeClr>
                </a:solidFill>
                <a:cs typeface="Segoe UI Semilight" panose="020B0402040204020203" pitchFamily="34" charset="0"/>
              </a:rPr>
              <a:t>IoT</a:t>
            </a:r>
            <a:r>
              <a:rPr lang="en-US" sz="1100" dirty="0">
                <a:solidFill>
                  <a:srgbClr val="464BB8"/>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Hub</a:t>
            </a:r>
          </a:p>
        </p:txBody>
      </p:sp>
    </p:spTree>
    <p:extLst>
      <p:ext uri="{BB962C8B-B14F-4D97-AF65-F5344CB8AC3E}">
        <p14:creationId xmlns:p14="http://schemas.microsoft.com/office/powerpoint/2010/main" val="245740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8"/>
            <a:ext cx="11655840" cy="899537"/>
          </a:xfrm>
        </p:spPr>
        <p:txBody>
          <a:bodyPr/>
          <a:lstStyle/>
          <a:p>
            <a:pPr defTabSz="896386">
              <a:spcBef>
                <a:spcPts val="0"/>
              </a:spcBef>
              <a:spcAft>
                <a:spcPts val="588"/>
              </a:spcAft>
              <a:defRPr/>
            </a:pPr>
            <a:r>
              <a:rPr lang="en-US" kern="0" spc="0" dirty="0">
                <a:ln>
                  <a:noFill/>
                </a:ln>
              </a:rPr>
              <a:t>Ingest events at </a:t>
            </a:r>
            <a:r>
              <a:rPr lang="en-US" dirty="0"/>
              <a:t>cloud scale with bi-directional options</a:t>
            </a:r>
            <a:endParaRPr lang="en-US" kern="0" spc="0" dirty="0">
              <a:ln>
                <a:noFill/>
              </a:ln>
            </a:endParaRPr>
          </a:p>
        </p:txBody>
      </p:sp>
      <p:sp>
        <p:nvSpPr>
          <p:cNvPr id="12" name="TextBox 11"/>
          <p:cNvSpPr txBox="1"/>
          <p:nvPr/>
        </p:nvSpPr>
        <p:spPr>
          <a:xfrm>
            <a:off x="2151775" y="5202990"/>
            <a:ext cx="5180442" cy="116768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High Scale event ingestion</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Bi-direction Command &amp; Control</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Per device authentication</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Open standards communication (AMQPs, MQTTs, HTTPs) </a:t>
            </a:r>
          </a:p>
        </p:txBody>
      </p:sp>
      <p:sp>
        <p:nvSpPr>
          <p:cNvPr id="10" name="TextBox 9"/>
          <p:cNvSpPr txBox="1"/>
          <p:nvPr/>
        </p:nvSpPr>
        <p:spPr>
          <a:xfrm>
            <a:off x="7234149" y="5208715"/>
            <a:ext cx="4577295" cy="929317"/>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Device Management</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Reach a broad set of platforms using native client libraries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Gateway SDK, Open Source SDKs</a:t>
            </a:r>
          </a:p>
        </p:txBody>
      </p:sp>
      <p:sp>
        <p:nvSpPr>
          <p:cNvPr id="252" name="Rectangle 251"/>
          <p:cNvSpPr/>
          <p:nvPr/>
        </p:nvSpPr>
        <p:spPr bwMode="auto">
          <a:xfrm>
            <a:off x="3951659" y="3632849"/>
            <a:ext cx="882357" cy="96149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algn="ctr" defTabSz="914102" fontAlgn="base">
              <a:spcBef>
                <a:spcPct val="0"/>
              </a:spcBef>
              <a:spcAft>
                <a:spcPct val="0"/>
              </a:spcAft>
              <a:defRPr/>
            </a:pPr>
            <a:r>
              <a:rPr lang="en-US" sz="1372" kern="0" dirty="0">
                <a:solidFill>
                  <a:srgbClr val="0078D7"/>
                </a:solidFill>
              </a:rPr>
              <a:t>Field Gateway</a:t>
            </a:r>
          </a:p>
        </p:txBody>
      </p:sp>
      <p:sp>
        <p:nvSpPr>
          <p:cNvPr id="431" name="TextBox 430"/>
          <p:cNvSpPr txBox="1"/>
          <p:nvPr/>
        </p:nvSpPr>
        <p:spPr>
          <a:xfrm>
            <a:off x="2491534" y="4778368"/>
            <a:ext cx="465163" cy="271554"/>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02" fontAlgn="base">
              <a:spcAft>
                <a:spcPct val="0"/>
              </a:spcAft>
              <a:defRPr/>
            </a:pPr>
            <a:r>
              <a:rPr lang="en-US" sz="1765" dirty="0">
                <a:solidFill>
                  <a:schemeClr val="bg2"/>
                </a:solidFill>
                <a:latin typeface="+mn-lt"/>
              </a:rPr>
              <a:t>Data</a:t>
            </a:r>
          </a:p>
        </p:txBody>
      </p:sp>
      <p:sp>
        <p:nvSpPr>
          <p:cNvPr id="153" name="Rectangle 152"/>
          <p:cNvSpPr/>
          <p:nvPr/>
        </p:nvSpPr>
        <p:spPr bwMode="auto">
          <a:xfrm>
            <a:off x="-7530" y="1648457"/>
            <a:ext cx="1737113" cy="37825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55" name="Rectangle 154"/>
          <p:cNvSpPr/>
          <p:nvPr/>
        </p:nvSpPr>
        <p:spPr>
          <a:xfrm>
            <a:off x="545463" y="335493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Catalog</a:t>
            </a:r>
          </a:p>
        </p:txBody>
      </p:sp>
      <p:grpSp>
        <p:nvGrpSpPr>
          <p:cNvPr id="156" name="Group 155"/>
          <p:cNvGrpSpPr/>
          <p:nvPr/>
        </p:nvGrpSpPr>
        <p:grpSpPr>
          <a:xfrm>
            <a:off x="230601" y="3312493"/>
            <a:ext cx="274958" cy="292485"/>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60" name="Rectangle 159"/>
          <p:cNvSpPr/>
          <p:nvPr/>
        </p:nvSpPr>
        <p:spPr>
          <a:xfrm>
            <a:off x="545463" y="2519512"/>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161" name="Freeform 160"/>
          <p:cNvSpPr/>
          <p:nvPr/>
        </p:nvSpPr>
        <p:spPr bwMode="auto">
          <a:xfrm>
            <a:off x="226594" y="2458257"/>
            <a:ext cx="286420" cy="300988"/>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sp>
        <p:nvSpPr>
          <p:cNvPr id="163" name="TextBox 162"/>
          <p:cNvSpPr txBox="1"/>
          <p:nvPr/>
        </p:nvSpPr>
        <p:spPr>
          <a:xfrm>
            <a:off x="2766664" y="3619320"/>
            <a:ext cx="819375" cy="876996"/>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76" spc="-30" dirty="0">
                <a:solidFill>
                  <a:schemeClr val="accent1"/>
                </a:solidFill>
                <a:cs typeface="Segoe UI Semilight" panose="020B0402040204020203" pitchFamily="34" charset="0"/>
              </a:rPr>
              <a:t>PAN-Sensors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and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devices</a:t>
            </a:r>
          </a:p>
        </p:txBody>
      </p:sp>
      <p:pic>
        <p:nvPicPr>
          <p:cNvPr id="167" name="Picture 16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69203" y="3726904"/>
            <a:ext cx="548173" cy="641400"/>
          </a:xfrm>
          <a:prstGeom prst="rect">
            <a:avLst/>
          </a:prstGeom>
        </p:spPr>
      </p:pic>
      <p:sp>
        <p:nvSpPr>
          <p:cNvPr id="4" name="Rectangle 3"/>
          <p:cNvSpPr/>
          <p:nvPr/>
        </p:nvSpPr>
        <p:spPr>
          <a:xfrm>
            <a:off x="6090699" y="3913162"/>
            <a:ext cx="1595576" cy="362072"/>
          </a:xfrm>
          <a:prstGeom prst="rect">
            <a:avLst/>
          </a:prstGeom>
        </p:spPr>
        <p:txBody>
          <a:bodyPr wrap="square">
            <a:spAutoFit/>
          </a:bodyPr>
          <a:lstStyle/>
          <a:p>
            <a:pPr algn="ctr" defTabSz="914102" fontAlgn="base">
              <a:spcBef>
                <a:spcPct val="0"/>
              </a:spcBef>
              <a:spcAft>
                <a:spcPct val="0"/>
              </a:spcAft>
              <a:defRPr/>
            </a:pPr>
            <a:r>
              <a:rPr lang="en-US" sz="1765" kern="0" dirty="0" err="1">
                <a:solidFill>
                  <a:srgbClr val="0078D7"/>
                </a:solidFill>
              </a:rPr>
              <a:t>IoT</a:t>
            </a:r>
            <a:r>
              <a:rPr lang="en-US" sz="1765" kern="0" dirty="0">
                <a:solidFill>
                  <a:srgbClr val="0078D7"/>
                </a:solidFill>
              </a:rPr>
              <a:t> Hub</a:t>
            </a:r>
          </a:p>
        </p:txBody>
      </p:sp>
      <p:cxnSp>
        <p:nvCxnSpPr>
          <p:cNvPr id="14" name="Straight Arrow Connector 13"/>
          <p:cNvCxnSpPr/>
          <p:nvPr/>
        </p:nvCxnSpPr>
        <p:spPr>
          <a:xfrm>
            <a:off x="7534978" y="3133097"/>
            <a:ext cx="141031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0811796" y="4068066"/>
            <a:ext cx="701263" cy="448212"/>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164" name="Group 163"/>
          <p:cNvGrpSpPr>
            <a:grpSpLocks noChangeAspect="1"/>
          </p:cNvGrpSpPr>
          <p:nvPr/>
        </p:nvGrpSpPr>
        <p:grpSpPr>
          <a:xfrm>
            <a:off x="9115569" y="4045897"/>
            <a:ext cx="583465" cy="448212"/>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3" name="Freeform 172"/>
          <p:cNvSpPr>
            <a:spLocks noChangeAspect="1"/>
          </p:cNvSpPr>
          <p:nvPr/>
        </p:nvSpPr>
        <p:spPr bwMode="auto">
          <a:xfrm>
            <a:off x="10854751" y="2937706"/>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endParaRPr lang="en-US" sz="1600" dirty="0"/>
          </a:p>
        </p:txBody>
      </p:sp>
      <p:sp>
        <p:nvSpPr>
          <p:cNvPr id="174" name="Freeform 173"/>
          <p:cNvSpPr>
            <a:spLocks noChangeAspect="1"/>
          </p:cNvSpPr>
          <p:nvPr/>
        </p:nvSpPr>
        <p:spPr bwMode="auto">
          <a:xfrm flipH="1">
            <a:off x="10933021" y="1734587"/>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195770" y="1720556"/>
            <a:ext cx="365957" cy="448212"/>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79" name="TextBox 178"/>
          <p:cNvSpPr txBox="1"/>
          <p:nvPr/>
        </p:nvSpPr>
        <p:spPr>
          <a:xfrm>
            <a:off x="8837108" y="2119947"/>
            <a:ext cx="1292760" cy="389721"/>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SQL Database</a:t>
            </a:r>
          </a:p>
        </p:txBody>
      </p:sp>
      <p:sp>
        <p:nvSpPr>
          <p:cNvPr id="180" name="TextBox 179"/>
          <p:cNvSpPr txBox="1"/>
          <p:nvPr/>
        </p:nvSpPr>
        <p:spPr>
          <a:xfrm>
            <a:off x="10573321" y="2119947"/>
            <a:ext cx="1342976" cy="683125"/>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256996" y="1543724"/>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556721" y="3343427"/>
            <a:ext cx="1342976"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HDInsight</a:t>
            </a:r>
          </a:p>
        </p:txBody>
      </p:sp>
      <p:sp>
        <p:nvSpPr>
          <p:cNvPr id="184" name="TextBox 183"/>
          <p:cNvSpPr txBox="1"/>
          <p:nvPr/>
        </p:nvSpPr>
        <p:spPr>
          <a:xfrm>
            <a:off x="8837107" y="3276637"/>
            <a:ext cx="1342976"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Storage</a:t>
            </a:r>
          </a:p>
        </p:txBody>
      </p:sp>
      <p:sp>
        <p:nvSpPr>
          <p:cNvPr id="185" name="Oval 88"/>
          <p:cNvSpPr/>
          <p:nvPr/>
        </p:nvSpPr>
        <p:spPr>
          <a:xfrm>
            <a:off x="9247272" y="3007209"/>
            <a:ext cx="299641" cy="311860"/>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323">
              <a:gradFill>
                <a:gsLst>
                  <a:gs pos="1250">
                    <a:srgbClr val="505050"/>
                  </a:gs>
                  <a:gs pos="74000">
                    <a:srgbClr val="505050"/>
                  </a:gs>
                </a:gsLst>
                <a:lin ang="5400000" scaled="0"/>
              </a:gradFill>
            </a:endParaRPr>
          </a:p>
        </p:txBody>
      </p:sp>
      <p:sp>
        <p:nvSpPr>
          <p:cNvPr id="187" name="TextBox 186"/>
          <p:cNvSpPr txBox="1"/>
          <p:nvPr/>
        </p:nvSpPr>
        <p:spPr>
          <a:xfrm>
            <a:off x="10506917" y="4492257"/>
            <a:ext cx="1505422"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Power BI</a:t>
            </a:r>
          </a:p>
        </p:txBody>
      </p:sp>
      <p:sp>
        <p:nvSpPr>
          <p:cNvPr id="188" name="TextBox 187"/>
          <p:cNvSpPr txBox="1"/>
          <p:nvPr/>
        </p:nvSpPr>
        <p:spPr>
          <a:xfrm>
            <a:off x="8837108" y="4473581"/>
            <a:ext cx="1475408" cy="389713"/>
          </a:xfrm>
          <a:prstGeom prst="rect">
            <a:avLst/>
          </a:prstGeom>
          <a:noFill/>
        </p:spPr>
        <p:txBody>
          <a:bodyPr wrap="square" lIns="0" tIns="146262" rIns="182828" bIns="146262" rtlCol="0">
            <a:noAutofit/>
          </a:bodyPr>
          <a:lstStyle/>
          <a:p>
            <a:pPr algn="ctr" defTabSz="932384">
              <a:lnSpc>
                <a:spcPct val="90000"/>
              </a:lnSpc>
              <a:spcAft>
                <a:spcPts val="600"/>
              </a:spcAft>
            </a:pPr>
            <a:r>
              <a:rPr lang="en-US" sz="1176" spc="-30"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256996" y="2681976"/>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256996" y="3820230"/>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630862" y="3617741"/>
            <a:ext cx="0" cy="627497"/>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cxnSpLocks/>
          </p:cNvCxnSpPr>
          <p:nvPr/>
        </p:nvCxnSpPr>
        <p:spPr>
          <a:xfrm>
            <a:off x="4834017" y="3913163"/>
            <a:ext cx="1356556"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251984" y="4284957"/>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251984" y="1978531"/>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250215" y="1978532"/>
            <a:ext cx="0" cy="229670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4" cstate="email">
            <a:biLevel thresh="25000"/>
            <a:extLst>
              <a:ext uri="{BEBA8EAE-BF5A-486C-A8C5-ECC9F3942E4B}">
                <a14:imgProps xmlns:a14="http://schemas.microsoft.com/office/drawing/2010/main">
                  <a14:imgLayer r:embed="rId5">
                    <a14:imgEffect>
                      <a14:sharpenSoften amount="25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9661" y="4745354"/>
            <a:ext cx="297193" cy="297193"/>
          </a:xfrm>
          <a:prstGeom prst="rect">
            <a:avLst/>
          </a:prstGeom>
          <a:noFill/>
        </p:spPr>
      </p:pic>
      <p:sp>
        <p:nvSpPr>
          <p:cNvPr id="67" name="Rectangle 66"/>
          <p:cNvSpPr/>
          <p:nvPr/>
        </p:nvSpPr>
        <p:spPr>
          <a:xfrm>
            <a:off x="521233" y="4749541"/>
            <a:ext cx="1190817" cy="259799"/>
          </a:xfrm>
          <a:prstGeom prst="rect">
            <a:avLst/>
          </a:prstGeom>
        </p:spPr>
        <p:txBody>
          <a:bodyPr wrap="square">
            <a:spAutoFit/>
          </a:bodyPr>
          <a:lstStyle/>
          <a:p>
            <a:r>
              <a:rPr lang="en-US" sz="1100" dirty="0" err="1">
                <a:cs typeface="Segoe UI Semilight" panose="020B0402040204020203" pitchFamily="34" charset="0"/>
              </a:rPr>
              <a:t>IoT</a:t>
            </a:r>
            <a:r>
              <a:rPr lang="en-US" sz="1100" dirty="0">
                <a:cs typeface="Segoe UI Semilight" panose="020B0402040204020203" pitchFamily="34" charset="0"/>
              </a:rPr>
              <a:t> Hub</a:t>
            </a:r>
            <a:endParaRPr lang="en-US" sz="1100" dirty="0"/>
          </a:p>
        </p:txBody>
      </p:sp>
      <p:sp>
        <p:nvSpPr>
          <p:cNvPr id="68" name="Rectangle 67"/>
          <p:cNvSpPr/>
          <p:nvPr/>
        </p:nvSpPr>
        <p:spPr>
          <a:xfrm>
            <a:off x="538227" y="4060444"/>
            <a:ext cx="1270836" cy="264972"/>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69" name="Freeform 30"/>
          <p:cNvSpPr/>
          <p:nvPr/>
        </p:nvSpPr>
        <p:spPr bwMode="auto">
          <a:xfrm>
            <a:off x="217044" y="4083115"/>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pic>
        <p:nvPicPr>
          <p:cNvPr id="70" name="Picture 69"/>
          <p:cNvPicPr>
            <a:picLocks noChangeAspect="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sharpenSoften amount="25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311589" y="2597160"/>
            <a:ext cx="1217680" cy="1217680"/>
          </a:xfrm>
          <a:prstGeom prst="rect">
            <a:avLst/>
          </a:prstGeom>
          <a:noFill/>
        </p:spPr>
      </p:pic>
      <p:sp>
        <p:nvSpPr>
          <p:cNvPr id="71" name="TextBox 70"/>
          <p:cNvSpPr txBox="1"/>
          <p:nvPr/>
        </p:nvSpPr>
        <p:spPr>
          <a:xfrm>
            <a:off x="2749234" y="2462362"/>
            <a:ext cx="1028544" cy="876996"/>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76" spc="-30" dirty="0">
                <a:solidFill>
                  <a:schemeClr val="accent1"/>
                </a:solidFill>
                <a:cs typeface="Segoe UI Semilight" panose="020B0402040204020203" pitchFamily="34" charset="0"/>
              </a:rPr>
              <a:t>IP Capable -Sensors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and </a:t>
            </a:r>
            <a:br>
              <a:rPr lang="en-US" sz="1176" spc="-30" dirty="0">
                <a:solidFill>
                  <a:schemeClr val="accent1"/>
                </a:solidFill>
                <a:cs typeface="Segoe UI Semilight" panose="020B0402040204020203" pitchFamily="34" charset="0"/>
              </a:rPr>
            </a:br>
            <a:r>
              <a:rPr lang="en-US" sz="1176" spc="-30" dirty="0">
                <a:solidFill>
                  <a:schemeClr val="accent1"/>
                </a:solidFill>
                <a:cs typeface="Segoe UI Semilight" panose="020B0402040204020203" pitchFamily="34" charset="0"/>
              </a:rPr>
              <a:t>devices</a:t>
            </a:r>
          </a:p>
        </p:txBody>
      </p:sp>
      <p:pic>
        <p:nvPicPr>
          <p:cNvPr id="75" name="Picture 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1774" y="2569946"/>
            <a:ext cx="548173" cy="641400"/>
          </a:xfrm>
          <a:prstGeom prst="rect">
            <a:avLst/>
          </a:prstGeom>
        </p:spPr>
      </p:pic>
      <p:cxnSp>
        <p:nvCxnSpPr>
          <p:cNvPr id="76" name="Straight Arrow Connector 75"/>
          <p:cNvCxnSpPr>
            <a:cxnSpLocks/>
          </p:cNvCxnSpPr>
          <p:nvPr/>
        </p:nvCxnSpPr>
        <p:spPr>
          <a:xfrm>
            <a:off x="3317114" y="2937705"/>
            <a:ext cx="2873459"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96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Data Stores</a:t>
            </a:r>
          </a:p>
        </p:txBody>
      </p:sp>
      <p:grpSp>
        <p:nvGrpSpPr>
          <p:cNvPr id="7" name="Group 6"/>
          <p:cNvGrpSpPr/>
          <p:nvPr/>
        </p:nvGrpSpPr>
        <p:grpSpPr>
          <a:xfrm>
            <a:off x="807152" y="1189494"/>
            <a:ext cx="5274075" cy="4283509"/>
            <a:chOff x="807152" y="1189494"/>
            <a:chExt cx="5274075" cy="4283509"/>
          </a:xfrm>
        </p:grpSpPr>
        <p:grpSp>
          <p:nvGrpSpPr>
            <p:cNvPr id="6" name="Group 5"/>
            <p:cNvGrpSpPr/>
            <p:nvPr/>
          </p:nvGrpSpPr>
          <p:grpSpPr>
            <a:xfrm>
              <a:off x="807152" y="1189494"/>
              <a:ext cx="5224684" cy="4283509"/>
              <a:chOff x="807152" y="1189494"/>
              <a:chExt cx="5224684" cy="4283509"/>
            </a:xfrm>
          </p:grpSpPr>
          <p:sp>
            <p:nvSpPr>
              <p:cNvPr id="115" name="Rectangle 114"/>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14" name="Rectangle 113"/>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16" name="Rectangle 115"/>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17"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118" name="Rectangle 117"/>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119" name="Group 118"/>
              <p:cNvGrpSpPr/>
              <p:nvPr/>
            </p:nvGrpSpPr>
            <p:grpSpPr>
              <a:xfrm>
                <a:off x="2796259" y="2968887"/>
                <a:ext cx="257645" cy="274068"/>
                <a:chOff x="3232150" y="382588"/>
                <a:chExt cx="5727700" cy="6092825"/>
              </a:xfrm>
              <a:solidFill>
                <a:schemeClr val="tx1"/>
              </a:solidFill>
            </p:grpSpPr>
            <p:sp>
              <p:nvSpPr>
                <p:cNvPr id="120"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1"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2"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6" name="Rectangle 125"/>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27" name="Group 126"/>
              <p:cNvGrpSpPr/>
              <p:nvPr/>
            </p:nvGrpSpPr>
            <p:grpSpPr>
              <a:xfrm>
                <a:off x="4545383" y="2010583"/>
                <a:ext cx="235342" cy="235342"/>
                <a:chOff x="4068192" y="3363795"/>
                <a:chExt cx="324957" cy="324957"/>
              </a:xfrm>
            </p:grpSpPr>
            <p:sp>
              <p:nvSpPr>
                <p:cNvPr id="128"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8" name="Group 147"/>
              <p:cNvGrpSpPr/>
              <p:nvPr/>
            </p:nvGrpSpPr>
            <p:grpSpPr>
              <a:xfrm>
                <a:off x="2796259" y="2116784"/>
                <a:ext cx="1448979" cy="430887"/>
                <a:chOff x="2846319" y="1896650"/>
                <a:chExt cx="1448979" cy="430887"/>
              </a:xfrm>
            </p:grpSpPr>
            <p:sp>
              <p:nvSpPr>
                <p:cNvPr id="149" name="Rectangle 148"/>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150"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151"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grpSp>
            <p:nvGrpSpPr>
              <p:cNvPr id="152" name="Group 151"/>
              <p:cNvGrpSpPr/>
              <p:nvPr/>
            </p:nvGrpSpPr>
            <p:grpSpPr>
              <a:xfrm>
                <a:off x="4486735" y="3531627"/>
                <a:ext cx="367366" cy="466810"/>
                <a:chOff x="-3084513" y="3390510"/>
                <a:chExt cx="2716213" cy="3363913"/>
              </a:xfrm>
              <a:solidFill>
                <a:schemeClr val="tx1"/>
              </a:solidFill>
            </p:grpSpPr>
            <p:sp>
              <p:nvSpPr>
                <p:cNvPr id="15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5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69" name="TextBox 168"/>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73" name="TextBox 172"/>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74" name="TextBox 173"/>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75" name="TextBox 174"/>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176" name="Straight Connector 175"/>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7" name="Picture 17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178" name="Picture 1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80" name="Picture 179"/>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81" name="Rectangle 180"/>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82" name="Rectangle 181"/>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83" name="TextBox 182"/>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84" name="Picture 183"/>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grpSp>
            <p:nvGrpSpPr>
              <p:cNvPr id="185" name="Group 184"/>
              <p:cNvGrpSpPr/>
              <p:nvPr/>
            </p:nvGrpSpPr>
            <p:grpSpPr>
              <a:xfrm>
                <a:off x="4445262" y="2691690"/>
                <a:ext cx="197968" cy="266911"/>
                <a:chOff x="-3084513" y="3390510"/>
                <a:chExt cx="2716213" cy="3363913"/>
              </a:xfrm>
              <a:solidFill>
                <a:schemeClr val="tx1"/>
              </a:solidFill>
            </p:grpSpPr>
            <p:sp>
              <p:nvSpPr>
                <p:cNvPr id="18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88" name="Group 187"/>
              <p:cNvGrpSpPr/>
              <p:nvPr/>
            </p:nvGrpSpPr>
            <p:grpSpPr>
              <a:xfrm>
                <a:off x="4707888" y="2686023"/>
                <a:ext cx="197968" cy="266911"/>
                <a:chOff x="-3084513" y="3390510"/>
                <a:chExt cx="2716213" cy="3363913"/>
              </a:xfrm>
              <a:solidFill>
                <a:schemeClr val="tx1"/>
              </a:solidFill>
            </p:grpSpPr>
            <p:sp>
              <p:nvSpPr>
                <p:cNvPr id="18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91" name="Group 190"/>
              <p:cNvGrpSpPr/>
              <p:nvPr/>
            </p:nvGrpSpPr>
            <p:grpSpPr>
              <a:xfrm>
                <a:off x="4452291" y="2986674"/>
                <a:ext cx="197968" cy="266911"/>
                <a:chOff x="-3084513" y="3390510"/>
                <a:chExt cx="2716213" cy="3363913"/>
              </a:xfrm>
              <a:solidFill>
                <a:schemeClr val="tx1"/>
              </a:solidFill>
            </p:grpSpPr>
            <p:sp>
              <p:nvSpPr>
                <p:cNvPr id="19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94" name="Group 193"/>
              <p:cNvGrpSpPr/>
              <p:nvPr/>
            </p:nvGrpSpPr>
            <p:grpSpPr>
              <a:xfrm>
                <a:off x="4717444" y="2995117"/>
                <a:ext cx="197968" cy="266911"/>
                <a:chOff x="-3084513" y="3390510"/>
                <a:chExt cx="2716213" cy="3363913"/>
              </a:xfrm>
              <a:solidFill>
                <a:schemeClr val="tx1"/>
              </a:solidFill>
            </p:grpSpPr>
            <p:sp>
              <p:nvSpPr>
                <p:cNvPr id="19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sp>
          <p:nvSpPr>
            <p:cNvPr id="197" name="Rectangle 196"/>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grpSp>
    </p:spTree>
    <p:extLst>
      <p:ext uri="{BB962C8B-B14F-4D97-AF65-F5344CB8AC3E}">
        <p14:creationId xmlns:p14="http://schemas.microsoft.com/office/powerpoint/2010/main" val="106942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85185E-6 L -0.35807 1.85185E-6 " pathEditMode="relative" rAng="0" ptsTypes="AA">
                                      <p:cBhvr>
                                        <p:cTn id="6" dur="2000" fill="hold"/>
                                        <p:tgtEl>
                                          <p:spTgt spid="7"/>
                                        </p:tgtEl>
                                        <p:attrNameLst>
                                          <p:attrName>ppt_x</p:attrName>
                                          <p:attrName>ppt_y</p:attrName>
                                        </p:attrNameLst>
                                      </p:cBhvr>
                                      <p:rCtr x="-179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 name="Rectangle 155"/>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A hyper-scale repository for big data analytics workloads</a:t>
            </a:r>
          </a:p>
        </p:txBody>
      </p:sp>
      <p:grpSp>
        <p:nvGrpSpPr>
          <p:cNvPr id="4" name="Group 3"/>
          <p:cNvGrpSpPr/>
          <p:nvPr/>
        </p:nvGrpSpPr>
        <p:grpSpPr>
          <a:xfrm>
            <a:off x="2185754" y="5155227"/>
            <a:ext cx="9275826" cy="1167681"/>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 Hadoop Distributed File System for the cloud</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file size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account size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Massive throughput to increase analytic performance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High durability, availability, and reliability</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Azure Active Directory access control</a:t>
              </a:r>
            </a:p>
          </p:txBody>
        </p:sp>
      </p:grpSp>
      <p:grpSp>
        <p:nvGrpSpPr>
          <p:cNvPr id="196" name="Group 195"/>
          <p:cNvGrpSpPr/>
          <p:nvPr/>
        </p:nvGrpSpPr>
        <p:grpSpPr>
          <a:xfrm>
            <a:off x="2121252" y="2605876"/>
            <a:ext cx="981868" cy="628765"/>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7" name="Group 196"/>
          <p:cNvGrpSpPr/>
          <p:nvPr/>
        </p:nvGrpSpPr>
        <p:grpSpPr>
          <a:xfrm>
            <a:off x="3160358" y="1935500"/>
            <a:ext cx="981868" cy="628765"/>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7880" tIns="87880" rIns="87880" bIns="87880" numCol="1" rtlCol="0" anchor="ctr" anchorCtr="0" compatLnSpc="1">
              <a:prstTxWarp prst="textNoShape">
                <a:avLst/>
              </a:prstTxWarp>
            </a:bodyPr>
            <a:lstStyle/>
            <a:p>
              <a:pPr defTabSz="697684">
                <a:defRPr/>
              </a:pPr>
              <a:endParaRPr lang="en-US" sz="882" kern="0" spc="-116" dirty="0">
                <a:solidFill>
                  <a:schemeClr val="bg1"/>
                </a:solidFill>
              </a:endParaRPr>
            </a:p>
          </p:txBody>
        </p:sp>
      </p:grpSp>
      <p:sp>
        <p:nvSpPr>
          <p:cNvPr id="217" name="Rectangle 216"/>
          <p:cNvSpPr/>
          <p:nvPr>
            <p:custDataLst>
              <p:tags r:id="rId1"/>
            </p:custDataLst>
          </p:nvPr>
        </p:nvSpPr>
        <p:spPr bwMode="auto">
          <a:xfrm>
            <a:off x="2121252" y="1935500"/>
            <a:ext cx="981868" cy="628765"/>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Devices</a:t>
            </a:r>
          </a:p>
        </p:txBody>
      </p:sp>
      <p:grpSp>
        <p:nvGrpSpPr>
          <p:cNvPr id="218" name="Group 217"/>
          <p:cNvGrpSpPr/>
          <p:nvPr/>
        </p:nvGrpSpPr>
        <p:grpSpPr>
          <a:xfrm>
            <a:off x="2314361" y="2024854"/>
            <a:ext cx="595648" cy="312860"/>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076"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61416">
                <a:defRPr/>
              </a:pPr>
              <a:endParaRPr lang="en-US" sz="471" kern="0" dirty="0">
                <a:solidFill>
                  <a:schemeClr val="accent3"/>
                </a:solidFill>
                <a:latin typeface="Segoe"/>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076" tIns="43076" rIns="0" bIns="8615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61133">
                <a:defRPr/>
              </a:pPr>
              <a:endParaRPr lang="en-US" sz="471" spc="-47"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6" tIns="43074" rIns="0" bIns="43074"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268">
                <a:defRPr/>
              </a:pPr>
              <a:endParaRPr lang="en-US" sz="471" spc="-126" dirty="0">
                <a:gradFill>
                  <a:gsLst>
                    <a:gs pos="0">
                      <a:srgbClr val="FFFFFF"/>
                    </a:gs>
                    <a:gs pos="100000">
                      <a:srgbClr val="FFFFFF"/>
                    </a:gs>
                  </a:gsLst>
                  <a:lin ang="5400000" scaled="0"/>
                </a:gradFill>
                <a:latin typeface="Segoe Light" pitchFamily="34" charset="0"/>
              </a:endParaRPr>
            </a:p>
          </p:txBody>
        </p:sp>
      </p:grpSp>
      <p:grpSp>
        <p:nvGrpSpPr>
          <p:cNvPr id="199" name="Group 198"/>
          <p:cNvGrpSpPr/>
          <p:nvPr/>
        </p:nvGrpSpPr>
        <p:grpSpPr>
          <a:xfrm>
            <a:off x="3160358" y="3946627"/>
            <a:ext cx="981868" cy="628765"/>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grpSp>
      <p:grpSp>
        <p:nvGrpSpPr>
          <p:cNvPr id="200" name="Group 199"/>
          <p:cNvGrpSpPr/>
          <p:nvPr/>
        </p:nvGrpSpPr>
        <p:grpSpPr>
          <a:xfrm>
            <a:off x="3160358" y="3276251"/>
            <a:ext cx="981868" cy="628765"/>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076" tIns="50669" rIns="0" bIns="101336"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12808">
                <a:defRPr/>
              </a:pPr>
              <a:endParaRPr lang="en-US" sz="471" kern="0" spc="-56"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1" name="Group 200"/>
          <p:cNvGrpSpPr/>
          <p:nvPr/>
        </p:nvGrpSpPr>
        <p:grpSpPr>
          <a:xfrm>
            <a:off x="3160358" y="2605876"/>
            <a:ext cx="981868" cy="628765"/>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6" tIns="43074" rIns="0" bIns="43074"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268">
                <a:defRPr/>
              </a:pPr>
              <a:endParaRPr lang="en-US" sz="471" spc="-126" dirty="0">
                <a:solidFill>
                  <a:schemeClr val="accent3"/>
                </a:solidFill>
                <a:latin typeface="Segoe Light" pitchFamily="34" charset="0"/>
              </a:endParaRPr>
            </a:p>
          </p:txBody>
        </p:sp>
      </p:grpSp>
      <p:sp>
        <p:nvSpPr>
          <p:cNvPr id="206" name="Rectangle 205"/>
          <p:cNvSpPr/>
          <p:nvPr>
            <p:custDataLst>
              <p:tags r:id="rId2"/>
            </p:custDataLst>
          </p:nvPr>
        </p:nvSpPr>
        <p:spPr bwMode="auto">
          <a:xfrm>
            <a:off x="2121252" y="3276251"/>
            <a:ext cx="981868" cy="628765"/>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Web</a:t>
            </a:r>
          </a:p>
        </p:txBody>
      </p:sp>
      <p:grpSp>
        <p:nvGrpSpPr>
          <p:cNvPr id="207" name="Group 206"/>
          <p:cNvGrpSpPr/>
          <p:nvPr/>
        </p:nvGrpSpPr>
        <p:grpSpPr>
          <a:xfrm>
            <a:off x="2426029" y="3350684"/>
            <a:ext cx="372312" cy="364793"/>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765" kern="0" dirty="0">
                <a:solidFill>
                  <a:sysClr val="windowText" lastClr="000000"/>
                </a:solidFill>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765" kern="0" dirty="0">
                <a:solidFill>
                  <a:sysClr val="windowText" lastClr="000000"/>
                </a:solidFill>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defRPr/>
              </a:pPr>
              <a:endParaRPr lang="en-US" sz="1765" kern="0" dirty="0">
                <a:solidFill>
                  <a:sysClr val="windowText" lastClr="000000"/>
                </a:solidFill>
              </a:endParaRPr>
            </a:p>
          </p:txBody>
        </p:sp>
      </p:grpSp>
      <p:grpSp>
        <p:nvGrpSpPr>
          <p:cNvPr id="203" name="Group 202"/>
          <p:cNvGrpSpPr/>
          <p:nvPr/>
        </p:nvGrpSpPr>
        <p:grpSpPr>
          <a:xfrm>
            <a:off x="2121252" y="3946627"/>
            <a:ext cx="981868" cy="628765"/>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algn="ctr" defTabSz="914102">
                <a:defRPr/>
              </a:pPr>
              <a:r>
                <a:rPr lang="en-US" sz="980" kern="0" dirty="0">
                  <a:solidFill>
                    <a:schemeClr val="accent1"/>
                  </a:solidFill>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176" kern="0" dirty="0">
                <a:solidFill>
                  <a:schemeClr val="tx1"/>
                </a:solidFill>
              </a:endParaRPr>
            </a:p>
          </p:txBody>
        </p:sp>
      </p:grpSp>
      <p:cxnSp>
        <p:nvCxnSpPr>
          <p:cNvPr id="228" name="Straight Arrow Connector 227"/>
          <p:cNvCxnSpPr>
            <a:endCxn id="249" idx="2"/>
          </p:cNvCxnSpPr>
          <p:nvPr/>
        </p:nvCxnSpPr>
        <p:spPr>
          <a:xfrm flipH="1">
            <a:off x="5513330" y="2912954"/>
            <a:ext cx="352330" cy="277606"/>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9113632" y="2062769"/>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113632" y="2659150"/>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129812" y="3851913"/>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129812" y="3255531"/>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145994" y="4448295"/>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113632" y="2071606"/>
            <a:ext cx="16180" cy="2377276"/>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9726255" y="2522963"/>
            <a:ext cx="994754" cy="271554"/>
          </a:xfrm>
          <a:prstGeom prst="rect">
            <a:avLst/>
          </a:prstGeom>
          <a:noFill/>
        </p:spPr>
        <p:txBody>
          <a:bodyPr wrap="none" lIns="0" tIns="0" rIns="0" bIns="0" rtlCol="0">
            <a:spAutoFit/>
          </a:bodyPr>
          <a:lstStyle/>
          <a:p>
            <a:pPr defTabSz="914049">
              <a:defRPr/>
            </a:pPr>
            <a:r>
              <a:rPr lang="en-US" sz="1765" kern="0" dirty="0">
                <a:solidFill>
                  <a:schemeClr val="accent1"/>
                </a:solidFill>
              </a:rPr>
              <a:t>HDInsight</a:t>
            </a:r>
          </a:p>
        </p:txBody>
      </p:sp>
      <p:sp>
        <p:nvSpPr>
          <p:cNvPr id="239" name="TextBox 238"/>
          <p:cNvSpPr txBox="1"/>
          <p:nvPr/>
        </p:nvSpPr>
        <p:spPr>
          <a:xfrm>
            <a:off x="9726255" y="1923023"/>
            <a:ext cx="1359340" cy="271554"/>
          </a:xfrm>
          <a:prstGeom prst="rect">
            <a:avLst/>
          </a:prstGeom>
          <a:noFill/>
        </p:spPr>
        <p:txBody>
          <a:bodyPr wrap="none" lIns="0" tIns="0" rIns="0" bIns="0" rtlCol="0">
            <a:spAutoFit/>
          </a:bodyPr>
          <a:lstStyle/>
          <a:p>
            <a:pPr defTabSz="914049">
              <a:defRPr/>
            </a:pPr>
            <a:r>
              <a:rPr lang="en-US" sz="1765" kern="0" dirty="0">
                <a:solidFill>
                  <a:schemeClr val="accent1"/>
                </a:solidFill>
              </a:rPr>
              <a:t>ADL Analytics</a:t>
            </a:r>
          </a:p>
        </p:txBody>
      </p:sp>
      <p:sp>
        <p:nvSpPr>
          <p:cNvPr id="240" name="TextBox 239"/>
          <p:cNvSpPr txBox="1"/>
          <p:nvPr/>
        </p:nvSpPr>
        <p:spPr>
          <a:xfrm>
            <a:off x="9726255" y="4322785"/>
            <a:ext cx="1772203" cy="271554"/>
          </a:xfrm>
          <a:prstGeom prst="rect">
            <a:avLst/>
          </a:prstGeom>
          <a:noFill/>
        </p:spPr>
        <p:txBody>
          <a:bodyPr wrap="none" lIns="0" tIns="0" rIns="0" bIns="0" rtlCol="0">
            <a:spAutoFit/>
          </a:bodyPr>
          <a:lstStyle/>
          <a:p>
            <a:pPr defTabSz="914049">
              <a:defRPr/>
            </a:pPr>
            <a:r>
              <a:rPr lang="en-US" sz="1765" kern="0" dirty="0">
                <a:solidFill>
                  <a:schemeClr val="accent1"/>
                </a:solidFill>
              </a:rPr>
              <a:t>Machine Learning</a:t>
            </a:r>
          </a:p>
        </p:txBody>
      </p:sp>
      <p:sp>
        <p:nvSpPr>
          <p:cNvPr id="241" name="TextBox 240"/>
          <p:cNvSpPr txBox="1"/>
          <p:nvPr/>
        </p:nvSpPr>
        <p:spPr>
          <a:xfrm>
            <a:off x="9726255" y="3722843"/>
            <a:ext cx="558068" cy="271554"/>
          </a:xfrm>
          <a:prstGeom prst="rect">
            <a:avLst/>
          </a:prstGeom>
          <a:noFill/>
        </p:spPr>
        <p:txBody>
          <a:bodyPr wrap="none" lIns="0" tIns="0" rIns="0" bIns="0" rtlCol="0">
            <a:spAutoFit/>
          </a:bodyPr>
          <a:lstStyle/>
          <a:p>
            <a:pPr defTabSz="914049">
              <a:defRPr/>
            </a:pPr>
            <a:r>
              <a:rPr lang="en-US" sz="1765" kern="0" dirty="0">
                <a:solidFill>
                  <a:schemeClr val="accent1"/>
                </a:solidFill>
              </a:rPr>
              <a:t>Spark</a:t>
            </a:r>
          </a:p>
        </p:txBody>
      </p:sp>
      <p:sp>
        <p:nvSpPr>
          <p:cNvPr id="242" name="TextBox 241"/>
          <p:cNvSpPr txBox="1"/>
          <p:nvPr/>
        </p:nvSpPr>
        <p:spPr>
          <a:xfrm>
            <a:off x="9726255" y="3122903"/>
            <a:ext cx="135148" cy="271554"/>
          </a:xfrm>
          <a:prstGeom prst="rect">
            <a:avLst/>
          </a:prstGeom>
          <a:noFill/>
        </p:spPr>
        <p:txBody>
          <a:bodyPr wrap="none" lIns="0" tIns="0" rIns="0" bIns="0" rtlCol="0">
            <a:spAutoFit/>
          </a:bodyPr>
          <a:lstStyle/>
          <a:p>
            <a:pPr defTabSz="914049">
              <a:defRPr/>
            </a:pPr>
            <a:r>
              <a:rPr lang="en-US" sz="1765" kern="0" dirty="0">
                <a:solidFill>
                  <a:schemeClr val="accent1"/>
                </a:solidFill>
              </a:rPr>
              <a:t>R</a:t>
            </a:r>
          </a:p>
        </p:txBody>
      </p:sp>
      <p:pic>
        <p:nvPicPr>
          <p:cNvPr id="243" name="Picture 2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454298" y="1867632"/>
            <a:ext cx="398836" cy="398836"/>
          </a:xfrm>
          <a:prstGeom prst="rect">
            <a:avLst/>
          </a:prstGeom>
        </p:spPr>
      </p:pic>
      <p:pic>
        <p:nvPicPr>
          <p:cNvPr id="244" name="Picture 24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423303" y="3048857"/>
            <a:ext cx="485023" cy="448685"/>
          </a:xfrm>
          <a:prstGeom prst="rect">
            <a:avLst/>
          </a:prstGeom>
          <a:noFill/>
        </p:spPr>
      </p:pic>
      <p:pic>
        <p:nvPicPr>
          <p:cNvPr id="245" name="Picture 2" descr="http://www.ebaytechblog.com/wp-content/uploads/2014/05/spark_logo.png"/>
          <p:cNvPicPr>
            <a:picLocks noChangeAspect="1" noChangeArrowheads="1"/>
          </p:cNvPicPr>
          <p:nvPr/>
        </p:nvPicPr>
        <p:blipFill>
          <a:blip r:embed="rId13" cstate="email">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368362" y="3671032"/>
            <a:ext cx="594906" cy="315900"/>
          </a:xfrm>
          <a:prstGeom prst="rect">
            <a:avLst/>
          </a:prstGeom>
          <a:noFill/>
          <a:ln>
            <a:noFill/>
          </a:ln>
          <a:extLst/>
        </p:spPr>
      </p:pic>
      <p:sp>
        <p:nvSpPr>
          <p:cNvPr id="247" name="Freeform 246"/>
          <p:cNvSpPr>
            <a:spLocks noChangeAspect="1"/>
          </p:cNvSpPr>
          <p:nvPr/>
        </p:nvSpPr>
        <p:spPr bwMode="auto">
          <a:xfrm>
            <a:off x="11401686" y="2485370"/>
            <a:ext cx="528258" cy="37048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7831" tIns="43915" rIns="87831" bIns="43915" numCol="1" anchor="t" anchorCtr="0" compatLnSpc="1">
            <a:prstTxWarp prst="textNoShape">
              <a:avLst/>
            </a:prstTxWarp>
          </a:bodyPr>
          <a:lstStyle/>
          <a:p>
            <a:pPr defTabSz="894821" fontAlgn="base">
              <a:spcBef>
                <a:spcPct val="0"/>
              </a:spcBef>
              <a:spcAft>
                <a:spcPct val="0"/>
              </a:spcAft>
              <a:defRPr/>
            </a:pPr>
            <a:endParaRPr lang="en-IN" sz="1536" kern="0" dirty="0">
              <a:solidFill>
                <a:srgbClr val="000000"/>
              </a:solidFill>
            </a:endParaRPr>
          </a:p>
        </p:txBody>
      </p:sp>
      <p:grpSp>
        <p:nvGrpSpPr>
          <p:cNvPr id="248" name="Group 247"/>
          <p:cNvGrpSpPr/>
          <p:nvPr/>
        </p:nvGrpSpPr>
        <p:grpSpPr>
          <a:xfrm>
            <a:off x="5513330" y="1913498"/>
            <a:ext cx="2554122" cy="2554122"/>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250" name="Group 249"/>
            <p:cNvGrpSpPr/>
            <p:nvPr/>
          </p:nvGrpSpPr>
          <p:grpSpPr>
            <a:xfrm>
              <a:off x="4867139" y="4302842"/>
              <a:ext cx="2679835" cy="1323144"/>
              <a:chOff x="4724189" y="4328405"/>
              <a:chExt cx="3043313" cy="1502606"/>
            </a:xfrm>
            <a:solidFill>
              <a:schemeClr val="bg1">
                <a:lumMod val="95000"/>
              </a:schemeClr>
            </a:solidFill>
          </p:grpSpPr>
          <p:sp>
            <p:nvSpPr>
              <p:cNvPr id="252" name="TextBox 251"/>
              <p:cNvSpPr txBox="1"/>
              <p:nvPr/>
            </p:nvSpPr>
            <p:spPr>
              <a:xfrm>
                <a:off x="5875137" y="4328405"/>
                <a:ext cx="809241"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600889"/>
              </a:xfrm>
              <a:prstGeom prst="rect">
                <a:avLst/>
              </a:prstGeom>
              <a:solidFill>
                <a:schemeClr val="accent1"/>
              </a:solidFill>
              <a:ln>
                <a:noFill/>
              </a:ln>
            </p:spPr>
            <p:txBody>
              <a:bodyPr wrap="square" lIns="179285" tIns="143428" rIns="179285" bIns="143428" rtlCol="0">
                <a:spAutoFit/>
              </a:bodyPr>
              <a:lstStyle/>
              <a:p>
                <a:pPr algn="ctr" defTabSz="914367">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algn="ctr" defTabSz="896386">
                <a:defRPr/>
              </a:pPr>
              <a:r>
                <a:rPr lang="en-US" sz="2353" kern="0" dirty="0">
                  <a:solidFill>
                    <a:schemeClr val="accent1"/>
                  </a:solidFill>
                </a:rPr>
                <a:t>ADL Store</a:t>
              </a:r>
            </a:p>
          </p:txBody>
        </p:sp>
      </p:grpSp>
      <p:cxnSp>
        <p:nvCxnSpPr>
          <p:cNvPr id="267" name="Elbow Connector 266"/>
          <p:cNvCxnSpPr/>
          <p:nvPr/>
        </p:nvCxnSpPr>
        <p:spPr>
          <a:xfrm>
            <a:off x="4212458" y="2062769"/>
            <a:ext cx="10477" cy="2385526"/>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4392812" y="3255533"/>
            <a:ext cx="832435"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572279" y="2122116"/>
            <a:ext cx="477927" cy="477927"/>
            <a:chOff x="4068192" y="3363795"/>
            <a:chExt cx="324957" cy="324957"/>
          </a:xfrm>
        </p:grpSpPr>
        <p:sp>
          <p:nvSpPr>
            <p:cNvPr id="273" name="Rounded Rectangle 272"/>
            <p:cNvSpPr/>
            <p:nvPr/>
          </p:nvSpPr>
          <p:spPr bwMode="auto">
            <a:xfrm>
              <a:off x="4068192" y="3363795"/>
              <a:ext cx="324957" cy="3249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4106551"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245904"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4174625"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313978"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4106551"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245904"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4174625"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313978"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4178218"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p:cNvSpPr/>
            <p:nvPr/>
          </p:nvSpPr>
          <p:spPr bwMode="auto">
            <a:xfrm>
              <a:off x="4317571"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4106939"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4246293"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p:cNvSpPr/>
            <p:nvPr/>
          </p:nvSpPr>
          <p:spPr bwMode="auto">
            <a:xfrm>
              <a:off x="4178218"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p:cNvSpPr/>
            <p:nvPr/>
          </p:nvSpPr>
          <p:spPr bwMode="auto">
            <a:xfrm>
              <a:off x="4317571"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p:cNvSpPr/>
            <p:nvPr/>
          </p:nvSpPr>
          <p:spPr bwMode="auto">
            <a:xfrm>
              <a:off x="4106939"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p:cNvSpPr/>
            <p:nvPr/>
          </p:nvSpPr>
          <p:spPr bwMode="auto">
            <a:xfrm>
              <a:off x="4246293"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89" name="Straight Arrow Connector 188"/>
          <p:cNvCxnSpPr/>
          <p:nvPr/>
        </p:nvCxnSpPr>
        <p:spPr>
          <a:xfrm>
            <a:off x="8157754" y="3255533"/>
            <a:ext cx="717140"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1" name="Freeform 190"/>
          <p:cNvSpPr/>
          <p:nvPr/>
        </p:nvSpPr>
        <p:spPr bwMode="auto">
          <a:xfrm flipH="1">
            <a:off x="11623917" y="4314131"/>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sp>
        <p:nvSpPr>
          <p:cNvPr id="122" name="Rectangle 121"/>
          <p:cNvSpPr/>
          <p:nvPr/>
        </p:nvSpPr>
        <p:spPr bwMode="auto">
          <a:xfrm>
            <a:off x="-10502" y="1189177"/>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23" name="Rectangle 122"/>
          <p:cNvSpPr/>
          <p:nvPr/>
        </p:nvSpPr>
        <p:spPr>
          <a:xfrm>
            <a:off x="456466" y="2005384"/>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24" name="Group 123"/>
          <p:cNvGrpSpPr/>
          <p:nvPr/>
        </p:nvGrpSpPr>
        <p:grpSpPr>
          <a:xfrm>
            <a:off x="167402" y="2010265"/>
            <a:ext cx="235342" cy="235342"/>
            <a:chOff x="4068192" y="3363795"/>
            <a:chExt cx="324957" cy="324957"/>
          </a:xfrm>
        </p:grpSpPr>
        <p:sp>
          <p:nvSpPr>
            <p:cNvPr id="125"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Oval 13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p:cNvGrpSpPr/>
          <p:nvPr/>
        </p:nvGrpSpPr>
        <p:grpSpPr>
          <a:xfrm>
            <a:off x="108754" y="3531309"/>
            <a:ext cx="367366" cy="466810"/>
            <a:chOff x="-3084513" y="3390510"/>
            <a:chExt cx="2716213" cy="3363913"/>
          </a:xfrm>
          <a:solidFill>
            <a:schemeClr val="tx1"/>
          </a:solidFill>
        </p:grpSpPr>
        <p:sp>
          <p:nvSpPr>
            <p:cNvPr id="16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6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68" name="Rectangle 167"/>
          <p:cNvSpPr/>
          <p:nvPr/>
        </p:nvSpPr>
        <p:spPr>
          <a:xfrm>
            <a:off x="463038" y="3450879"/>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Azure SQL Database </a:t>
            </a:r>
          </a:p>
          <a:p>
            <a:pPr defTabSz="896386">
              <a:lnSpc>
                <a:spcPts val="500"/>
              </a:lnSpc>
            </a:pPr>
            <a:endParaRPr lang="en-US" sz="1100" kern="0" dirty="0">
              <a:solidFill>
                <a:schemeClr val="bg2">
                  <a:lumMod val="75000"/>
                  <a:lumOff val="25000"/>
                </a:schemeClr>
              </a:solidFill>
              <a:cs typeface="Segoe UI Semilight" panose="020B0402040204020203" pitchFamily="34" charset="0"/>
            </a:endParaRPr>
          </a:p>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SQL Server</a:t>
            </a:r>
          </a:p>
        </p:txBody>
      </p:sp>
      <p:sp>
        <p:nvSpPr>
          <p:cNvPr id="169" name="TextBox 168"/>
          <p:cNvSpPr txBox="1"/>
          <p:nvPr/>
        </p:nvSpPr>
        <p:spPr>
          <a:xfrm>
            <a:off x="545201" y="4443821"/>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solidFill>
                  <a:schemeClr val="bg2">
                    <a:lumMod val="75000"/>
                    <a:lumOff val="25000"/>
                  </a:schemeClr>
                </a:solidFill>
                <a:cs typeface="Segoe UI Semilight" panose="020B0402040204020203" pitchFamily="34" charset="0"/>
              </a:rPr>
              <a:t>Cosmos DB</a:t>
            </a:r>
          </a:p>
        </p:txBody>
      </p:sp>
      <p:pic>
        <p:nvPicPr>
          <p:cNvPr id="170" name="Picture 169"/>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32197" y="4377296"/>
            <a:ext cx="323388" cy="323387"/>
          </a:xfrm>
          <a:prstGeom prst="rect">
            <a:avLst/>
          </a:prstGeom>
        </p:spPr>
      </p:pic>
      <p:grpSp>
        <p:nvGrpSpPr>
          <p:cNvPr id="171" name="Group 170"/>
          <p:cNvGrpSpPr/>
          <p:nvPr/>
        </p:nvGrpSpPr>
        <p:grpSpPr>
          <a:xfrm>
            <a:off x="67281" y="2691372"/>
            <a:ext cx="197968" cy="266911"/>
            <a:chOff x="-3084513" y="3390510"/>
            <a:chExt cx="2716213" cy="3363913"/>
          </a:xfrm>
          <a:solidFill>
            <a:schemeClr val="tx1"/>
          </a:solidFill>
        </p:grpSpPr>
        <p:sp>
          <p:nvSpPr>
            <p:cNvPr id="17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74" name="Group 173"/>
          <p:cNvGrpSpPr/>
          <p:nvPr/>
        </p:nvGrpSpPr>
        <p:grpSpPr>
          <a:xfrm>
            <a:off x="329907" y="2685705"/>
            <a:ext cx="197968" cy="266911"/>
            <a:chOff x="-3084513" y="3390510"/>
            <a:chExt cx="2716213" cy="3363913"/>
          </a:xfrm>
          <a:solidFill>
            <a:schemeClr val="tx1"/>
          </a:solidFill>
        </p:grpSpPr>
        <p:sp>
          <p:nvSpPr>
            <p:cNvPr id="17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77" name="Group 176"/>
          <p:cNvGrpSpPr/>
          <p:nvPr/>
        </p:nvGrpSpPr>
        <p:grpSpPr>
          <a:xfrm>
            <a:off x="74310" y="2986356"/>
            <a:ext cx="197968" cy="266911"/>
            <a:chOff x="-3084513" y="3390510"/>
            <a:chExt cx="2716213" cy="3363913"/>
          </a:xfrm>
          <a:solidFill>
            <a:schemeClr val="tx1"/>
          </a:solidFill>
        </p:grpSpPr>
        <p:sp>
          <p:nvSpPr>
            <p:cNvPr id="17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80" name="Group 179"/>
          <p:cNvGrpSpPr/>
          <p:nvPr/>
        </p:nvGrpSpPr>
        <p:grpSpPr>
          <a:xfrm>
            <a:off x="339463" y="2994799"/>
            <a:ext cx="197968" cy="266911"/>
            <a:chOff x="-3084513" y="3390510"/>
            <a:chExt cx="2716213" cy="3363913"/>
          </a:xfrm>
          <a:solidFill>
            <a:schemeClr val="tx1"/>
          </a:solidFill>
        </p:grpSpPr>
        <p:sp>
          <p:nvSpPr>
            <p:cNvPr id="18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83" name="Rectangle 182"/>
          <p:cNvSpPr/>
          <p:nvPr/>
        </p:nvSpPr>
        <p:spPr>
          <a:xfrm>
            <a:off x="529149" y="2653103"/>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APS</a:t>
            </a:r>
          </a:p>
        </p:txBody>
      </p:sp>
    </p:spTree>
    <p:extLst>
      <p:ext uri="{BB962C8B-B14F-4D97-AF65-F5344CB8AC3E}">
        <p14:creationId xmlns:p14="http://schemas.microsoft.com/office/powerpoint/2010/main" val="154398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79C4-7F1B-4D60-B2A0-6B647A361249}"/>
              </a:ext>
            </a:extLst>
          </p:cNvPr>
          <p:cNvSpPr>
            <a:spLocks noGrp="1"/>
          </p:cNvSpPr>
          <p:nvPr>
            <p:ph type="title"/>
          </p:nvPr>
        </p:nvSpPr>
        <p:spPr/>
        <p:txBody>
          <a:bodyPr>
            <a:normAutofit/>
          </a:bodyPr>
          <a:lstStyle/>
          <a:p>
            <a:pPr algn="ctr"/>
            <a:r>
              <a:rPr lang="en-US" sz="2800" cap="all" spc="500" dirty="0">
                <a:ln w="3175">
                  <a:noFill/>
                </a:ln>
                <a:solidFill>
                  <a:srgbClr val="0078D7"/>
                </a:solidFill>
                <a:latin typeface="Segoe UI Semilight" charset="0"/>
                <a:ea typeface="+mn-ea"/>
                <a:cs typeface="Segoe UI Semilight" charset="0"/>
              </a:rPr>
              <a:t>Key features of Azure SQL Database </a:t>
            </a:r>
          </a:p>
        </p:txBody>
      </p:sp>
      <p:sp>
        <p:nvSpPr>
          <p:cNvPr id="21" name="TextBox 20">
            <a:extLst>
              <a:ext uri="{FF2B5EF4-FFF2-40B4-BE49-F238E27FC236}">
                <a16:creationId xmlns:a16="http://schemas.microsoft.com/office/drawing/2014/main" id="{1337B9AD-7F71-4B9D-AA20-DF55C642F4CF}"/>
              </a:ext>
            </a:extLst>
          </p:cNvPr>
          <p:cNvSpPr txBox="1"/>
          <p:nvPr/>
        </p:nvSpPr>
        <p:spPr>
          <a:xfrm>
            <a:off x="7505206" y="6439109"/>
            <a:ext cx="4963886"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Click on feature in presentation mode to zoom in</a:t>
            </a:r>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77744CA2-46D8-499C-9054-01A01E46BEE8}"/>
                  </a:ext>
                </a:extLst>
              </p:cNvPr>
              <p:cNvGraphicFramePr>
                <a:graphicFrameLocks noChangeAspect="1"/>
              </p:cNvGraphicFramePr>
              <p:nvPr>
                <p:extLst>
                  <p:ext uri="{D42A27DB-BD31-4B8C-83A1-F6EECF244321}">
                    <p14:modId xmlns:p14="http://schemas.microsoft.com/office/powerpoint/2010/main" val="2780693970"/>
                  </p:ext>
                </p:extLst>
              </p:nvPr>
            </p:nvGraphicFramePr>
            <p:xfrm>
              <a:off x="4921782" y="2339504"/>
              <a:ext cx="2240858" cy="1260482"/>
            </p:xfrm>
            <a:graphic>
              <a:graphicData uri="http://schemas.microsoft.com/office/powerpoint/2016/slidezoom">
                <pslz:sldZm>
                  <pslz:sldZmObj sldId="535" cId="1752303824">
                    <pslz:zmPr id="{8B57CBC1-7A77-4015-8A11-49EB87C8437A}" transitionDur="1000">
                      <p166:blipFill xmlns:p166="http://schemas.microsoft.com/office/powerpoint/2016/6/main">
                        <a:blip r:embed="rId3"/>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77744CA2-46D8-499C-9054-01A01E46BEE8}"/>
                  </a:ext>
                </a:extLst>
              </p:cNvPr>
              <p:cNvPicPr>
                <a:picLocks noGrp="1" noRot="1" noChangeAspect="1" noMove="1" noResize="1" noEditPoints="1" noAdjustHandles="1" noChangeArrowheads="1" noChangeShapeType="1"/>
              </p:cNvPicPr>
              <p:nvPr/>
            </p:nvPicPr>
            <p:blipFill>
              <a:blip r:embed="rId3"/>
              <a:stretch>
                <a:fillRect/>
              </a:stretch>
            </p:blipFill>
            <p:spPr>
              <a:xfrm>
                <a:off x="4921782" y="2339504"/>
                <a:ext cx="2240858" cy="126048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1588895C-FEAD-4543-8109-C458685F192B}"/>
                  </a:ext>
                </a:extLst>
              </p:cNvPr>
              <p:cNvGraphicFramePr>
                <a:graphicFrameLocks noChangeAspect="1"/>
              </p:cNvGraphicFramePr>
              <p:nvPr>
                <p:extLst>
                  <p:ext uri="{D42A27DB-BD31-4B8C-83A1-F6EECF244321}">
                    <p14:modId xmlns:p14="http://schemas.microsoft.com/office/powerpoint/2010/main" val="3681965249"/>
                  </p:ext>
                </p:extLst>
              </p:nvPr>
            </p:nvGraphicFramePr>
            <p:xfrm>
              <a:off x="4921782" y="3705931"/>
              <a:ext cx="2240858" cy="1260482"/>
            </p:xfrm>
            <a:graphic>
              <a:graphicData uri="http://schemas.microsoft.com/office/powerpoint/2016/slidezoom">
                <pslz:sldZm>
                  <pslz:sldZmObj sldId="536" cId="698220753">
                    <pslz:zmPr id="{CCB62128-D8A4-4E59-8DCE-E689A9C347C5}" transitionDur="1000">
                      <p166:blipFill xmlns:p166="http://schemas.microsoft.com/office/powerpoint/2016/6/main">
                        <a:blip r:embed="rId5"/>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p:pic>
            <p:nvPicPr>
              <p:cNvPr id="11" name="Slide Zoom 10">
                <a:hlinkClick r:id="rId6" action="ppaction://hlinksldjump"/>
                <a:extLst>
                  <a:ext uri="{FF2B5EF4-FFF2-40B4-BE49-F238E27FC236}">
                    <a16:creationId xmlns:a16="http://schemas.microsoft.com/office/drawing/2014/main" id="{1588895C-FEAD-4543-8109-C458685F192B}"/>
                  </a:ext>
                </a:extLst>
              </p:cNvPr>
              <p:cNvPicPr>
                <a:picLocks noGrp="1" noRot="1" noChangeAspect="1" noMove="1" noResize="1" noEditPoints="1" noAdjustHandles="1" noChangeArrowheads="1" noChangeShapeType="1"/>
              </p:cNvPicPr>
              <p:nvPr/>
            </p:nvPicPr>
            <p:blipFill>
              <a:blip r:embed="rId5"/>
              <a:stretch>
                <a:fillRect/>
              </a:stretch>
            </p:blipFill>
            <p:spPr>
              <a:xfrm>
                <a:off x="4921782" y="3705931"/>
                <a:ext cx="2240858" cy="126048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7" name="Slide Zoom 16">
                <a:extLst>
                  <a:ext uri="{FF2B5EF4-FFF2-40B4-BE49-F238E27FC236}">
                    <a16:creationId xmlns:a16="http://schemas.microsoft.com/office/drawing/2014/main" id="{02105EB6-FE8D-4534-AB37-761DD98ECCDB}"/>
                  </a:ext>
                </a:extLst>
              </p:cNvPr>
              <p:cNvGraphicFramePr>
                <a:graphicFrameLocks noChangeAspect="1"/>
              </p:cNvGraphicFramePr>
              <p:nvPr>
                <p:extLst>
                  <p:ext uri="{D42A27DB-BD31-4B8C-83A1-F6EECF244321}">
                    <p14:modId xmlns:p14="http://schemas.microsoft.com/office/powerpoint/2010/main" val="3770522182"/>
                  </p:ext>
                </p:extLst>
              </p:nvPr>
            </p:nvGraphicFramePr>
            <p:xfrm>
              <a:off x="7299142" y="3705931"/>
              <a:ext cx="2240858" cy="1260482"/>
            </p:xfrm>
            <a:graphic>
              <a:graphicData uri="http://schemas.microsoft.com/office/powerpoint/2016/slidezoom">
                <pslz:sldZm>
                  <pslz:sldZmObj sldId="537" cId="111370436">
                    <pslz:zmPr id="{8B1FBC39-24F3-4416-A46B-2E017A36742E}" transitionDur="1000">
                      <p166:blipFill xmlns:p166="http://schemas.microsoft.com/office/powerpoint/2016/6/main">
                        <a:blip r:embed="rId7"/>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p:pic>
            <p:nvPicPr>
              <p:cNvPr id="17" name="Slide Zoom 16">
                <a:hlinkClick r:id="rId8" action="ppaction://hlinksldjump"/>
                <a:extLst>
                  <a:ext uri="{FF2B5EF4-FFF2-40B4-BE49-F238E27FC236}">
                    <a16:creationId xmlns:a16="http://schemas.microsoft.com/office/drawing/2014/main" id="{02105EB6-FE8D-4534-AB37-761DD98ECCDB}"/>
                  </a:ext>
                </a:extLst>
              </p:cNvPr>
              <p:cNvPicPr>
                <a:picLocks noGrp="1" noRot="1" noChangeAspect="1" noMove="1" noResize="1" noEditPoints="1" noAdjustHandles="1" noChangeArrowheads="1" noChangeShapeType="1"/>
              </p:cNvPicPr>
              <p:nvPr/>
            </p:nvPicPr>
            <p:blipFill>
              <a:blip r:embed="rId7"/>
              <a:stretch>
                <a:fillRect/>
              </a:stretch>
            </p:blipFill>
            <p:spPr>
              <a:xfrm>
                <a:off x="7299142" y="3705931"/>
                <a:ext cx="2240858" cy="126048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4" name="Slide Zoom 23">
                <a:extLst>
                  <a:ext uri="{FF2B5EF4-FFF2-40B4-BE49-F238E27FC236}">
                    <a16:creationId xmlns:a16="http://schemas.microsoft.com/office/drawing/2014/main" id="{DE46BF09-298F-46FB-8C5D-C6EA054503EA}"/>
                  </a:ext>
                </a:extLst>
              </p:cNvPr>
              <p:cNvGraphicFramePr>
                <a:graphicFrameLocks noChangeAspect="1"/>
              </p:cNvGraphicFramePr>
              <p:nvPr>
                <p:extLst>
                  <p:ext uri="{D42A27DB-BD31-4B8C-83A1-F6EECF244321}">
                    <p14:modId xmlns:p14="http://schemas.microsoft.com/office/powerpoint/2010/main" val="617786215"/>
                  </p:ext>
                </p:extLst>
              </p:nvPr>
            </p:nvGraphicFramePr>
            <p:xfrm>
              <a:off x="9676502" y="3706255"/>
              <a:ext cx="2240858" cy="1260482"/>
            </p:xfrm>
            <a:graphic>
              <a:graphicData uri="http://schemas.microsoft.com/office/powerpoint/2016/slidezoom">
                <pslz:sldZm>
                  <pslz:sldZmObj sldId="539" cId="102144332">
                    <pslz:zmPr id="{0BC3BD7B-1E6C-4004-BAA1-1FB963172A78}" transitionDur="1000">
                      <p166:blipFill xmlns:p166="http://schemas.microsoft.com/office/powerpoint/2016/6/main">
                        <a:blip r:embed="rId9"/>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p:pic>
            <p:nvPicPr>
              <p:cNvPr id="24" name="Slide Zoom 23">
                <a:hlinkClick r:id="rId10" action="ppaction://hlinksldjump"/>
                <a:extLst>
                  <a:ext uri="{FF2B5EF4-FFF2-40B4-BE49-F238E27FC236}">
                    <a16:creationId xmlns:a16="http://schemas.microsoft.com/office/drawing/2014/main" id="{DE46BF09-298F-46FB-8C5D-C6EA054503EA}"/>
                  </a:ext>
                </a:extLst>
              </p:cNvPr>
              <p:cNvPicPr>
                <a:picLocks noGrp="1" noRot="1" noChangeAspect="1" noMove="1" noResize="1" noEditPoints="1" noAdjustHandles="1" noChangeArrowheads="1" noChangeShapeType="1"/>
              </p:cNvPicPr>
              <p:nvPr/>
            </p:nvPicPr>
            <p:blipFill>
              <a:blip r:embed="rId9"/>
              <a:stretch>
                <a:fillRect/>
              </a:stretch>
            </p:blipFill>
            <p:spPr>
              <a:xfrm>
                <a:off x="9676502" y="3706255"/>
                <a:ext cx="2240858" cy="126048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6" name="Slide Zoom 25">
                <a:extLst>
                  <a:ext uri="{FF2B5EF4-FFF2-40B4-BE49-F238E27FC236}">
                    <a16:creationId xmlns:a16="http://schemas.microsoft.com/office/drawing/2014/main" id="{5EDAAD17-59B8-45D0-817A-E997028881B7}"/>
                  </a:ext>
                </a:extLst>
              </p:cNvPr>
              <p:cNvGraphicFramePr>
                <a:graphicFrameLocks noChangeAspect="1"/>
              </p:cNvGraphicFramePr>
              <p:nvPr>
                <p:extLst>
                  <p:ext uri="{D42A27DB-BD31-4B8C-83A1-F6EECF244321}">
                    <p14:modId xmlns:p14="http://schemas.microsoft.com/office/powerpoint/2010/main" val="2721561373"/>
                  </p:ext>
                </p:extLst>
              </p:nvPr>
            </p:nvGraphicFramePr>
            <p:xfrm>
              <a:off x="2544422" y="3705931"/>
              <a:ext cx="2240858" cy="1260482"/>
            </p:xfrm>
            <a:graphic>
              <a:graphicData uri="http://schemas.microsoft.com/office/powerpoint/2016/slidezoom">
                <pslz:sldZm>
                  <pslz:sldZmObj sldId="540" cId="1079413835">
                    <pslz:zmPr id="{11C6EFFA-5096-4CE6-A75B-7D3D0E17670A}" transitionDur="1000">
                      <p166:blipFill xmlns:p166="http://schemas.microsoft.com/office/powerpoint/2016/6/main">
                        <a:blip r:embed="rId11"/>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p:pic>
            <p:nvPicPr>
              <p:cNvPr id="26" name="Slide Zoom 25">
                <a:hlinkClick r:id="rId12" action="ppaction://hlinksldjump"/>
                <a:extLst>
                  <a:ext uri="{FF2B5EF4-FFF2-40B4-BE49-F238E27FC236}">
                    <a16:creationId xmlns:a16="http://schemas.microsoft.com/office/drawing/2014/main" id="{5EDAAD17-59B8-45D0-817A-E997028881B7}"/>
                  </a:ext>
                </a:extLst>
              </p:cNvPr>
              <p:cNvPicPr>
                <a:picLocks noGrp="1" noRot="1" noChangeAspect="1" noMove="1" noResize="1" noEditPoints="1" noAdjustHandles="1" noChangeArrowheads="1" noChangeShapeType="1"/>
              </p:cNvPicPr>
              <p:nvPr/>
            </p:nvPicPr>
            <p:blipFill>
              <a:blip r:embed="rId11"/>
              <a:stretch>
                <a:fillRect/>
              </a:stretch>
            </p:blipFill>
            <p:spPr>
              <a:xfrm>
                <a:off x="2544422" y="3705931"/>
                <a:ext cx="2240858" cy="126048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8" name="Slide Zoom 27">
                <a:extLst>
                  <a:ext uri="{FF2B5EF4-FFF2-40B4-BE49-F238E27FC236}">
                    <a16:creationId xmlns:a16="http://schemas.microsoft.com/office/drawing/2014/main" id="{1B54C8B0-12AB-4518-A97E-0C70B57A556D}"/>
                  </a:ext>
                </a:extLst>
              </p:cNvPr>
              <p:cNvGraphicFramePr>
                <a:graphicFrameLocks noChangeAspect="1"/>
              </p:cNvGraphicFramePr>
              <p:nvPr>
                <p:extLst>
                  <p:ext uri="{D42A27DB-BD31-4B8C-83A1-F6EECF244321}">
                    <p14:modId xmlns:p14="http://schemas.microsoft.com/office/powerpoint/2010/main" val="1748633395"/>
                  </p:ext>
                </p:extLst>
              </p:nvPr>
            </p:nvGraphicFramePr>
            <p:xfrm>
              <a:off x="4921782" y="5072358"/>
              <a:ext cx="2240858" cy="1260482"/>
            </p:xfrm>
            <a:graphic>
              <a:graphicData uri="http://schemas.microsoft.com/office/powerpoint/2016/slidezoom">
                <pslz:sldZm>
                  <pslz:sldZmObj sldId="541" cId="745246839">
                    <pslz:zmPr id="{18E2F2D2-B657-4B96-AC35-EBCA5DE40FFA}" transitionDur="1000">
                      <p166:blipFill xmlns:p166="http://schemas.microsoft.com/office/powerpoint/2016/6/main">
                        <a:blip r:embed="rId13"/>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p:pic>
            <p:nvPicPr>
              <p:cNvPr id="28" name="Slide Zoom 27">
                <a:hlinkClick r:id="rId14" action="ppaction://hlinksldjump"/>
                <a:extLst>
                  <a:ext uri="{FF2B5EF4-FFF2-40B4-BE49-F238E27FC236}">
                    <a16:creationId xmlns:a16="http://schemas.microsoft.com/office/drawing/2014/main" id="{1B54C8B0-12AB-4518-A97E-0C70B57A556D}"/>
                  </a:ext>
                </a:extLst>
              </p:cNvPr>
              <p:cNvPicPr>
                <a:picLocks noGrp="1" noRot="1" noChangeAspect="1" noMove="1" noResize="1" noEditPoints="1" noAdjustHandles="1" noChangeArrowheads="1" noChangeShapeType="1"/>
              </p:cNvPicPr>
              <p:nvPr/>
            </p:nvPicPr>
            <p:blipFill>
              <a:blip r:embed="rId13"/>
              <a:stretch>
                <a:fillRect/>
              </a:stretch>
            </p:blipFill>
            <p:spPr>
              <a:xfrm>
                <a:off x="4921782" y="5072358"/>
                <a:ext cx="2240858" cy="126048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E3D3DE39-F4CA-46F0-B48E-DD8356888FA5}"/>
                  </a:ext>
                </a:extLst>
              </p:cNvPr>
              <p:cNvGraphicFramePr>
                <a:graphicFrameLocks noChangeAspect="1"/>
              </p:cNvGraphicFramePr>
              <p:nvPr>
                <p:extLst>
                  <p:ext uri="{D42A27DB-BD31-4B8C-83A1-F6EECF244321}">
                    <p14:modId xmlns:p14="http://schemas.microsoft.com/office/powerpoint/2010/main" val="444530224"/>
                  </p:ext>
                </p:extLst>
              </p:nvPr>
            </p:nvGraphicFramePr>
            <p:xfrm>
              <a:off x="7299142" y="5072358"/>
              <a:ext cx="2240858" cy="1260482"/>
            </p:xfrm>
            <a:graphic>
              <a:graphicData uri="http://schemas.microsoft.com/office/powerpoint/2016/slidezoom">
                <pslz:sldZm>
                  <pslz:sldZmObj sldId="542" cId="1238993769">
                    <pslz:zmPr id="{5AC1CF71-0CA9-46CC-B290-085382996654}" transitionDur="1000">
                      <p166:blipFill xmlns:p166="http://schemas.microsoft.com/office/powerpoint/2016/6/main">
                        <a:blip r:embed="rId15"/>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p:pic>
            <p:nvPicPr>
              <p:cNvPr id="30" name="Slide Zoom 29">
                <a:hlinkClick r:id="rId16" action="ppaction://hlinksldjump"/>
                <a:extLst>
                  <a:ext uri="{FF2B5EF4-FFF2-40B4-BE49-F238E27FC236}">
                    <a16:creationId xmlns:a16="http://schemas.microsoft.com/office/drawing/2014/main" id="{E3D3DE39-F4CA-46F0-B48E-DD8356888FA5}"/>
                  </a:ext>
                </a:extLst>
              </p:cNvPr>
              <p:cNvPicPr>
                <a:picLocks noGrp="1" noRot="1" noChangeAspect="1" noMove="1" noResize="1" noEditPoints="1" noAdjustHandles="1" noChangeArrowheads="1" noChangeShapeType="1"/>
              </p:cNvPicPr>
              <p:nvPr/>
            </p:nvPicPr>
            <p:blipFill>
              <a:blip r:embed="rId15"/>
              <a:stretch>
                <a:fillRect/>
              </a:stretch>
            </p:blipFill>
            <p:spPr>
              <a:xfrm>
                <a:off x="7299142" y="5072358"/>
                <a:ext cx="2240858" cy="126048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2" name="Slide Zoom 31">
                <a:extLst>
                  <a:ext uri="{FF2B5EF4-FFF2-40B4-BE49-F238E27FC236}">
                    <a16:creationId xmlns:a16="http://schemas.microsoft.com/office/drawing/2014/main" id="{FC9CB774-69D9-45B1-AC1F-6519B71E17DA}"/>
                  </a:ext>
                </a:extLst>
              </p:cNvPr>
              <p:cNvGraphicFramePr>
                <a:graphicFrameLocks noChangeAspect="1"/>
              </p:cNvGraphicFramePr>
              <p:nvPr>
                <p:extLst>
                  <p:ext uri="{D42A27DB-BD31-4B8C-83A1-F6EECF244321}">
                    <p14:modId xmlns:p14="http://schemas.microsoft.com/office/powerpoint/2010/main" val="3306016266"/>
                  </p:ext>
                </p:extLst>
              </p:nvPr>
            </p:nvGraphicFramePr>
            <p:xfrm>
              <a:off x="9676502" y="2339828"/>
              <a:ext cx="2240858" cy="1260482"/>
            </p:xfrm>
            <a:graphic>
              <a:graphicData uri="http://schemas.microsoft.com/office/powerpoint/2016/slidezoom">
                <pslz:sldZm>
                  <pslz:sldZmObj sldId="543" cId="931226483">
                    <pslz:zmPr id="{B4E7A0A5-21AE-4D86-9D6D-BA3963ED001E}" transitionDur="1000">
                      <p166:blipFill xmlns:p166="http://schemas.microsoft.com/office/powerpoint/2016/6/main">
                        <a:blip r:embed="rId17"/>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p:pic>
            <p:nvPicPr>
              <p:cNvPr id="32" name="Slide Zoom 31">
                <a:hlinkClick r:id="rId18" action="ppaction://hlinksldjump"/>
                <a:extLst>
                  <a:ext uri="{FF2B5EF4-FFF2-40B4-BE49-F238E27FC236}">
                    <a16:creationId xmlns:a16="http://schemas.microsoft.com/office/drawing/2014/main" id="{FC9CB774-69D9-45B1-AC1F-6519B71E17DA}"/>
                  </a:ext>
                </a:extLst>
              </p:cNvPr>
              <p:cNvPicPr>
                <a:picLocks noGrp="1" noRot="1" noChangeAspect="1" noMove="1" noResize="1" noEditPoints="1" noAdjustHandles="1" noChangeArrowheads="1" noChangeShapeType="1"/>
              </p:cNvPicPr>
              <p:nvPr/>
            </p:nvPicPr>
            <p:blipFill>
              <a:blip r:embed="rId17"/>
              <a:stretch>
                <a:fillRect/>
              </a:stretch>
            </p:blipFill>
            <p:spPr>
              <a:xfrm>
                <a:off x="9676502" y="2339828"/>
                <a:ext cx="2240858" cy="126048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4" name="Slide Zoom 33">
                <a:extLst>
                  <a:ext uri="{FF2B5EF4-FFF2-40B4-BE49-F238E27FC236}">
                    <a16:creationId xmlns:a16="http://schemas.microsoft.com/office/drawing/2014/main" id="{1709F6A3-A4E9-4A4B-97E0-11FDF174EC08}"/>
                  </a:ext>
                </a:extLst>
              </p:cNvPr>
              <p:cNvGraphicFramePr>
                <a:graphicFrameLocks noChangeAspect="1"/>
              </p:cNvGraphicFramePr>
              <p:nvPr>
                <p:extLst>
                  <p:ext uri="{D42A27DB-BD31-4B8C-83A1-F6EECF244321}">
                    <p14:modId xmlns:p14="http://schemas.microsoft.com/office/powerpoint/2010/main" val="2952691872"/>
                  </p:ext>
                </p:extLst>
              </p:nvPr>
            </p:nvGraphicFramePr>
            <p:xfrm>
              <a:off x="9676502" y="5072682"/>
              <a:ext cx="2240858" cy="1260482"/>
            </p:xfrm>
            <a:graphic>
              <a:graphicData uri="http://schemas.microsoft.com/office/powerpoint/2016/slidezoom">
                <pslz:sldZm>
                  <pslz:sldZmObj sldId="544" cId="2356518445">
                    <pslz:zmPr id="{F657F91C-3183-48A3-8BF9-338780B815AE}" transitionDur="1000">
                      <p166:blipFill xmlns:p166="http://schemas.microsoft.com/office/powerpoint/2016/6/main">
                        <a:blip r:embed="rId19"/>
                        <a:stretch>
                          <a:fillRect/>
                        </a:stretch>
                      </p166:blipFill>
                      <p166:spPr xmlns:p166="http://schemas.microsoft.com/office/powerpoint/2016/6/main">
                        <a:xfrm>
                          <a:off x="0" y="0"/>
                          <a:ext cx="2240858" cy="1260482"/>
                        </a:xfrm>
                        <a:prstGeom prst="rect">
                          <a:avLst/>
                        </a:prstGeom>
                        <a:ln w="3175">
                          <a:solidFill>
                            <a:prstClr val="ltGray"/>
                          </a:solidFill>
                        </a:ln>
                      </p166:spPr>
                    </pslz:zmPr>
                  </pslz:sldZmObj>
                </pslz:sldZm>
              </a:graphicData>
            </a:graphic>
          </p:graphicFrame>
        </mc:Choice>
        <mc:Fallback>
          <p:pic>
            <p:nvPicPr>
              <p:cNvPr id="34" name="Slide Zoom 33">
                <a:hlinkClick r:id="rId20" action="ppaction://hlinksldjump"/>
                <a:extLst>
                  <a:ext uri="{FF2B5EF4-FFF2-40B4-BE49-F238E27FC236}">
                    <a16:creationId xmlns:a16="http://schemas.microsoft.com/office/drawing/2014/main" id="{1709F6A3-A4E9-4A4B-97E0-11FDF174EC08}"/>
                  </a:ext>
                </a:extLst>
              </p:cNvPr>
              <p:cNvPicPr>
                <a:picLocks noGrp="1" noRot="1" noChangeAspect="1" noMove="1" noResize="1" noEditPoints="1" noAdjustHandles="1" noChangeArrowheads="1" noChangeShapeType="1"/>
              </p:cNvPicPr>
              <p:nvPr/>
            </p:nvPicPr>
            <p:blipFill>
              <a:blip r:embed="rId19"/>
              <a:stretch>
                <a:fillRect/>
              </a:stretch>
            </p:blipFill>
            <p:spPr>
              <a:xfrm>
                <a:off x="9676502" y="5072682"/>
                <a:ext cx="2240858" cy="126048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4A0B6F20-0986-4065-A781-B2D88780D976}"/>
                  </a:ext>
                </a:extLst>
              </p:cNvPr>
              <p:cNvGraphicFramePr>
                <a:graphicFrameLocks noChangeAspect="1"/>
              </p:cNvGraphicFramePr>
              <p:nvPr>
                <p:extLst>
                  <p:ext uri="{D42A27DB-BD31-4B8C-83A1-F6EECF244321}">
                    <p14:modId xmlns:p14="http://schemas.microsoft.com/office/powerpoint/2010/main" val="2796489900"/>
                  </p:ext>
                </p:extLst>
              </p:nvPr>
            </p:nvGraphicFramePr>
            <p:xfrm>
              <a:off x="7299720" y="2339828"/>
              <a:ext cx="2240280" cy="1260158"/>
            </p:xfrm>
            <a:graphic>
              <a:graphicData uri="http://schemas.microsoft.com/office/powerpoint/2016/slidezoom">
                <pslz:sldZm>
                  <pslz:sldZmObj sldId="538" cId="1209338706">
                    <pslz:zmPr id="{5AB60AF5-021F-4938-902F-9A7A1770E752}" transitionDur="1000">
                      <p166:blipFill xmlns:p166="http://schemas.microsoft.com/office/powerpoint/2016/6/main">
                        <a:blip r:embed="rId21"/>
                        <a:stretch>
                          <a:fillRect/>
                        </a:stretch>
                      </p166:blipFill>
                      <p166:spPr xmlns:p166="http://schemas.microsoft.com/office/powerpoint/2016/6/main">
                        <a:xfrm>
                          <a:off x="0" y="0"/>
                          <a:ext cx="2240280" cy="1260158"/>
                        </a:xfrm>
                        <a:prstGeom prst="rect">
                          <a:avLst/>
                        </a:prstGeom>
                        <a:ln w="3175">
                          <a:solidFill>
                            <a:prstClr val="ltGray"/>
                          </a:solidFill>
                        </a:ln>
                      </p166:spPr>
                    </pslz:zmPr>
                  </pslz:sldZmObj>
                </pslz:sldZm>
              </a:graphicData>
            </a:graphic>
          </p:graphicFrame>
        </mc:Choice>
        <mc:Fallback>
          <p:pic>
            <p:nvPicPr>
              <p:cNvPr id="4" name="Slide Zoom 3">
                <a:hlinkClick r:id="rId22" action="ppaction://hlinksldjump"/>
                <a:extLst>
                  <a:ext uri="{FF2B5EF4-FFF2-40B4-BE49-F238E27FC236}">
                    <a16:creationId xmlns:a16="http://schemas.microsoft.com/office/drawing/2014/main" id="{4A0B6F20-0986-4065-A781-B2D88780D976}"/>
                  </a:ext>
                </a:extLst>
              </p:cNvPr>
              <p:cNvPicPr>
                <a:picLocks noGrp="1" noRot="1" noChangeAspect="1" noMove="1" noResize="1" noEditPoints="1" noAdjustHandles="1" noChangeArrowheads="1" noChangeShapeType="1"/>
              </p:cNvPicPr>
              <p:nvPr/>
            </p:nvPicPr>
            <p:blipFill>
              <a:blip r:embed="rId21"/>
              <a:stretch>
                <a:fillRect/>
              </a:stretch>
            </p:blipFill>
            <p:spPr>
              <a:xfrm>
                <a:off x="7299720" y="2339828"/>
                <a:ext cx="2240280" cy="1260158"/>
              </a:xfrm>
              <a:prstGeom prst="rect">
                <a:avLst/>
              </a:prstGeom>
              <a:ln w="3175">
                <a:solidFill>
                  <a:prstClr val="ltGray"/>
                </a:solidFill>
              </a:ln>
            </p:spPr>
          </p:pic>
        </mc:Fallback>
      </mc:AlternateContent>
      <p:sp>
        <p:nvSpPr>
          <p:cNvPr id="62" name="Rectangle 61">
            <a:extLst>
              <a:ext uri="{FF2B5EF4-FFF2-40B4-BE49-F238E27FC236}">
                <a16:creationId xmlns:a16="http://schemas.microsoft.com/office/drawing/2014/main" id="{2DD9CBF5-4F29-4CA6-AAED-BB13CAF98F52}"/>
              </a:ext>
            </a:extLst>
          </p:cNvPr>
          <p:cNvSpPr/>
          <p:nvPr/>
        </p:nvSpPr>
        <p:spPr bwMode="auto">
          <a:xfrm>
            <a:off x="-21665" y="1189177"/>
            <a:ext cx="1627734" cy="4262412"/>
          </a:xfrm>
          <a:prstGeom prst="rect">
            <a:avLst/>
          </a:prstGeom>
          <a:solidFill>
            <a:srgbClr val="0078D7"/>
          </a:solidFill>
          <a:ln w="3175">
            <a:noFill/>
          </a:ln>
          <a:effectLst/>
        </p:spPr>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 Stores</a:t>
            </a:r>
          </a:p>
        </p:txBody>
      </p:sp>
      <p:sp>
        <p:nvSpPr>
          <p:cNvPr id="63" name="Rectangle 62">
            <a:extLst>
              <a:ext uri="{FF2B5EF4-FFF2-40B4-BE49-F238E27FC236}">
                <a16:creationId xmlns:a16="http://schemas.microsoft.com/office/drawing/2014/main" id="{7001BB0E-15CE-4F95-8361-A6C709385CC6}"/>
              </a:ext>
            </a:extLst>
          </p:cNvPr>
          <p:cNvSpPr/>
          <p:nvPr/>
        </p:nvSpPr>
        <p:spPr>
          <a:xfrm>
            <a:off x="456466" y="2005384"/>
            <a:ext cx="1190817" cy="261610"/>
          </a:xfrm>
          <a:prstGeom prst="rect">
            <a:avLst/>
          </a:prstGeom>
        </p:spPr>
        <p:txBody>
          <a:bodyPr wrap="square">
            <a:spAutoFit/>
          </a:bodyPr>
          <a:lstStyle/>
          <a:p>
            <a:pPr defTabSz="896386"/>
            <a:r>
              <a:rPr lang="en-US" sz="1100" kern="0" dirty="0">
                <a:solidFill>
                  <a:srgbClr val="002050">
                    <a:lumMod val="75000"/>
                    <a:lumOff val="25000"/>
                  </a:srgbClr>
                </a:solidFill>
                <a:cs typeface="Segoe UI Semilight" panose="020B0402040204020203" pitchFamily="34" charset="0"/>
              </a:rPr>
              <a:t>Data Lake Store</a:t>
            </a:r>
          </a:p>
        </p:txBody>
      </p:sp>
      <p:grpSp>
        <p:nvGrpSpPr>
          <p:cNvPr id="64" name="Group 63">
            <a:extLst>
              <a:ext uri="{FF2B5EF4-FFF2-40B4-BE49-F238E27FC236}">
                <a16:creationId xmlns:a16="http://schemas.microsoft.com/office/drawing/2014/main" id="{4893B5B9-5522-4188-8936-BD4B2965E311}"/>
              </a:ext>
            </a:extLst>
          </p:cNvPr>
          <p:cNvGrpSpPr/>
          <p:nvPr/>
        </p:nvGrpSpPr>
        <p:grpSpPr>
          <a:xfrm>
            <a:off x="167402" y="2010265"/>
            <a:ext cx="235342" cy="235342"/>
            <a:chOff x="4068192" y="3363795"/>
            <a:chExt cx="324957" cy="324957"/>
          </a:xfrm>
        </p:grpSpPr>
        <p:sp>
          <p:nvSpPr>
            <p:cNvPr id="65" name="Rounded Rectangle 239">
              <a:extLst>
                <a:ext uri="{FF2B5EF4-FFF2-40B4-BE49-F238E27FC236}">
                  <a16:creationId xmlns:a16="http://schemas.microsoft.com/office/drawing/2014/main" id="{4A7DD101-FB20-45B0-872C-57B5DCE98E0A}"/>
                </a:ext>
              </a:extLst>
            </p:cNvPr>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1FF38991-1737-4018-BB7D-732C316E6A21}"/>
                </a:ext>
              </a:extLst>
            </p:cNvPr>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F9EFF913-15A5-4CE9-A1F2-CD5EA7244A68}"/>
                </a:ext>
              </a:extLst>
            </p:cNvPr>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A461B86-4CEA-4945-986E-81E576FC6053}"/>
                </a:ext>
              </a:extLst>
            </p:cNvPr>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CF9D6D-EFFD-4CF6-9358-462796C43D87}"/>
                </a:ext>
              </a:extLst>
            </p:cNvPr>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AB6A7447-E3D9-4D1E-A985-D07BC377F334}"/>
                </a:ext>
              </a:extLst>
            </p:cNvPr>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C549C360-E408-400C-B31C-945D97EDD143}"/>
                </a:ext>
              </a:extLst>
            </p:cNvPr>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12E7CAF-19A9-4DBD-B46F-F113CCE25904}"/>
                </a:ext>
              </a:extLst>
            </p:cNvPr>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E5A36BDF-4E21-4B51-B42C-B2363B0CE5F5}"/>
                </a:ext>
              </a:extLst>
            </p:cNvPr>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D79C5AF7-E0DE-4B47-8074-688CD2C22F68}"/>
                </a:ext>
              </a:extLst>
            </p:cNvPr>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73DDB520-8D50-49BE-B713-C00F3EC8005A}"/>
                </a:ext>
              </a:extLst>
            </p:cNvPr>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3DB3F049-B9D2-4337-98DA-87AC51C5AF3F}"/>
                </a:ext>
              </a:extLst>
            </p:cNvPr>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975CAC90-3360-4844-8F18-C9AE9B82E706}"/>
                </a:ext>
              </a:extLst>
            </p:cNvPr>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327B9A96-3EDF-4650-B7C3-A4F7222AC4CF}"/>
                </a:ext>
              </a:extLst>
            </p:cNvPr>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4028B35-711C-43D7-8780-BD158F97D902}"/>
                </a:ext>
              </a:extLst>
            </p:cNvPr>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B8D5AE03-6E2F-4028-B7A7-53C12DBF6558}"/>
                </a:ext>
              </a:extLst>
            </p:cNvPr>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961F2024-B609-4448-B6D2-505128584885}"/>
                </a:ext>
              </a:extLst>
            </p:cNvPr>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27BFC8C8-6A77-4350-BE31-3622C74AF40B}"/>
              </a:ext>
            </a:extLst>
          </p:cNvPr>
          <p:cNvGrpSpPr/>
          <p:nvPr/>
        </p:nvGrpSpPr>
        <p:grpSpPr>
          <a:xfrm>
            <a:off x="108754" y="3531309"/>
            <a:ext cx="367366" cy="466810"/>
            <a:chOff x="-3084513" y="3390510"/>
            <a:chExt cx="2716213" cy="3363913"/>
          </a:xfrm>
          <a:solidFill>
            <a:srgbClr val="FFFFFF"/>
          </a:solidFill>
        </p:grpSpPr>
        <p:sp>
          <p:nvSpPr>
            <p:cNvPr id="83" name="Freeform 40">
              <a:extLst>
                <a:ext uri="{FF2B5EF4-FFF2-40B4-BE49-F238E27FC236}">
                  <a16:creationId xmlns:a16="http://schemas.microsoft.com/office/drawing/2014/main" id="{4AC89950-0A5F-4D53-8464-0E25EBF05985}"/>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41">
              <a:extLst>
                <a:ext uri="{FF2B5EF4-FFF2-40B4-BE49-F238E27FC236}">
                  <a16:creationId xmlns:a16="http://schemas.microsoft.com/office/drawing/2014/main" id="{F962C26E-D7F6-4A3E-8947-F7D714C64A4B}"/>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5" name="Rectangle 84">
            <a:extLst>
              <a:ext uri="{FF2B5EF4-FFF2-40B4-BE49-F238E27FC236}">
                <a16:creationId xmlns:a16="http://schemas.microsoft.com/office/drawing/2014/main" id="{B18ACD38-0A92-4967-8DC6-5EBEC0E66D76}"/>
              </a:ext>
            </a:extLst>
          </p:cNvPr>
          <p:cNvSpPr/>
          <p:nvPr/>
        </p:nvSpPr>
        <p:spPr>
          <a:xfrm>
            <a:off x="463038" y="3450879"/>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rgbClr val="FFFFFF"/>
                </a:solidFill>
                <a:cs typeface="Segoe UI Semilight" panose="020B0402040204020203" pitchFamily="34" charset="0"/>
              </a:rPr>
              <a:t>Azure SQL Database </a:t>
            </a:r>
          </a:p>
          <a:p>
            <a:pPr defTabSz="896386">
              <a:lnSpc>
                <a:spcPts val="500"/>
              </a:lnSpc>
            </a:pPr>
            <a:endParaRPr lang="en-US" sz="1100" kern="0" dirty="0">
              <a:solidFill>
                <a:srgbClr val="FFFFFF"/>
              </a:solidFill>
              <a:cs typeface="Segoe UI Semilight" panose="020B0402040204020203" pitchFamily="34" charset="0"/>
            </a:endParaRPr>
          </a:p>
          <a:p>
            <a:pPr marL="171450" indent="-171450" defTabSz="896386">
              <a:buFont typeface="Arial" panose="020B0604020202020204" pitchFamily="34" charset="0"/>
              <a:buChar char="•"/>
            </a:pPr>
            <a:r>
              <a:rPr lang="en-US" sz="1100" kern="0" dirty="0">
                <a:solidFill>
                  <a:srgbClr val="FFFFFF"/>
                </a:solidFill>
                <a:cs typeface="Segoe UI Semilight" panose="020B0402040204020203" pitchFamily="34" charset="0"/>
              </a:rPr>
              <a:t>SQL Server</a:t>
            </a:r>
          </a:p>
        </p:txBody>
      </p:sp>
      <p:sp>
        <p:nvSpPr>
          <p:cNvPr id="86" name="TextBox 85">
            <a:extLst>
              <a:ext uri="{FF2B5EF4-FFF2-40B4-BE49-F238E27FC236}">
                <a16:creationId xmlns:a16="http://schemas.microsoft.com/office/drawing/2014/main" id="{351FF6A0-A400-4A8B-8FC7-E7ECAFD03DD8}"/>
              </a:ext>
            </a:extLst>
          </p:cNvPr>
          <p:cNvSpPr txBox="1"/>
          <p:nvPr/>
        </p:nvSpPr>
        <p:spPr>
          <a:xfrm>
            <a:off x="545201" y="4443821"/>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solidFill>
                  <a:srgbClr val="002050">
                    <a:lumMod val="75000"/>
                    <a:lumOff val="25000"/>
                  </a:srgbClr>
                </a:solidFill>
                <a:cs typeface="Segoe UI Semilight" panose="020B0402040204020203" pitchFamily="34" charset="0"/>
              </a:rPr>
              <a:t>Cosmos DB</a:t>
            </a:r>
          </a:p>
        </p:txBody>
      </p:sp>
      <p:pic>
        <p:nvPicPr>
          <p:cNvPr id="87" name="Picture 86">
            <a:extLst>
              <a:ext uri="{FF2B5EF4-FFF2-40B4-BE49-F238E27FC236}">
                <a16:creationId xmlns:a16="http://schemas.microsoft.com/office/drawing/2014/main" id="{59BF5462-E723-4B1F-AFE0-277FA0223B0E}"/>
              </a:ext>
            </a:extLst>
          </p:cNvPr>
          <p:cNvPicPr>
            <a:picLocks noChangeAspect="1"/>
          </p:cNvPicPr>
          <p:nvPr/>
        </p:nvPicPr>
        <p:blipFill>
          <a:blip r:embed="rId23" cstate="email">
            <a:biLevel thresh="25000"/>
            <a:extLst>
              <a:ext uri="{28A0092B-C50C-407E-A947-70E740481C1C}">
                <a14:useLocalDpi xmlns:a14="http://schemas.microsoft.com/office/drawing/2010/main"/>
              </a:ext>
            </a:extLst>
          </a:blip>
          <a:stretch>
            <a:fillRect/>
          </a:stretch>
        </p:blipFill>
        <p:spPr>
          <a:xfrm>
            <a:off x="132197" y="4377296"/>
            <a:ext cx="323388" cy="323387"/>
          </a:xfrm>
          <a:prstGeom prst="rect">
            <a:avLst/>
          </a:prstGeom>
        </p:spPr>
      </p:pic>
      <p:grpSp>
        <p:nvGrpSpPr>
          <p:cNvPr id="88" name="Group 87">
            <a:extLst>
              <a:ext uri="{FF2B5EF4-FFF2-40B4-BE49-F238E27FC236}">
                <a16:creationId xmlns:a16="http://schemas.microsoft.com/office/drawing/2014/main" id="{0AE533C6-0C95-4B35-A03F-3F9E43DCACD3}"/>
              </a:ext>
            </a:extLst>
          </p:cNvPr>
          <p:cNvGrpSpPr/>
          <p:nvPr/>
        </p:nvGrpSpPr>
        <p:grpSpPr>
          <a:xfrm>
            <a:off x="67281" y="2691372"/>
            <a:ext cx="197968" cy="266911"/>
            <a:chOff x="-3084513" y="3390510"/>
            <a:chExt cx="2716213" cy="3363913"/>
          </a:xfrm>
          <a:solidFill>
            <a:srgbClr val="FFFFFF"/>
          </a:solidFill>
        </p:grpSpPr>
        <p:sp>
          <p:nvSpPr>
            <p:cNvPr id="89" name="Freeform 40">
              <a:extLst>
                <a:ext uri="{FF2B5EF4-FFF2-40B4-BE49-F238E27FC236}">
                  <a16:creationId xmlns:a16="http://schemas.microsoft.com/office/drawing/2014/main" id="{F0D9886D-FA28-4A1B-9671-C90C090591E4}"/>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41">
              <a:extLst>
                <a:ext uri="{FF2B5EF4-FFF2-40B4-BE49-F238E27FC236}">
                  <a16:creationId xmlns:a16="http://schemas.microsoft.com/office/drawing/2014/main" id="{6758DB58-B0DC-4674-B2D9-849D5A50F056}"/>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1" name="Group 90">
            <a:extLst>
              <a:ext uri="{FF2B5EF4-FFF2-40B4-BE49-F238E27FC236}">
                <a16:creationId xmlns:a16="http://schemas.microsoft.com/office/drawing/2014/main" id="{1441FBD3-37FB-4C9E-B6D9-91096F57D828}"/>
              </a:ext>
            </a:extLst>
          </p:cNvPr>
          <p:cNvGrpSpPr/>
          <p:nvPr/>
        </p:nvGrpSpPr>
        <p:grpSpPr>
          <a:xfrm>
            <a:off x="329907" y="2685705"/>
            <a:ext cx="197968" cy="266911"/>
            <a:chOff x="-3084513" y="3390510"/>
            <a:chExt cx="2716213" cy="3363913"/>
          </a:xfrm>
          <a:solidFill>
            <a:srgbClr val="FFFFFF"/>
          </a:solidFill>
        </p:grpSpPr>
        <p:sp>
          <p:nvSpPr>
            <p:cNvPr id="92" name="Freeform 40">
              <a:extLst>
                <a:ext uri="{FF2B5EF4-FFF2-40B4-BE49-F238E27FC236}">
                  <a16:creationId xmlns:a16="http://schemas.microsoft.com/office/drawing/2014/main" id="{73057C6A-8316-4665-B12A-4343D9653006}"/>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41">
              <a:extLst>
                <a:ext uri="{FF2B5EF4-FFF2-40B4-BE49-F238E27FC236}">
                  <a16:creationId xmlns:a16="http://schemas.microsoft.com/office/drawing/2014/main" id="{7F5BDFEC-676C-432A-BE24-E815814F2E27}"/>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4" name="Group 93">
            <a:extLst>
              <a:ext uri="{FF2B5EF4-FFF2-40B4-BE49-F238E27FC236}">
                <a16:creationId xmlns:a16="http://schemas.microsoft.com/office/drawing/2014/main" id="{AEEA3D6E-108B-4087-B908-05AD3680DFDB}"/>
              </a:ext>
            </a:extLst>
          </p:cNvPr>
          <p:cNvGrpSpPr/>
          <p:nvPr/>
        </p:nvGrpSpPr>
        <p:grpSpPr>
          <a:xfrm>
            <a:off x="74310" y="2986356"/>
            <a:ext cx="197968" cy="266911"/>
            <a:chOff x="-3084513" y="3390510"/>
            <a:chExt cx="2716213" cy="3363913"/>
          </a:xfrm>
          <a:solidFill>
            <a:srgbClr val="FFFFFF"/>
          </a:solidFill>
        </p:grpSpPr>
        <p:sp>
          <p:nvSpPr>
            <p:cNvPr id="95" name="Freeform 40">
              <a:extLst>
                <a:ext uri="{FF2B5EF4-FFF2-40B4-BE49-F238E27FC236}">
                  <a16:creationId xmlns:a16="http://schemas.microsoft.com/office/drawing/2014/main" id="{48CCBA35-573D-4AB1-B982-9EFA254DF2FD}"/>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41">
              <a:extLst>
                <a:ext uri="{FF2B5EF4-FFF2-40B4-BE49-F238E27FC236}">
                  <a16:creationId xmlns:a16="http://schemas.microsoft.com/office/drawing/2014/main" id="{65F9E4DD-8690-43D1-9FC7-73FA34634189}"/>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7" name="Group 96">
            <a:extLst>
              <a:ext uri="{FF2B5EF4-FFF2-40B4-BE49-F238E27FC236}">
                <a16:creationId xmlns:a16="http://schemas.microsoft.com/office/drawing/2014/main" id="{EB946761-522A-42ED-AAB1-2F7BF7C6CE67}"/>
              </a:ext>
            </a:extLst>
          </p:cNvPr>
          <p:cNvGrpSpPr/>
          <p:nvPr/>
        </p:nvGrpSpPr>
        <p:grpSpPr>
          <a:xfrm>
            <a:off x="339463" y="2994799"/>
            <a:ext cx="197968" cy="266911"/>
            <a:chOff x="-3084513" y="3390510"/>
            <a:chExt cx="2716213" cy="3363913"/>
          </a:xfrm>
          <a:solidFill>
            <a:srgbClr val="FFFFFF"/>
          </a:solidFill>
        </p:grpSpPr>
        <p:sp>
          <p:nvSpPr>
            <p:cNvPr id="98" name="Freeform 40">
              <a:extLst>
                <a:ext uri="{FF2B5EF4-FFF2-40B4-BE49-F238E27FC236}">
                  <a16:creationId xmlns:a16="http://schemas.microsoft.com/office/drawing/2014/main" id="{9ACE0E84-A993-494F-A0D1-AE4BC81DD7A8}"/>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41">
              <a:extLst>
                <a:ext uri="{FF2B5EF4-FFF2-40B4-BE49-F238E27FC236}">
                  <a16:creationId xmlns:a16="http://schemas.microsoft.com/office/drawing/2014/main" id="{A041CF30-F60D-43A4-8DAB-CA3EE072895E}"/>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0" name="Rectangle 99">
            <a:extLst>
              <a:ext uri="{FF2B5EF4-FFF2-40B4-BE49-F238E27FC236}">
                <a16:creationId xmlns:a16="http://schemas.microsoft.com/office/drawing/2014/main" id="{43926DE5-6591-4832-B375-4CE3FDCC612A}"/>
              </a:ext>
            </a:extLst>
          </p:cNvPr>
          <p:cNvSpPr/>
          <p:nvPr/>
        </p:nvSpPr>
        <p:spPr>
          <a:xfrm>
            <a:off x="529149" y="2653103"/>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rgbClr val="002050">
                    <a:lumMod val="75000"/>
                    <a:lumOff val="25000"/>
                  </a:srgbClr>
                </a:solidFill>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solidFill>
                  <a:srgbClr val="002050">
                    <a:lumMod val="75000"/>
                    <a:lumOff val="25000"/>
                  </a:srgbClr>
                </a:solidFill>
                <a:cs typeface="Segoe UI Semilight" panose="020B0402040204020203" pitchFamily="34" charset="0"/>
              </a:rPr>
              <a:t>APS</a:t>
            </a:r>
          </a:p>
        </p:txBody>
      </p:sp>
      <p:sp>
        <p:nvSpPr>
          <p:cNvPr id="3" name="TextBox 2">
            <a:extLst>
              <a:ext uri="{FF2B5EF4-FFF2-40B4-BE49-F238E27FC236}">
                <a16:creationId xmlns:a16="http://schemas.microsoft.com/office/drawing/2014/main" id="{9A2DB770-1DA8-4F15-935A-BFF2EF4C4A5B}"/>
              </a:ext>
            </a:extLst>
          </p:cNvPr>
          <p:cNvSpPr txBox="1"/>
          <p:nvPr/>
        </p:nvSpPr>
        <p:spPr>
          <a:xfrm>
            <a:off x="900976" y="5830776"/>
            <a:ext cx="3350593" cy="646331"/>
          </a:xfrm>
          <a:prstGeom prst="rect">
            <a:avLst/>
          </a:prstGeom>
          <a:noFill/>
        </p:spPr>
        <p:txBody>
          <a:bodyPr wrap="square" rtlCol="0">
            <a:spAutoFit/>
          </a:bodyPr>
          <a:lstStyle/>
          <a:p>
            <a:r>
              <a:rPr lang="en-US" dirty="0"/>
              <a:t>Also: Azure Database for MySQL, PostgreSQL, MariaDB</a:t>
            </a:r>
          </a:p>
        </p:txBody>
      </p:sp>
    </p:spTree>
    <p:extLst>
      <p:ext uri="{BB962C8B-B14F-4D97-AF65-F5344CB8AC3E}">
        <p14:creationId xmlns:p14="http://schemas.microsoft.com/office/powerpoint/2010/main" val="332610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41" y="95127"/>
            <a:ext cx="11384209" cy="787173"/>
          </a:xfrm>
        </p:spPr>
        <p:txBody>
          <a:bodyPr lIns="0">
            <a:normAutofit/>
          </a:bodyPr>
          <a:lstStyle/>
          <a:p>
            <a:pPr>
              <a:lnSpc>
                <a:spcPct val="100000"/>
              </a:lnSpc>
            </a:pPr>
            <a:r>
              <a:rPr lang="en-US" sz="3600" dirty="0">
                <a:solidFill>
                  <a:srgbClr val="002050"/>
                </a:solidFill>
                <a:latin typeface="Segoe UI Light"/>
              </a:rPr>
              <a:t>Power your entire data estate with SQL Server 2017</a:t>
            </a:r>
            <a:endParaRPr lang="en-US" sz="6700" dirty="0"/>
          </a:p>
        </p:txBody>
      </p:sp>
      <p:sp>
        <p:nvSpPr>
          <p:cNvPr id="158" name="Rectangle 157"/>
          <p:cNvSpPr/>
          <p:nvPr/>
        </p:nvSpPr>
        <p:spPr>
          <a:xfrm>
            <a:off x="1" y="953680"/>
            <a:ext cx="12191999" cy="5904320"/>
          </a:xfrm>
          <a:prstGeom prst="rect">
            <a:avLst/>
          </a:prstGeom>
          <a:solidFill>
            <a:srgbClr val="E5F1F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2050"/>
              </a:solidFill>
              <a:effectLst/>
              <a:uLnTx/>
              <a:uFillTx/>
              <a:latin typeface="Segoe UI"/>
              <a:ea typeface="+mn-ea"/>
              <a:cs typeface="+mn-cs"/>
            </a:endParaRPr>
          </a:p>
        </p:txBody>
      </p:sp>
      <p:sp>
        <p:nvSpPr>
          <p:cNvPr id="159" name="Rectangle 158"/>
          <p:cNvSpPr/>
          <p:nvPr/>
        </p:nvSpPr>
        <p:spPr bwMode="auto">
          <a:xfrm>
            <a:off x="1902279" y="1272945"/>
            <a:ext cx="7519307" cy="350215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2050"/>
              </a:solidFill>
              <a:effectLst/>
              <a:uLnTx/>
              <a:uFillTx/>
              <a:latin typeface="Segoe UI"/>
              <a:ea typeface="Segoe UI" pitchFamily="34" charset="0"/>
              <a:cs typeface="Segoe UI" pitchFamily="34" charset="0"/>
            </a:endParaRPr>
          </a:p>
        </p:txBody>
      </p:sp>
      <p:sp>
        <p:nvSpPr>
          <p:cNvPr id="160" name="Rectangle 159"/>
          <p:cNvSpPr/>
          <p:nvPr/>
        </p:nvSpPr>
        <p:spPr>
          <a:xfrm>
            <a:off x="9503905" y="1272949"/>
            <a:ext cx="2478360" cy="3499002"/>
          </a:xfrm>
          <a:prstGeom prst="rect">
            <a:avLst/>
          </a:prstGeom>
          <a:solidFill>
            <a:srgbClr val="3E9AE1"/>
          </a:solid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Business intelligence</a:t>
            </a:r>
          </a:p>
        </p:txBody>
      </p:sp>
      <p:sp>
        <p:nvSpPr>
          <p:cNvPr id="161" name="Rectangle 160"/>
          <p:cNvSpPr/>
          <p:nvPr/>
        </p:nvSpPr>
        <p:spPr>
          <a:xfrm>
            <a:off x="9510472" y="3012262"/>
            <a:ext cx="2263606" cy="455204"/>
          </a:xfrm>
          <a:prstGeom prst="rect">
            <a:avLst/>
          </a:prstGeom>
          <a:no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Advanced Analytics </a:t>
            </a:r>
          </a:p>
        </p:txBody>
      </p:sp>
      <p:sp>
        <p:nvSpPr>
          <p:cNvPr id="162" name="Rectangle 161"/>
          <p:cNvSpPr/>
          <p:nvPr/>
        </p:nvSpPr>
        <p:spPr>
          <a:xfrm>
            <a:off x="1901751" y="5766702"/>
            <a:ext cx="10080513" cy="541517"/>
          </a:xfrm>
          <a:prstGeom prst="rect">
            <a:avLst/>
          </a:prstGeom>
          <a:solidFill>
            <a:srgbClr val="002050"/>
          </a:solidFill>
          <a:ln w="9525" cap="flat" cmpd="sng" algn="ctr">
            <a:noFill/>
            <a:prstDash val="dash"/>
          </a:ln>
          <a:effectLst/>
        </p:spPr>
        <p:txBody>
          <a:bodyPr lIns="182880" tIns="0" rIns="0" bIns="182880" rtlCol="0" anchor="b" anchorCtr="0"/>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163" name="Rectangle 162"/>
          <p:cNvSpPr/>
          <p:nvPr/>
        </p:nvSpPr>
        <p:spPr>
          <a:xfrm>
            <a:off x="1901751" y="4843401"/>
            <a:ext cx="10080513" cy="851851"/>
          </a:xfrm>
          <a:prstGeom prst="rect">
            <a:avLst/>
          </a:prstGeom>
          <a:solidFill>
            <a:srgbClr val="0055A2"/>
          </a:solidFill>
          <a:ln w="9525" cap="flat" cmpd="sng" algn="ctr">
            <a:noFill/>
            <a:prstDash val="dash"/>
          </a:ln>
          <a:effectLst/>
        </p:spPr>
        <p:txBody>
          <a:bodyPr lIns="182880" tIns="0" rIns="0" bIns="182880" rtlCol="0" anchor="b" anchorCtr="0"/>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164" name="Rectangle 163"/>
          <p:cNvSpPr/>
          <p:nvPr/>
        </p:nvSpPr>
        <p:spPr bwMode="auto">
          <a:xfrm>
            <a:off x="9509914" y="1733626"/>
            <a:ext cx="1181386" cy="74869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Analytics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at a fraction of the cost on any device</a:t>
            </a:r>
          </a:p>
        </p:txBody>
      </p:sp>
      <p:sp>
        <p:nvSpPr>
          <p:cNvPr id="165" name="Rectangle 164"/>
          <p:cNvSpPr/>
          <p:nvPr/>
        </p:nvSpPr>
        <p:spPr bwMode="auto">
          <a:xfrm>
            <a:off x="9509914" y="3467623"/>
            <a:ext cx="1298975" cy="384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1M predictions per second</a:t>
            </a:r>
          </a:p>
        </p:txBody>
      </p:sp>
      <p:graphicFrame>
        <p:nvGraphicFramePr>
          <p:cNvPr id="166" name="Chart 165"/>
          <p:cNvGraphicFramePr/>
          <p:nvPr>
            <p:extLst/>
          </p:nvPr>
        </p:nvGraphicFramePr>
        <p:xfrm>
          <a:off x="5054201" y="3953777"/>
          <a:ext cx="4652564" cy="2144446"/>
        </p:xfrm>
        <a:graphic>
          <a:graphicData uri="http://schemas.openxmlformats.org/drawingml/2006/chart">
            <c:chart xmlns:c="http://schemas.openxmlformats.org/drawingml/2006/chart" xmlns:r="http://schemas.openxmlformats.org/officeDocument/2006/relationships" r:id="rId3"/>
          </a:graphicData>
        </a:graphic>
      </p:graphicFrame>
      <p:sp>
        <p:nvSpPr>
          <p:cNvPr id="167" name="Rectangle 166"/>
          <p:cNvSpPr/>
          <p:nvPr/>
        </p:nvSpPr>
        <p:spPr>
          <a:xfrm>
            <a:off x="205041" y="1272945"/>
            <a:ext cx="1612374" cy="3495811"/>
          </a:xfrm>
          <a:prstGeom prst="rect">
            <a:avLst/>
          </a:prstGeom>
          <a:solidFill>
            <a:srgbClr val="BEDCF5"/>
          </a:solid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Structured</a:t>
            </a:r>
          </a:p>
        </p:txBody>
      </p:sp>
      <p:sp>
        <p:nvSpPr>
          <p:cNvPr id="168" name="Rectangle 167"/>
          <p:cNvSpPr/>
          <p:nvPr/>
        </p:nvSpPr>
        <p:spPr>
          <a:xfrm>
            <a:off x="205484" y="3012262"/>
            <a:ext cx="1612005" cy="363757"/>
          </a:xfrm>
          <a:prstGeom prst="rect">
            <a:avLst/>
          </a:prstGeom>
          <a:noFill/>
          <a:ln w="10795" cap="flat" cmpd="sng" algn="ctr">
            <a:noFill/>
            <a:prstDash val="solid"/>
          </a:ln>
          <a:effectLst/>
        </p:spPr>
        <p:txBody>
          <a:bodyPr lIns="137160" tIns="89642" rIns="137160" bIns="89642" rtlCol="0" anchor="t"/>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Unstructured</a:t>
            </a:r>
          </a:p>
        </p:txBody>
      </p:sp>
      <p:grpSp>
        <p:nvGrpSpPr>
          <p:cNvPr id="169" name="Group 168"/>
          <p:cNvGrpSpPr/>
          <p:nvPr/>
        </p:nvGrpSpPr>
        <p:grpSpPr>
          <a:xfrm>
            <a:off x="344913" y="1594846"/>
            <a:ext cx="308090" cy="207350"/>
            <a:chOff x="2895809" y="4178153"/>
            <a:chExt cx="778813" cy="524158"/>
          </a:xfrm>
          <a:solidFill>
            <a:srgbClr val="002050"/>
          </a:solidFill>
        </p:grpSpPr>
        <p:sp>
          <p:nvSpPr>
            <p:cNvPr id="170" name="Freeform 258"/>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1" name="Up Arrow 259"/>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2" name="TextBox 171"/>
          <p:cNvSpPr txBox="1"/>
          <p:nvPr/>
        </p:nvSpPr>
        <p:spPr>
          <a:xfrm>
            <a:off x="727782" y="1586553"/>
            <a:ext cx="499724"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OLTP</a:t>
            </a:r>
          </a:p>
        </p:txBody>
      </p:sp>
      <p:grpSp>
        <p:nvGrpSpPr>
          <p:cNvPr id="173" name="Group 172"/>
          <p:cNvGrpSpPr/>
          <p:nvPr/>
        </p:nvGrpSpPr>
        <p:grpSpPr>
          <a:xfrm>
            <a:off x="344913" y="1942503"/>
            <a:ext cx="308090" cy="207350"/>
            <a:chOff x="2895809" y="4178153"/>
            <a:chExt cx="778813" cy="524158"/>
          </a:xfrm>
          <a:solidFill>
            <a:srgbClr val="002050"/>
          </a:solidFill>
        </p:grpSpPr>
        <p:sp>
          <p:nvSpPr>
            <p:cNvPr id="174" name="Freeform 262"/>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5" name="Up Arrow 263"/>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6" name="TextBox 175"/>
          <p:cNvSpPr txBox="1"/>
          <p:nvPr/>
        </p:nvSpPr>
        <p:spPr>
          <a:xfrm>
            <a:off x="727782" y="1934210"/>
            <a:ext cx="576272"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MOBILE</a:t>
            </a:r>
          </a:p>
        </p:txBody>
      </p:sp>
      <p:grpSp>
        <p:nvGrpSpPr>
          <p:cNvPr id="177" name="Group 176"/>
          <p:cNvGrpSpPr/>
          <p:nvPr/>
        </p:nvGrpSpPr>
        <p:grpSpPr>
          <a:xfrm>
            <a:off x="344913" y="2302167"/>
            <a:ext cx="308090" cy="207350"/>
            <a:chOff x="2895809" y="4178153"/>
            <a:chExt cx="778813" cy="524158"/>
          </a:xfrm>
          <a:solidFill>
            <a:srgbClr val="002050"/>
          </a:solidFill>
        </p:grpSpPr>
        <p:sp>
          <p:nvSpPr>
            <p:cNvPr id="178" name="Freeform 266"/>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9" name="Up Arrow 267"/>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0" name="TextBox 179"/>
          <p:cNvSpPr txBox="1"/>
          <p:nvPr/>
        </p:nvSpPr>
        <p:spPr>
          <a:xfrm>
            <a:off x="727782" y="2293874"/>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ERP</a:t>
            </a:r>
          </a:p>
        </p:txBody>
      </p:sp>
      <p:grpSp>
        <p:nvGrpSpPr>
          <p:cNvPr id="181" name="Group 180"/>
          <p:cNvGrpSpPr/>
          <p:nvPr/>
        </p:nvGrpSpPr>
        <p:grpSpPr>
          <a:xfrm>
            <a:off x="344913" y="2650559"/>
            <a:ext cx="308090" cy="207350"/>
            <a:chOff x="2895809" y="4178153"/>
            <a:chExt cx="778813" cy="524158"/>
          </a:xfrm>
          <a:solidFill>
            <a:srgbClr val="002050"/>
          </a:solidFill>
        </p:grpSpPr>
        <p:sp>
          <p:nvSpPr>
            <p:cNvPr id="182" name="Freeform 270"/>
            <p:cNvSpPr/>
            <p:nvPr/>
          </p:nvSpPr>
          <p:spPr>
            <a:xfrm>
              <a:off x="2895809" y="4178153"/>
              <a:ext cx="778813" cy="524158"/>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grp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3" name="Up Arrow 271"/>
            <p:cNvSpPr/>
            <p:nvPr/>
          </p:nvSpPr>
          <p:spPr bwMode="auto">
            <a:xfrm rot="2700000">
              <a:off x="3173698" y="4303115"/>
              <a:ext cx="266923" cy="312713"/>
            </a:xfrm>
            <a:prstGeom prst="upArrow">
              <a:avLst>
                <a:gd name="adj1" fmla="val 55098"/>
                <a:gd name="adj2"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4" name="TextBox 183"/>
          <p:cNvSpPr txBox="1"/>
          <p:nvPr/>
        </p:nvSpPr>
        <p:spPr>
          <a:xfrm>
            <a:off x="727782" y="2642266"/>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LOB</a:t>
            </a:r>
          </a:p>
        </p:txBody>
      </p:sp>
      <p:sp>
        <p:nvSpPr>
          <p:cNvPr id="185" name="TextBox 184"/>
          <p:cNvSpPr txBox="1"/>
          <p:nvPr/>
        </p:nvSpPr>
        <p:spPr>
          <a:xfrm>
            <a:off x="727782" y="3370100"/>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Graph</a:t>
            </a:r>
          </a:p>
        </p:txBody>
      </p:sp>
      <p:sp>
        <p:nvSpPr>
          <p:cNvPr id="186" name="TextBox 185"/>
          <p:cNvSpPr txBox="1"/>
          <p:nvPr/>
        </p:nvSpPr>
        <p:spPr>
          <a:xfrm>
            <a:off x="727782" y="3714039"/>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Social</a:t>
            </a:r>
          </a:p>
        </p:txBody>
      </p:sp>
      <p:sp>
        <p:nvSpPr>
          <p:cNvPr id="187" name="TextBox 186"/>
          <p:cNvSpPr txBox="1"/>
          <p:nvPr/>
        </p:nvSpPr>
        <p:spPr>
          <a:xfrm>
            <a:off x="727782" y="4055482"/>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err="1">
                <a:ln>
                  <a:noFill/>
                </a:ln>
                <a:solidFill>
                  <a:srgbClr val="002050"/>
                </a:solidFill>
                <a:effectLst/>
                <a:uLnTx/>
                <a:uFillTx/>
                <a:latin typeface="Segoe UI"/>
                <a:ea typeface="+mn-ea"/>
                <a:cs typeface="+mn-cs"/>
              </a:rPr>
              <a:t>IoT</a:t>
            </a:r>
            <a:endParaRPr kumimoji="0" lang="en-US" sz="1000" b="1" i="0" u="none" strike="noStrike" kern="0" cap="none" spc="0" normalizeH="0" baseline="0" noProof="0" dirty="0">
              <a:ln>
                <a:noFill/>
              </a:ln>
              <a:solidFill>
                <a:srgbClr val="002050"/>
              </a:solidFill>
              <a:effectLst/>
              <a:uLnTx/>
              <a:uFillTx/>
              <a:latin typeface="Segoe UI"/>
              <a:ea typeface="+mn-ea"/>
              <a:cs typeface="+mn-cs"/>
            </a:endParaRPr>
          </a:p>
        </p:txBody>
      </p:sp>
      <p:sp>
        <p:nvSpPr>
          <p:cNvPr id="188" name="TextBox 187"/>
          <p:cNvSpPr txBox="1"/>
          <p:nvPr/>
        </p:nvSpPr>
        <p:spPr>
          <a:xfrm>
            <a:off x="727782" y="4388114"/>
            <a:ext cx="493449" cy="230832"/>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2050"/>
                </a:solidFill>
                <a:effectLst/>
                <a:uLnTx/>
                <a:uFillTx/>
                <a:latin typeface="Segoe UI"/>
                <a:ea typeface="+mn-ea"/>
                <a:cs typeface="+mn-cs"/>
              </a:rPr>
              <a:t>Media</a:t>
            </a:r>
          </a:p>
        </p:txBody>
      </p:sp>
      <p:sp>
        <p:nvSpPr>
          <p:cNvPr id="189" name="Freeform 21"/>
          <p:cNvSpPr>
            <a:spLocks noChangeAspect="1" noEditPoints="1"/>
          </p:cNvSpPr>
          <p:nvPr/>
        </p:nvSpPr>
        <p:spPr bwMode="black">
          <a:xfrm>
            <a:off x="350203" y="3348401"/>
            <a:ext cx="297510" cy="259304"/>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Freeform 279"/>
          <p:cNvSpPr/>
          <p:nvPr/>
        </p:nvSpPr>
        <p:spPr bwMode="auto">
          <a:xfrm>
            <a:off x="354745" y="4070823"/>
            <a:ext cx="292968" cy="195782"/>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Freeform 114"/>
          <p:cNvSpPr>
            <a:spLocks noEditPoints="1"/>
          </p:cNvSpPr>
          <p:nvPr/>
        </p:nvSpPr>
        <p:spPr bwMode="black">
          <a:xfrm>
            <a:off x="371682" y="4403727"/>
            <a:ext cx="243898" cy="192709"/>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002050"/>
          </a:solidFill>
          <a:ln>
            <a:noFill/>
          </a:ln>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cxnSp>
        <p:nvCxnSpPr>
          <p:cNvPr id="192" name="Straight Connector 191"/>
          <p:cNvCxnSpPr/>
          <p:nvPr/>
        </p:nvCxnSpPr>
        <p:spPr>
          <a:xfrm>
            <a:off x="319933" y="3008579"/>
            <a:ext cx="1334081" cy="0"/>
          </a:xfrm>
          <a:prstGeom prst="line">
            <a:avLst/>
          </a:prstGeom>
          <a:noFill/>
          <a:ln w="6350" cap="flat" cmpd="sng" algn="ctr">
            <a:solidFill>
              <a:srgbClr val="002050"/>
            </a:solidFill>
            <a:prstDash val="dash"/>
            <a:miter lim="800000"/>
            <a:tailEnd type="none"/>
          </a:ln>
          <a:effectLst/>
        </p:spPr>
      </p:cxnSp>
      <p:grpSp>
        <p:nvGrpSpPr>
          <p:cNvPr id="193" name="Group 192"/>
          <p:cNvGrpSpPr/>
          <p:nvPr/>
        </p:nvGrpSpPr>
        <p:grpSpPr>
          <a:xfrm>
            <a:off x="11446646" y="3121563"/>
            <a:ext cx="323366" cy="666081"/>
            <a:chOff x="10889126" y="3896489"/>
            <a:chExt cx="462379" cy="952425"/>
          </a:xfrm>
        </p:grpSpPr>
        <p:sp>
          <p:nvSpPr>
            <p:cNvPr id="194" name="Freeform 308"/>
            <p:cNvSpPr/>
            <p:nvPr/>
          </p:nvSpPr>
          <p:spPr bwMode="auto">
            <a:xfrm>
              <a:off x="10889126" y="4255888"/>
              <a:ext cx="462379" cy="59302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13716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grpSp>
          <p:nvGrpSpPr>
            <p:cNvPr id="195" name="Group 194"/>
            <p:cNvGrpSpPr/>
            <p:nvPr/>
          </p:nvGrpSpPr>
          <p:grpSpPr>
            <a:xfrm>
              <a:off x="10935052" y="3896489"/>
              <a:ext cx="380481" cy="454627"/>
              <a:chOff x="11214805" y="1018675"/>
              <a:chExt cx="540923" cy="646334"/>
            </a:xfrm>
          </p:grpSpPr>
          <p:grpSp>
            <p:nvGrpSpPr>
              <p:cNvPr id="196" name="Group 195"/>
              <p:cNvGrpSpPr/>
              <p:nvPr/>
            </p:nvGrpSpPr>
            <p:grpSpPr>
              <a:xfrm>
                <a:off x="11214805" y="1018675"/>
                <a:ext cx="540923" cy="540923"/>
                <a:chOff x="10381422" y="1027194"/>
                <a:chExt cx="769523" cy="769523"/>
              </a:xfrm>
            </p:grpSpPr>
            <p:sp>
              <p:nvSpPr>
                <p:cNvPr id="198" name="Oval 197"/>
                <p:cNvSpPr/>
                <p:nvPr/>
              </p:nvSpPr>
              <p:spPr>
                <a:xfrm>
                  <a:off x="10381422" y="1027194"/>
                  <a:ext cx="769523" cy="769523"/>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99" name="Freeform 18"/>
                <p:cNvSpPr>
                  <a:spLocks noChangeAspect="1" noEditPoints="1"/>
                </p:cNvSpPr>
                <p:nvPr/>
              </p:nvSpPr>
              <p:spPr bwMode="black">
                <a:xfrm rot="17995606">
                  <a:off x="10496553" y="1221757"/>
                  <a:ext cx="477183" cy="37470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002050"/>
                </a:solidFill>
                <a:ln>
                  <a:noFill/>
                </a:ln>
                <a:extLst/>
              </p:spPr>
              <p:txBody>
                <a:bodyPr vert="horz" wrap="square" lIns="90842" tIns="45421" rIns="90842" bIns="45421" numCol="1" anchor="t" anchorCtr="0" compatLnSpc="1">
                  <a:prstTxWarp prst="textNoShape">
                    <a:avLst/>
                  </a:prstTxWarp>
                </a:bodyPr>
                <a:lstStyle/>
                <a:p>
                  <a:pPr marL="0" marR="0" lvl="0" indent="0" algn="l" defTabSz="908303" rtl="0" eaLnBrk="1" fontAlgn="auto" latinLnBrk="0" hangingPunct="1">
                    <a:lnSpc>
                      <a:spcPct val="100000"/>
                    </a:lnSpc>
                    <a:spcBef>
                      <a:spcPts val="0"/>
                    </a:spcBef>
                    <a:spcAft>
                      <a:spcPts val="0"/>
                    </a:spcAft>
                    <a:buClrTx/>
                    <a:buSzTx/>
                    <a:buFontTx/>
                    <a:buNone/>
                    <a:tabLst/>
                    <a:defRPr/>
                  </a:pPr>
                  <a:endParaRPr kumimoji="0" lang="en-US" sz="1590"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grpSp>
          <p:sp>
            <p:nvSpPr>
              <p:cNvPr id="197" name="Down Arrow 80"/>
              <p:cNvSpPr/>
              <p:nvPr/>
            </p:nvSpPr>
            <p:spPr>
              <a:xfrm>
                <a:off x="11406299" y="1511842"/>
                <a:ext cx="157932" cy="153167"/>
              </a:xfrm>
              <a:prstGeom prst="downArrow">
                <a:avLst/>
              </a:prstGeom>
              <a:solidFill>
                <a:sysClr val="window" lastClr="FFFFFF"/>
              </a:solidFill>
              <a:ln w="12700" cap="flat" cmpd="sng" algn="ctr">
                <a:noFill/>
                <a:prstDash val="solid"/>
                <a:miter lim="800000"/>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grpSp>
        <p:nvGrpSpPr>
          <p:cNvPr id="200" name="Group 199"/>
          <p:cNvGrpSpPr/>
          <p:nvPr/>
        </p:nvGrpSpPr>
        <p:grpSpPr>
          <a:xfrm>
            <a:off x="10472286" y="1583094"/>
            <a:ext cx="1610466" cy="1311878"/>
            <a:chOff x="10472286" y="1792423"/>
            <a:chExt cx="1610466" cy="1311878"/>
          </a:xfrm>
        </p:grpSpPr>
        <p:sp>
          <p:nvSpPr>
            <p:cNvPr id="201" name="Rectangle 200"/>
            <p:cNvSpPr/>
            <p:nvPr/>
          </p:nvSpPr>
          <p:spPr bwMode="auto">
            <a:xfrm flipV="1">
              <a:off x="10770934" y="2888533"/>
              <a:ext cx="225664" cy="5649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335821" marR="0" lvl="0" indent="-335821" algn="ctr" defTabSz="913225"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1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02" name="TextBox 201"/>
            <p:cNvSpPr txBox="1"/>
            <p:nvPr/>
          </p:nvSpPr>
          <p:spPr>
            <a:xfrm>
              <a:off x="10472286" y="2940016"/>
              <a:ext cx="822960"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Microsoft</a:t>
              </a:r>
            </a:p>
          </p:txBody>
        </p:sp>
        <p:sp>
          <p:nvSpPr>
            <p:cNvPr id="203" name="TextBox 202"/>
            <p:cNvSpPr txBox="1"/>
            <p:nvPr/>
          </p:nvSpPr>
          <p:spPr>
            <a:xfrm>
              <a:off x="10861714" y="2940016"/>
              <a:ext cx="822960"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Tableau</a:t>
              </a:r>
            </a:p>
          </p:txBody>
        </p:sp>
        <p:sp>
          <p:nvSpPr>
            <p:cNvPr id="204" name="TextBox 203"/>
            <p:cNvSpPr txBox="1"/>
            <p:nvPr/>
          </p:nvSpPr>
          <p:spPr>
            <a:xfrm>
              <a:off x="11259793" y="2940016"/>
              <a:ext cx="822959"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Oracle</a:t>
              </a:r>
            </a:p>
          </p:txBody>
        </p:sp>
        <p:sp>
          <p:nvSpPr>
            <p:cNvPr id="205" name="Rectangle 204"/>
            <p:cNvSpPr/>
            <p:nvPr/>
          </p:nvSpPr>
          <p:spPr bwMode="auto">
            <a:xfrm flipV="1">
              <a:off x="11164688" y="2719177"/>
              <a:ext cx="225664" cy="232569"/>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335821" marR="0" lvl="0" indent="-335821" algn="ctr" defTabSz="913225"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1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06" name="Rectangle 205"/>
            <p:cNvSpPr/>
            <p:nvPr/>
          </p:nvSpPr>
          <p:spPr bwMode="auto">
            <a:xfrm flipV="1">
              <a:off x="11558441" y="1989253"/>
              <a:ext cx="225663" cy="954847"/>
            </a:xfrm>
            <a:prstGeom prst="rect">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335821" marR="0" lvl="0" indent="-335821" algn="ctr" defTabSz="913225"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1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07" name="TextBox 206"/>
            <p:cNvSpPr txBox="1"/>
            <p:nvPr/>
          </p:nvSpPr>
          <p:spPr>
            <a:xfrm>
              <a:off x="10570994" y="2694064"/>
              <a:ext cx="625545"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$120</a:t>
              </a:r>
            </a:p>
          </p:txBody>
        </p:sp>
        <p:sp>
          <p:nvSpPr>
            <p:cNvPr id="208" name="TextBox 207"/>
            <p:cNvSpPr txBox="1"/>
            <p:nvPr/>
          </p:nvSpPr>
          <p:spPr>
            <a:xfrm>
              <a:off x="10960420" y="2526720"/>
              <a:ext cx="625548"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$480</a:t>
              </a:r>
            </a:p>
          </p:txBody>
        </p:sp>
        <p:sp>
          <p:nvSpPr>
            <p:cNvPr id="209" name="TextBox 208"/>
            <p:cNvSpPr txBox="1"/>
            <p:nvPr/>
          </p:nvSpPr>
          <p:spPr>
            <a:xfrm>
              <a:off x="11358499" y="1792423"/>
              <a:ext cx="625547" cy="164285"/>
            </a:xfrm>
            <a:prstGeom prst="rect">
              <a:avLst/>
            </a:prstGeom>
            <a:noFill/>
          </p:spPr>
          <p:txBody>
            <a:bodyPr wrap="square" lIns="179158" tIns="143326" rIns="179158" bIns="143326" rtlCol="0">
              <a:noAutofit/>
            </a:bodyPr>
            <a:lstStyle/>
            <a:p>
              <a:pPr marL="0" marR="0" lvl="0" indent="0" algn="ctr" defTabSz="912628" rtl="0"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dirty="0">
                  <a:ln>
                    <a:noFill/>
                  </a:ln>
                  <a:solidFill>
                    <a:prstClr val="white"/>
                  </a:solidFill>
                  <a:effectLst/>
                  <a:uLnTx/>
                  <a:uFillTx/>
                  <a:latin typeface="Segoe UI"/>
                  <a:ea typeface="MS PGothic" charset="0"/>
                  <a:cs typeface="+mn-cs"/>
                </a:rPr>
                <a:t>$2,230</a:t>
              </a:r>
            </a:p>
          </p:txBody>
        </p:sp>
      </p:grpSp>
      <p:sp>
        <p:nvSpPr>
          <p:cNvPr id="210" name="Rectangle 209"/>
          <p:cNvSpPr/>
          <p:nvPr/>
        </p:nvSpPr>
        <p:spPr>
          <a:xfrm>
            <a:off x="205041" y="991769"/>
            <a:ext cx="1612374" cy="271348"/>
          </a:xfrm>
          <a:prstGeom prst="rect">
            <a:avLst/>
          </a:prstGeom>
          <a:noFill/>
          <a:ln w="10795" cap="flat" cmpd="sng" algn="ctr">
            <a:noFill/>
            <a:prstDash val="solid"/>
          </a:ln>
          <a:effectLst/>
        </p:spPr>
        <p:txBody>
          <a:bodyPr lIns="0" tIns="0" rIns="137160" bIns="0" rtlCol="0" anchor="ctr" anchorCtr="0"/>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DATA SOURCES</a:t>
            </a:r>
          </a:p>
        </p:txBody>
      </p:sp>
      <p:sp>
        <p:nvSpPr>
          <p:cNvPr id="211" name="Rectangle 210"/>
          <p:cNvSpPr/>
          <p:nvPr/>
        </p:nvSpPr>
        <p:spPr>
          <a:xfrm>
            <a:off x="9506592" y="991769"/>
            <a:ext cx="2478509" cy="271348"/>
          </a:xfrm>
          <a:prstGeom prst="rect">
            <a:avLst/>
          </a:prstGeom>
          <a:noFill/>
          <a:ln w="10795" cap="flat" cmpd="sng" algn="ctr">
            <a:noFill/>
            <a:prstDash val="solid"/>
          </a:ln>
          <a:effectLst/>
        </p:spPr>
        <p:txBody>
          <a:bodyPr lIns="0" tIns="0" rIns="137160" bIns="0" rtlCol="0" anchor="ctr" anchorCtr="0"/>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DATA INSIGHTS</a:t>
            </a:r>
          </a:p>
        </p:txBody>
      </p:sp>
      <p:sp>
        <p:nvSpPr>
          <p:cNvPr id="212" name="Pentagon 8"/>
          <p:cNvSpPr/>
          <p:nvPr/>
        </p:nvSpPr>
        <p:spPr>
          <a:xfrm>
            <a:off x="1901751" y="1273897"/>
            <a:ext cx="548640" cy="3496469"/>
          </a:xfrm>
          <a:prstGeom prst="rect">
            <a:avLst/>
          </a:prstGeom>
          <a:solidFill>
            <a:srgbClr val="0078D7">
              <a:alpha val="65000"/>
            </a:srgbClr>
          </a:solidFill>
          <a:ln w="12700" cap="flat" cmpd="sng" algn="ctr">
            <a:noFill/>
            <a:prstDash val="solid"/>
            <a:miter lim="800000"/>
          </a:ln>
          <a:effectLst/>
        </p:spPr>
        <p:txBody>
          <a:bodyPr vert="vert270" lIns="0" rIns="0" bIns="182880"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Data virtualization      </a:t>
            </a:r>
            <a:r>
              <a:rPr kumimoji="0" lang="en-US" sz="1200" b="1"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rPr>
              <a:t>PolyBase</a:t>
            </a:r>
            <a:endPar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13" name="Rectangle 212"/>
          <p:cNvSpPr/>
          <p:nvPr/>
        </p:nvSpPr>
        <p:spPr>
          <a:xfrm>
            <a:off x="1905445" y="991769"/>
            <a:ext cx="7517956" cy="271348"/>
          </a:xfrm>
          <a:prstGeom prst="rect">
            <a:avLst/>
          </a:prstGeom>
          <a:noFill/>
          <a:ln w="10795" cap="flat" cmpd="sng" algn="ctr">
            <a:noFill/>
            <a:prstDash val="solid"/>
          </a:ln>
          <a:effectLst/>
        </p:spPr>
        <p:txBody>
          <a:bodyPr lIns="0" tIns="0" rIns="137160" bIns="0" rtlCol="0" anchor="ctr" anchorCtr="0"/>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DATA MANAGEMENT </a:t>
            </a:r>
          </a:p>
        </p:txBody>
      </p:sp>
      <p:cxnSp>
        <p:nvCxnSpPr>
          <p:cNvPr id="214" name="Straight Connector 213"/>
          <p:cNvCxnSpPr/>
          <p:nvPr/>
        </p:nvCxnSpPr>
        <p:spPr>
          <a:xfrm>
            <a:off x="9650200" y="3008579"/>
            <a:ext cx="2186201" cy="0"/>
          </a:xfrm>
          <a:prstGeom prst="line">
            <a:avLst/>
          </a:prstGeom>
          <a:noFill/>
          <a:ln w="6350" cap="flat" cmpd="sng" algn="ctr">
            <a:solidFill>
              <a:sysClr val="window" lastClr="FFFFFF"/>
            </a:solidFill>
            <a:prstDash val="dash"/>
            <a:miter lim="800000"/>
            <a:tailEnd type="none"/>
          </a:ln>
          <a:effectLst/>
        </p:spPr>
      </p:cxnSp>
      <p:cxnSp>
        <p:nvCxnSpPr>
          <p:cNvPr id="215" name="Straight Connector 214"/>
          <p:cNvCxnSpPr/>
          <p:nvPr/>
        </p:nvCxnSpPr>
        <p:spPr>
          <a:xfrm>
            <a:off x="2597138" y="2452786"/>
            <a:ext cx="6126480" cy="0"/>
          </a:xfrm>
          <a:prstGeom prst="line">
            <a:avLst/>
          </a:prstGeom>
          <a:noFill/>
          <a:ln w="6350" cap="flat" cmpd="sng" algn="ctr">
            <a:solidFill>
              <a:sysClr val="window" lastClr="FFFFFF"/>
            </a:solidFill>
            <a:prstDash val="dash"/>
            <a:miter lim="800000"/>
            <a:tailEnd type="none"/>
          </a:ln>
          <a:effectLst/>
        </p:spPr>
      </p:cxnSp>
      <p:sp>
        <p:nvSpPr>
          <p:cNvPr id="216" name="Pentagon 150"/>
          <p:cNvSpPr/>
          <p:nvPr/>
        </p:nvSpPr>
        <p:spPr>
          <a:xfrm>
            <a:off x="8922350" y="1272945"/>
            <a:ext cx="500540" cy="3496469"/>
          </a:xfrm>
          <a:prstGeom prst="rect">
            <a:avLst/>
          </a:prstGeom>
          <a:solidFill>
            <a:srgbClr val="0078D7">
              <a:alpha val="65000"/>
            </a:srgbClr>
          </a:solidFill>
          <a:ln w="12700" cap="flat" cmpd="sng" algn="ctr">
            <a:noFill/>
            <a:prstDash val="solid"/>
            <a:miter lim="800000"/>
          </a:ln>
          <a:effectLst/>
        </p:spPr>
        <p:txBody>
          <a:bodyPr vert="vert270" bIns="182880"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Data integration      </a:t>
            </a: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SSIS </a:t>
            </a:r>
          </a:p>
        </p:txBody>
      </p:sp>
      <p:cxnSp>
        <p:nvCxnSpPr>
          <p:cNvPr id="217" name="Straight Connector 216"/>
          <p:cNvCxnSpPr/>
          <p:nvPr/>
        </p:nvCxnSpPr>
        <p:spPr>
          <a:xfrm>
            <a:off x="2597138" y="3725404"/>
            <a:ext cx="6126480" cy="0"/>
          </a:xfrm>
          <a:prstGeom prst="line">
            <a:avLst/>
          </a:prstGeom>
          <a:noFill/>
          <a:ln w="6350" cap="flat" cmpd="sng" algn="ctr">
            <a:solidFill>
              <a:sysClr val="window" lastClr="FFFFFF"/>
            </a:solidFill>
            <a:prstDash val="dash"/>
            <a:miter lim="800000"/>
            <a:tailEnd type="none"/>
          </a:ln>
          <a:effectLst/>
        </p:spPr>
      </p:cxnSp>
      <p:sp>
        <p:nvSpPr>
          <p:cNvPr id="218" name="Rectangle 217"/>
          <p:cNvSpPr/>
          <p:nvPr/>
        </p:nvSpPr>
        <p:spPr>
          <a:xfrm>
            <a:off x="2453103" y="3735054"/>
            <a:ext cx="2350111" cy="261610"/>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Big data processing</a:t>
            </a:r>
          </a:p>
        </p:txBody>
      </p:sp>
      <p:sp>
        <p:nvSpPr>
          <p:cNvPr id="219" name="Rectangle 218"/>
          <p:cNvSpPr/>
          <p:nvPr/>
        </p:nvSpPr>
        <p:spPr>
          <a:xfrm>
            <a:off x="2453103" y="2455517"/>
            <a:ext cx="2126009" cy="261610"/>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Data warehousing</a:t>
            </a:r>
          </a:p>
        </p:txBody>
      </p:sp>
      <p:sp>
        <p:nvSpPr>
          <p:cNvPr id="220" name="Rectangle 219"/>
          <p:cNvSpPr/>
          <p:nvPr/>
        </p:nvSpPr>
        <p:spPr>
          <a:xfrm>
            <a:off x="2453103" y="1279406"/>
            <a:ext cx="2126009" cy="261610"/>
          </a:xfrm>
          <a:prstGeom prst="rect">
            <a:avLst/>
          </a:prstGeom>
          <a:noFill/>
          <a:ln w="12700" cap="flat" cmpd="sng" algn="ctr">
            <a:noFill/>
            <a:prstDash val="solid"/>
            <a:miter lim="800000"/>
          </a:ln>
          <a:effectLst/>
        </p:spPr>
        <p:txBody>
          <a:bodyPr wrap="square" lIns="182880" tIns="91440" rIns="0" bIns="0" rtlCol="0" anchor="ctr" anchorCtr="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50"/>
                </a:solidFill>
                <a:effectLst/>
                <a:uLnTx/>
                <a:uFillTx/>
                <a:latin typeface="Segoe UI"/>
                <a:ea typeface="+mn-ea"/>
                <a:cs typeface="Segoe UI Semibold" panose="020B0702040204020203" pitchFamily="34" charset="0"/>
              </a:rPr>
              <a:t>Operational data</a:t>
            </a:r>
          </a:p>
        </p:txBody>
      </p:sp>
      <p:sp>
        <p:nvSpPr>
          <p:cNvPr id="221" name="Rectangle 220"/>
          <p:cNvSpPr/>
          <p:nvPr/>
        </p:nvSpPr>
        <p:spPr bwMode="auto">
          <a:xfrm>
            <a:off x="6569528" y="2790310"/>
            <a:ext cx="1664231"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0"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performance </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in TPC-H</a:t>
            </a:r>
          </a:p>
        </p:txBody>
      </p:sp>
      <p:sp>
        <p:nvSpPr>
          <p:cNvPr id="222" name="Rectangle 221"/>
          <p:cNvSpPr/>
          <p:nvPr/>
        </p:nvSpPr>
        <p:spPr bwMode="auto">
          <a:xfrm>
            <a:off x="3781343" y="2784846"/>
            <a:ext cx="1701124"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Scale to petabytes</a:t>
            </a:r>
          </a:p>
        </p:txBody>
      </p:sp>
      <p:sp>
        <p:nvSpPr>
          <p:cNvPr id="223" name="Rectangle 222"/>
          <p:cNvSpPr/>
          <p:nvPr/>
        </p:nvSpPr>
        <p:spPr bwMode="auto">
          <a:xfrm>
            <a:off x="3781343" y="3854356"/>
            <a:ext cx="1638787"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T-SQL query</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over any data</a:t>
            </a:r>
          </a:p>
        </p:txBody>
      </p:sp>
      <p:grpSp>
        <p:nvGrpSpPr>
          <p:cNvPr id="224" name="Group 223"/>
          <p:cNvGrpSpPr/>
          <p:nvPr/>
        </p:nvGrpSpPr>
        <p:grpSpPr>
          <a:xfrm>
            <a:off x="7755724" y="1435747"/>
            <a:ext cx="846284" cy="846284"/>
            <a:chOff x="2988316" y="2629836"/>
            <a:chExt cx="1396622" cy="1396622"/>
          </a:xfrm>
        </p:grpSpPr>
        <p:sp>
          <p:nvSpPr>
            <p:cNvPr id="225" name="16-Point Star 219"/>
            <p:cNvSpPr/>
            <p:nvPr/>
          </p:nvSpPr>
          <p:spPr bwMode="auto">
            <a:xfrm>
              <a:off x="2988316" y="2629836"/>
              <a:ext cx="1396622" cy="1396622"/>
            </a:xfrm>
            <a:prstGeom prst="star16">
              <a:avLst>
                <a:gd name="adj" fmla="val 40662"/>
              </a:avLst>
            </a:pr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3600" b="1" i="0" u="none" strike="noStrike" kern="0" cap="none" spc="0" normalizeH="0" baseline="0" noProof="0" dirty="0" err="1">
                <a:ln>
                  <a:noFill/>
                </a:ln>
                <a:solidFill>
                  <a:prstClr val="white"/>
                </a:solidFill>
                <a:effectLst/>
                <a:uLnTx/>
                <a:uFillTx/>
                <a:latin typeface="Segoe UI Light"/>
                <a:ea typeface="Segoe UI" pitchFamily="34" charset="0"/>
                <a:cs typeface="Segoe UI" pitchFamily="34" charset="0"/>
              </a:endParaRPr>
            </a:p>
          </p:txBody>
        </p:sp>
        <p:sp>
          <p:nvSpPr>
            <p:cNvPr id="226" name="Donut 220"/>
            <p:cNvSpPr/>
            <p:nvPr/>
          </p:nvSpPr>
          <p:spPr bwMode="auto">
            <a:xfrm>
              <a:off x="3202218" y="2843738"/>
              <a:ext cx="968818" cy="968818"/>
            </a:xfrm>
            <a:prstGeom prst="donut">
              <a:avLst>
                <a:gd name="adj" fmla="val 9631"/>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7" name="Freeform 221"/>
            <p:cNvSpPr/>
            <p:nvPr/>
          </p:nvSpPr>
          <p:spPr bwMode="auto">
            <a:xfrm>
              <a:off x="3457639" y="3161079"/>
              <a:ext cx="457976" cy="334137"/>
            </a:xfrm>
            <a:custGeom>
              <a:avLst/>
              <a:gdLst/>
              <a:ahLst/>
              <a:cxnLst/>
              <a:rect l="l" t="t" r="r" b="b"/>
              <a:pathLst>
                <a:path w="448568" h="327273">
                  <a:moveTo>
                    <a:pt x="107379" y="134392"/>
                  </a:moveTo>
                  <a:lnTo>
                    <a:pt x="95994" y="183728"/>
                  </a:lnTo>
                  <a:lnTo>
                    <a:pt x="144884" y="183728"/>
                  </a:lnTo>
                  <a:lnTo>
                    <a:pt x="156493" y="134392"/>
                  </a:lnTo>
                  <a:close/>
                  <a:moveTo>
                    <a:pt x="77242" y="10939"/>
                  </a:moveTo>
                  <a:lnTo>
                    <a:pt x="134392" y="10939"/>
                  </a:lnTo>
                  <a:lnTo>
                    <a:pt x="119434" y="81707"/>
                  </a:lnTo>
                  <a:lnTo>
                    <a:pt x="167432" y="81707"/>
                  </a:lnTo>
                  <a:lnTo>
                    <a:pt x="182389" y="10939"/>
                  </a:lnTo>
                  <a:lnTo>
                    <a:pt x="239539" y="10939"/>
                  </a:lnTo>
                  <a:lnTo>
                    <a:pt x="224582" y="81707"/>
                  </a:lnTo>
                  <a:lnTo>
                    <a:pt x="252040" y="81707"/>
                  </a:lnTo>
                  <a:lnTo>
                    <a:pt x="240432" y="134392"/>
                  </a:lnTo>
                  <a:lnTo>
                    <a:pt x="213196" y="134392"/>
                  </a:lnTo>
                  <a:lnTo>
                    <a:pt x="201588" y="183728"/>
                  </a:lnTo>
                  <a:lnTo>
                    <a:pt x="233288" y="183728"/>
                  </a:lnTo>
                  <a:lnTo>
                    <a:pt x="220340" y="236190"/>
                  </a:lnTo>
                  <a:lnTo>
                    <a:pt x="190202" y="236190"/>
                  </a:lnTo>
                  <a:lnTo>
                    <a:pt x="175245" y="303609"/>
                  </a:lnTo>
                  <a:lnTo>
                    <a:pt x="119881" y="303609"/>
                  </a:lnTo>
                  <a:lnTo>
                    <a:pt x="133945" y="236190"/>
                  </a:lnTo>
                  <a:lnTo>
                    <a:pt x="85055" y="236190"/>
                  </a:lnTo>
                  <a:lnTo>
                    <a:pt x="70544" y="303609"/>
                  </a:lnTo>
                  <a:lnTo>
                    <a:pt x="14287" y="303609"/>
                  </a:lnTo>
                  <a:lnTo>
                    <a:pt x="28352" y="236190"/>
                  </a:lnTo>
                  <a:lnTo>
                    <a:pt x="0" y="236190"/>
                  </a:lnTo>
                  <a:lnTo>
                    <a:pt x="10939" y="183728"/>
                  </a:lnTo>
                  <a:lnTo>
                    <a:pt x="39737" y="183728"/>
                  </a:lnTo>
                  <a:lnTo>
                    <a:pt x="51346" y="134392"/>
                  </a:lnTo>
                  <a:lnTo>
                    <a:pt x="19199" y="134392"/>
                  </a:lnTo>
                  <a:lnTo>
                    <a:pt x="29691" y="81707"/>
                  </a:lnTo>
                  <a:lnTo>
                    <a:pt x="62284" y="81707"/>
                  </a:lnTo>
                  <a:close/>
                  <a:moveTo>
                    <a:pt x="392534" y="0"/>
                  </a:moveTo>
                  <a:lnTo>
                    <a:pt x="448568" y="0"/>
                  </a:lnTo>
                  <a:lnTo>
                    <a:pt x="448568" y="327273"/>
                  </a:lnTo>
                  <a:lnTo>
                    <a:pt x="353467" y="327273"/>
                  </a:lnTo>
                  <a:lnTo>
                    <a:pt x="353467" y="96887"/>
                  </a:lnTo>
                  <a:cubicBezTo>
                    <a:pt x="343049" y="102989"/>
                    <a:pt x="332259" y="107640"/>
                    <a:pt x="321097" y="110840"/>
                  </a:cubicBezTo>
                  <a:cubicBezTo>
                    <a:pt x="309934" y="114040"/>
                    <a:pt x="297284" y="116384"/>
                    <a:pt x="283145" y="117872"/>
                  </a:cubicBezTo>
                  <a:lnTo>
                    <a:pt x="283145" y="46434"/>
                  </a:lnTo>
                  <a:cubicBezTo>
                    <a:pt x="303237" y="43011"/>
                    <a:pt x="321952" y="37616"/>
                    <a:pt x="339291" y="30249"/>
                  </a:cubicBezTo>
                  <a:cubicBezTo>
                    <a:pt x="356629" y="22882"/>
                    <a:pt x="374377" y="12799"/>
                    <a:pt x="392534"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0078D7"/>
                </a:solidFill>
                <a:effectLst/>
                <a:uLnTx/>
                <a:uFillTx/>
                <a:latin typeface="Segoe UI Light"/>
                <a:ea typeface="Segoe UI" pitchFamily="34" charset="0"/>
                <a:cs typeface="Segoe UI" pitchFamily="34" charset="0"/>
              </a:endParaRPr>
            </a:p>
          </p:txBody>
        </p:sp>
      </p:grpSp>
      <p:grpSp>
        <p:nvGrpSpPr>
          <p:cNvPr id="228" name="Group 227"/>
          <p:cNvGrpSpPr/>
          <p:nvPr/>
        </p:nvGrpSpPr>
        <p:grpSpPr>
          <a:xfrm>
            <a:off x="5572268" y="3819276"/>
            <a:ext cx="2151376" cy="696745"/>
            <a:chOff x="5705186" y="4024674"/>
            <a:chExt cx="2151376" cy="696745"/>
          </a:xfrm>
        </p:grpSpPr>
        <p:sp>
          <p:nvSpPr>
            <p:cNvPr id="229" name="Rectangle 228"/>
            <p:cNvSpPr/>
            <p:nvPr/>
          </p:nvSpPr>
          <p:spPr bwMode="auto">
            <a:xfrm>
              <a:off x="5940157" y="4201085"/>
              <a:ext cx="526613" cy="35350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1010</a:t>
              </a:r>
              <a:br>
                <a:rPr kumimoji="0" lang="en-US" sz="14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4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0101</a:t>
              </a:r>
            </a:p>
          </p:txBody>
        </p:sp>
        <p:sp>
          <p:nvSpPr>
            <p:cNvPr id="230" name="Freeform 141"/>
            <p:cNvSpPr/>
            <p:nvPr/>
          </p:nvSpPr>
          <p:spPr bwMode="auto">
            <a:xfrm>
              <a:off x="6954830" y="4232069"/>
              <a:ext cx="392372" cy="262207"/>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A80000"/>
                </a:solidFill>
                <a:effectLst/>
                <a:uLnTx/>
                <a:uFillTx/>
                <a:latin typeface="Segoe UI"/>
                <a:ea typeface="Segoe UI" pitchFamily="34" charset="0"/>
                <a:cs typeface="Segoe UI" pitchFamily="34" charset="0"/>
              </a:endParaRPr>
            </a:p>
          </p:txBody>
        </p:sp>
        <p:sp>
          <p:nvSpPr>
            <p:cNvPr id="231" name="Rectangle 230"/>
            <p:cNvSpPr/>
            <p:nvPr/>
          </p:nvSpPr>
          <p:spPr bwMode="auto">
            <a:xfrm>
              <a:off x="6256096" y="4024674"/>
              <a:ext cx="928244" cy="67448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r>
                <a:rPr kumimoji="0" lang="en-US" sz="2400" b="1" i="0" u="none" strike="noStrike" kern="0" cap="none" spc="-294"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2400" b="1"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232" name="Freeform 139">
              <a:hlinkClick r:id="rId4"/>
            </p:cNvPr>
            <p:cNvSpPr/>
            <p:nvPr/>
          </p:nvSpPr>
          <p:spPr>
            <a:xfrm>
              <a:off x="7475000" y="4221819"/>
              <a:ext cx="381562" cy="273977"/>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A80000"/>
                </a:solidFill>
                <a:effectLst/>
                <a:uLnTx/>
                <a:uFillTx/>
                <a:latin typeface="Segoe UI"/>
                <a:ea typeface="+mn-ea"/>
                <a:cs typeface="+mn-cs"/>
              </a:endParaRPr>
            </a:p>
          </p:txBody>
        </p:sp>
        <p:grpSp>
          <p:nvGrpSpPr>
            <p:cNvPr id="233" name="Group 232"/>
            <p:cNvGrpSpPr/>
            <p:nvPr/>
          </p:nvGrpSpPr>
          <p:grpSpPr>
            <a:xfrm flipH="1">
              <a:off x="5705186" y="4134507"/>
              <a:ext cx="757898" cy="586912"/>
              <a:chOff x="6522025" y="4681350"/>
              <a:chExt cx="667289" cy="516744"/>
            </a:xfrm>
          </p:grpSpPr>
          <p:sp>
            <p:nvSpPr>
              <p:cNvPr id="234" name="Donut 237"/>
              <p:cNvSpPr/>
              <p:nvPr/>
            </p:nvSpPr>
            <p:spPr>
              <a:xfrm>
                <a:off x="6522025" y="4681350"/>
                <a:ext cx="446320" cy="446319"/>
              </a:xfrm>
              <a:prstGeom prst="donut">
                <a:avLst>
                  <a:gd name="adj" fmla="val 6570"/>
                </a:avLst>
              </a:prstGeom>
              <a:solidFill>
                <a:srgbClr val="002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5" name="Trapezoid 234"/>
              <p:cNvSpPr/>
              <p:nvPr/>
            </p:nvSpPr>
            <p:spPr>
              <a:xfrm rot="18744960">
                <a:off x="6972589" y="4981370"/>
                <a:ext cx="83127" cy="350322"/>
              </a:xfrm>
              <a:prstGeom prst="trapezoid">
                <a:avLst/>
              </a:prstGeom>
              <a:solidFill>
                <a:srgbClr val="002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grpSp>
        <p:nvGrpSpPr>
          <p:cNvPr id="236" name="Group 235"/>
          <p:cNvGrpSpPr/>
          <p:nvPr/>
        </p:nvGrpSpPr>
        <p:grpSpPr>
          <a:xfrm>
            <a:off x="5578278" y="1461743"/>
            <a:ext cx="907732" cy="807837"/>
            <a:chOff x="3101975" y="1565275"/>
            <a:chExt cx="1327150" cy="1181100"/>
          </a:xfrm>
        </p:grpSpPr>
        <p:sp>
          <p:nvSpPr>
            <p:cNvPr id="237" name="Rectangle 236"/>
            <p:cNvSpPr/>
            <p:nvPr/>
          </p:nvSpPr>
          <p:spPr>
            <a:xfrm>
              <a:off x="3101975" y="1565275"/>
              <a:ext cx="1327150" cy="1181100"/>
            </a:xfrm>
            <a:prstGeom prst="rect">
              <a:avLst/>
            </a:prstGeom>
            <a:solidFill>
              <a:sysClr val="window" lastClr="FFFFFF"/>
            </a:solidFill>
            <a:ln w="28575" cap="flat" cmpd="sng" algn="ctr">
              <a:solidFill>
                <a:srgbClr val="00205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238" name="Picture 2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0663" y="1634914"/>
              <a:ext cx="1220406" cy="1066017"/>
            </a:xfrm>
            <a:prstGeom prst="rect">
              <a:avLst/>
            </a:prstGeom>
          </p:spPr>
        </p:pic>
      </p:grpSp>
      <p:sp>
        <p:nvSpPr>
          <p:cNvPr id="239" name="Rectangle 238"/>
          <p:cNvSpPr/>
          <p:nvPr/>
        </p:nvSpPr>
        <p:spPr bwMode="auto">
          <a:xfrm>
            <a:off x="6569528" y="1518752"/>
            <a:ext cx="1617224"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Leader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in TPC-E</a:t>
            </a:r>
          </a:p>
        </p:txBody>
      </p:sp>
      <p:grpSp>
        <p:nvGrpSpPr>
          <p:cNvPr id="240" name="Group 239"/>
          <p:cNvGrpSpPr/>
          <p:nvPr/>
        </p:nvGrpSpPr>
        <p:grpSpPr>
          <a:xfrm>
            <a:off x="7755480" y="2860369"/>
            <a:ext cx="846772" cy="684955"/>
            <a:chOff x="5029367" y="3012570"/>
            <a:chExt cx="870254" cy="703951"/>
          </a:xfrm>
        </p:grpSpPr>
        <p:sp>
          <p:nvSpPr>
            <p:cNvPr id="241" name="Rectangle 240"/>
            <p:cNvSpPr/>
            <p:nvPr/>
          </p:nvSpPr>
          <p:spPr bwMode="auto">
            <a:xfrm>
              <a:off x="5332504" y="3355545"/>
              <a:ext cx="271092" cy="360976"/>
            </a:xfrm>
            <a:prstGeom prst="rect">
              <a:avLst/>
            </a:prstGeom>
            <a:noFill/>
            <a:ln w="127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3225" rtl="0" eaLnBrk="1" fontAlgn="auto" latinLnBrk="0" hangingPunct="1">
                <a:lnSpc>
                  <a:spcPct val="9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latin typeface="Segoe UI"/>
                <a:ea typeface="Segoe UI Black" panose="020B0A02040204020203" pitchFamily="34" charset="0"/>
                <a:cs typeface="Segoe UI Black" panose="020B0A02040204020203" pitchFamily="34" charset="0"/>
              </a:endParaRPr>
            </a:p>
          </p:txBody>
        </p:sp>
        <p:sp>
          <p:nvSpPr>
            <p:cNvPr id="242" name="Rectangle 241"/>
            <p:cNvSpPr/>
            <p:nvPr/>
          </p:nvSpPr>
          <p:spPr bwMode="auto">
            <a:xfrm>
              <a:off x="5029367" y="3271145"/>
              <a:ext cx="271092" cy="445376"/>
            </a:xfrm>
            <a:prstGeom prst="rect">
              <a:avLst/>
            </a:prstGeom>
            <a:noFill/>
            <a:ln w="127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3225" rtl="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Segoe UI"/>
                <a:ea typeface="Segoe UI Black" panose="020B0A02040204020203" pitchFamily="34" charset="0"/>
                <a:cs typeface="Segoe UI Black" panose="020B0A02040204020203" pitchFamily="34" charset="0"/>
              </a:endParaRPr>
            </a:p>
          </p:txBody>
        </p:sp>
        <p:sp>
          <p:nvSpPr>
            <p:cNvPr id="243" name="Rectangle 242"/>
            <p:cNvSpPr/>
            <p:nvPr/>
          </p:nvSpPr>
          <p:spPr bwMode="auto">
            <a:xfrm>
              <a:off x="5628529" y="3430759"/>
              <a:ext cx="271092" cy="285762"/>
            </a:xfrm>
            <a:prstGeom prst="rect">
              <a:avLst/>
            </a:prstGeom>
            <a:noFill/>
            <a:ln w="127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322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white"/>
                </a:solidFill>
                <a:effectLst/>
                <a:uLnTx/>
                <a:uFillTx/>
                <a:latin typeface="Segoe UI"/>
                <a:ea typeface="Segoe UI Black" panose="020B0A02040204020203" pitchFamily="34" charset="0"/>
                <a:cs typeface="Segoe UI Black" panose="020B0A02040204020203" pitchFamily="34" charset="0"/>
              </a:endParaRPr>
            </a:p>
          </p:txBody>
        </p:sp>
        <p:sp>
          <p:nvSpPr>
            <p:cNvPr id="244" name="Freeform 248"/>
            <p:cNvSpPr/>
            <p:nvPr/>
          </p:nvSpPr>
          <p:spPr bwMode="auto">
            <a:xfrm>
              <a:off x="5041289" y="3012570"/>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a:t>
              </a:r>
            </a:p>
          </p:txBody>
        </p:sp>
        <p:sp>
          <p:nvSpPr>
            <p:cNvPr id="245" name="Freeform 249"/>
            <p:cNvSpPr/>
            <p:nvPr/>
          </p:nvSpPr>
          <p:spPr bwMode="auto">
            <a:xfrm>
              <a:off x="5344426" y="3093920"/>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a:t>
              </a:r>
            </a:p>
          </p:txBody>
        </p:sp>
        <p:sp>
          <p:nvSpPr>
            <p:cNvPr id="246" name="Freeform 250"/>
            <p:cNvSpPr/>
            <p:nvPr/>
          </p:nvSpPr>
          <p:spPr bwMode="auto">
            <a:xfrm>
              <a:off x="5641942" y="3170026"/>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a:t>
              </a:r>
            </a:p>
          </p:txBody>
        </p:sp>
      </p:grpSp>
      <p:sp>
        <p:nvSpPr>
          <p:cNvPr id="247" name="TextBox 246"/>
          <p:cNvSpPr txBox="1"/>
          <p:nvPr/>
        </p:nvSpPr>
        <p:spPr>
          <a:xfrm>
            <a:off x="3781343" y="5059267"/>
            <a:ext cx="1808860" cy="600164"/>
          </a:xfrm>
          <a:prstGeom prst="rect">
            <a:avLst/>
          </a:prstGeom>
          <a:noFill/>
        </p:spPr>
        <p:txBody>
          <a:bodyPr wrap="square" lIns="182880" rIns="182880" bIns="18288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t>Least vulnerable </a:t>
            </a:r>
            <a:b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t>over the last </a:t>
            </a: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 years</a:t>
            </a:r>
          </a:p>
        </p:txBody>
      </p:sp>
      <p:grpSp>
        <p:nvGrpSpPr>
          <p:cNvPr id="248" name="Group 247"/>
          <p:cNvGrpSpPr/>
          <p:nvPr/>
        </p:nvGrpSpPr>
        <p:grpSpPr>
          <a:xfrm>
            <a:off x="10961274" y="4117321"/>
            <a:ext cx="813626" cy="492443"/>
            <a:chOff x="10961274" y="4097657"/>
            <a:chExt cx="813626" cy="492443"/>
          </a:xfrm>
        </p:grpSpPr>
        <p:sp>
          <p:nvSpPr>
            <p:cNvPr id="249" name="TextBox 248"/>
            <p:cNvSpPr txBox="1"/>
            <p:nvPr/>
          </p:nvSpPr>
          <p:spPr>
            <a:xfrm>
              <a:off x="10961274" y="4097657"/>
              <a:ext cx="477596" cy="492443"/>
            </a:xfrm>
            <a:prstGeom prst="rect">
              <a:avLst/>
            </a:prstGeom>
            <a:noFill/>
          </p:spPr>
          <p:txBody>
            <a:bodyPr wrap="square" lIns="0" tIns="0" rIns="0" bIns="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2050"/>
                  </a:solidFill>
                  <a:effectLst/>
                  <a:uLnTx/>
                  <a:uFillTx/>
                  <a:latin typeface="Segoe UI"/>
                  <a:ea typeface="Segoe UI" charset="0"/>
                  <a:cs typeface="Segoe UI" charset="0"/>
                </a:rPr>
                <a:t>R</a:t>
              </a:r>
            </a:p>
          </p:txBody>
        </p:sp>
        <p:grpSp>
          <p:nvGrpSpPr>
            <p:cNvPr id="250" name="Group 4"/>
            <p:cNvGrpSpPr>
              <a:grpSpLocks noChangeAspect="1"/>
            </p:cNvGrpSpPr>
            <p:nvPr/>
          </p:nvGrpSpPr>
          <p:grpSpPr bwMode="auto">
            <a:xfrm>
              <a:off x="11448518" y="4189800"/>
              <a:ext cx="326382" cy="327820"/>
              <a:chOff x="522" y="2880"/>
              <a:chExt cx="908" cy="912"/>
            </a:xfrm>
            <a:solidFill>
              <a:srgbClr val="002050"/>
            </a:solidFill>
          </p:grpSpPr>
          <p:sp>
            <p:nvSpPr>
              <p:cNvPr id="251"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2"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53" name="Group 252"/>
          <p:cNvGrpSpPr/>
          <p:nvPr/>
        </p:nvGrpSpPr>
        <p:grpSpPr>
          <a:xfrm>
            <a:off x="5607984" y="2667509"/>
            <a:ext cx="848321" cy="873401"/>
            <a:chOff x="5201360" y="2821260"/>
            <a:chExt cx="848321" cy="873401"/>
          </a:xfrm>
        </p:grpSpPr>
        <p:grpSp>
          <p:nvGrpSpPr>
            <p:cNvPr id="254" name="Group 253"/>
            <p:cNvGrpSpPr/>
            <p:nvPr/>
          </p:nvGrpSpPr>
          <p:grpSpPr>
            <a:xfrm>
              <a:off x="5201360" y="2821260"/>
              <a:ext cx="848321" cy="873401"/>
              <a:chOff x="4476461" y="3076125"/>
              <a:chExt cx="497933" cy="512654"/>
            </a:xfrm>
          </p:grpSpPr>
          <p:sp>
            <p:nvSpPr>
              <p:cNvPr id="256" name="Freeform 222"/>
              <p:cNvSpPr/>
              <p:nvPr/>
            </p:nvSpPr>
            <p:spPr bwMode="auto">
              <a:xfrm>
                <a:off x="4476461" y="3332155"/>
                <a:ext cx="200088" cy="25662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13716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57" name="Freeform 246"/>
              <p:cNvSpPr>
                <a:spLocks/>
              </p:cNvSpPr>
              <p:nvPr/>
            </p:nvSpPr>
            <p:spPr bwMode="black">
              <a:xfrm rot="5400000" flipH="1">
                <a:off x="4544467" y="3125240"/>
                <a:ext cx="479042" cy="380812"/>
              </a:xfrm>
              <a:custGeom>
                <a:avLst/>
                <a:gdLst>
                  <a:gd name="connsiteX0" fmla="*/ 382421 w 382421"/>
                  <a:gd name="connsiteY0" fmla="*/ 148768 h 304003"/>
                  <a:gd name="connsiteX1" fmla="*/ 208313 w 382421"/>
                  <a:gd name="connsiteY1" fmla="*/ 0 h 304003"/>
                  <a:gd name="connsiteX2" fmla="*/ 208313 w 382421"/>
                  <a:gd name="connsiteY2" fmla="*/ 97022 h 304003"/>
                  <a:gd name="connsiteX3" fmla="*/ 201864 w 382421"/>
                  <a:gd name="connsiteY3" fmla="*/ 97022 h 304003"/>
                  <a:gd name="connsiteX4" fmla="*/ 550 w 382421"/>
                  <a:gd name="connsiteY4" fmla="*/ 236189 h 304003"/>
                  <a:gd name="connsiteX5" fmla="*/ 0 w 382421"/>
                  <a:gd name="connsiteY5" fmla="*/ 237940 h 304003"/>
                  <a:gd name="connsiteX6" fmla="*/ 106750 w 382421"/>
                  <a:gd name="connsiteY6" fmla="*/ 237940 h 304003"/>
                  <a:gd name="connsiteX7" fmla="*/ 141308 w 382421"/>
                  <a:gd name="connsiteY7" fmla="*/ 215773 h 304003"/>
                  <a:gd name="connsiteX8" fmla="*/ 208313 w 382421"/>
                  <a:gd name="connsiteY8" fmla="*/ 200512 h 304003"/>
                  <a:gd name="connsiteX9" fmla="*/ 208313 w 382421"/>
                  <a:gd name="connsiteY9" fmla="*/ 304003 h 304003"/>
                  <a:gd name="connsiteX10" fmla="*/ 382421 w 382421"/>
                  <a:gd name="connsiteY10" fmla="*/ 148768 h 30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421" h="304003">
                    <a:moveTo>
                      <a:pt x="382421" y="148768"/>
                    </a:moveTo>
                    <a:cubicBezTo>
                      <a:pt x="208313" y="0"/>
                      <a:pt x="208313" y="0"/>
                      <a:pt x="208313" y="0"/>
                    </a:cubicBezTo>
                    <a:cubicBezTo>
                      <a:pt x="208313" y="97022"/>
                      <a:pt x="208313" y="97022"/>
                      <a:pt x="208313" y="97022"/>
                    </a:cubicBezTo>
                    <a:cubicBezTo>
                      <a:pt x="208313" y="97022"/>
                      <a:pt x="208313" y="97022"/>
                      <a:pt x="201864" y="97022"/>
                    </a:cubicBezTo>
                    <a:cubicBezTo>
                      <a:pt x="114809" y="97022"/>
                      <a:pt x="35010" y="155235"/>
                      <a:pt x="550" y="236189"/>
                    </a:cubicBezTo>
                    <a:lnTo>
                      <a:pt x="0" y="237940"/>
                    </a:lnTo>
                    <a:lnTo>
                      <a:pt x="106750" y="237940"/>
                    </a:lnTo>
                    <a:lnTo>
                      <a:pt x="141308" y="215773"/>
                    </a:lnTo>
                    <a:cubicBezTo>
                      <a:pt x="161560" y="207385"/>
                      <a:pt x="184130" y="202129"/>
                      <a:pt x="208313" y="200512"/>
                    </a:cubicBezTo>
                    <a:cubicBezTo>
                      <a:pt x="208313" y="304003"/>
                      <a:pt x="208313" y="304003"/>
                      <a:pt x="208313" y="304003"/>
                    </a:cubicBezTo>
                    <a:cubicBezTo>
                      <a:pt x="382421" y="148768"/>
                      <a:pt x="382421" y="148768"/>
                      <a:pt x="382421" y="148768"/>
                    </a:cubicBezTo>
                    <a:close/>
                  </a:path>
                </a:pathLst>
              </a:custGeom>
              <a:solidFill>
                <a:srgbClr val="FFFFFF"/>
              </a:solidFill>
              <a:ln>
                <a:noFill/>
              </a:ln>
              <a:extLst/>
            </p:spPr>
            <p:txBody>
              <a:bodyPr vert="horz" wrap="square" lIns="121920" tIns="60960" rIns="121920" bIns="60960" numCol="1" anchor="t" anchorCtr="0" compatLnSpc="1">
                <a:prstTxWarp prst="textNoShape">
                  <a:avLst/>
                </a:prstTxWarp>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55" name="Rectangle 254"/>
            <p:cNvSpPr/>
            <p:nvPr/>
          </p:nvSpPr>
          <p:spPr>
            <a:xfrm>
              <a:off x="5549005" y="2933663"/>
              <a:ext cx="36099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PB</a:t>
              </a:r>
              <a:endParaRPr kumimoji="0" lang="en-US" sz="1100" b="0" i="0" u="none" strike="noStrike" kern="0" cap="none" spc="0" normalizeH="0" baseline="0" noProof="0" dirty="0">
                <a:ln>
                  <a:noFill/>
                </a:ln>
                <a:solidFill>
                  <a:srgbClr val="002050"/>
                </a:solidFill>
                <a:effectLst/>
                <a:uLnTx/>
                <a:uFillTx/>
                <a:latin typeface="Segoe UI"/>
                <a:ea typeface="+mn-ea"/>
                <a:cs typeface="+mn-cs"/>
              </a:endParaRPr>
            </a:p>
          </p:txBody>
        </p:sp>
      </p:grpSp>
      <p:grpSp>
        <p:nvGrpSpPr>
          <p:cNvPr id="258" name="Group 257"/>
          <p:cNvGrpSpPr/>
          <p:nvPr/>
        </p:nvGrpSpPr>
        <p:grpSpPr>
          <a:xfrm>
            <a:off x="338007" y="3685935"/>
            <a:ext cx="324708" cy="265095"/>
            <a:chOff x="-1245553" y="3227415"/>
            <a:chExt cx="495519" cy="404548"/>
          </a:xfrm>
        </p:grpSpPr>
        <p:sp>
          <p:nvSpPr>
            <p:cNvPr id="259" name="Freeform 95"/>
            <p:cNvSpPr>
              <a:spLocks noChangeAspect="1"/>
            </p:cNvSpPr>
            <p:nvPr/>
          </p:nvSpPr>
          <p:spPr bwMode="black">
            <a:xfrm flipH="1">
              <a:off x="-1245553" y="3310805"/>
              <a:ext cx="321159" cy="321158"/>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2050"/>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260" name="Freeform 95"/>
            <p:cNvSpPr>
              <a:spLocks noChangeAspect="1"/>
            </p:cNvSpPr>
            <p:nvPr/>
          </p:nvSpPr>
          <p:spPr bwMode="black">
            <a:xfrm>
              <a:off x="-1021860" y="3227415"/>
              <a:ext cx="271826" cy="271825"/>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002050"/>
            </a:solidFill>
            <a:ln>
              <a:solidFill>
                <a:srgbClr val="C5DDF6"/>
              </a:solid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261" name="Rectangle 260"/>
          <p:cNvSpPr/>
          <p:nvPr/>
        </p:nvSpPr>
        <p:spPr>
          <a:xfrm>
            <a:off x="3781343" y="5755943"/>
            <a:ext cx="2013470" cy="524844"/>
          </a:xfrm>
          <a:prstGeom prst="rect">
            <a:avLst/>
          </a:prstGeom>
          <a:noFill/>
          <a:ln w="12700" cap="flat" cmpd="sng" algn="ctr">
            <a:noFill/>
            <a:prstDash val="solid"/>
            <a:miter lim="800000"/>
          </a:ln>
          <a:effectLst/>
        </p:spPr>
        <p:txBody>
          <a:bodyPr wrap="square" lIns="182880" tIns="0" rIns="0" bIns="0" rtlCol="0" anchor="ctr" anchorCtr="0">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t>Any language, </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mn-ea"/>
                <a:cs typeface="Segoe UI" pitchFamily="34" charset="0"/>
              </a:rPr>
              <a:t>any platform, anywhere</a:t>
            </a:r>
          </a:p>
        </p:txBody>
      </p:sp>
      <p:sp>
        <p:nvSpPr>
          <p:cNvPr id="262" name="Rectangle 261"/>
          <p:cNvSpPr/>
          <p:nvPr/>
        </p:nvSpPr>
        <p:spPr bwMode="auto">
          <a:xfrm>
            <a:off x="9509914" y="3854356"/>
            <a:ext cx="1638787"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Support for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 and Python</a:t>
            </a:r>
          </a:p>
        </p:txBody>
      </p:sp>
      <p:sp>
        <p:nvSpPr>
          <p:cNvPr id="263" name="Rectangle 262">
            <a:extLst/>
          </p:cNvPr>
          <p:cNvSpPr/>
          <p:nvPr/>
        </p:nvSpPr>
        <p:spPr bwMode="auto">
          <a:xfrm>
            <a:off x="3781343" y="1513201"/>
            <a:ext cx="1778989" cy="91440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An industry leader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four years in a row </a:t>
            </a:r>
          </a:p>
        </p:txBody>
      </p:sp>
      <p:sp>
        <p:nvSpPr>
          <p:cNvPr id="264" name="TextBox 263"/>
          <p:cNvSpPr txBox="1"/>
          <p:nvPr/>
        </p:nvSpPr>
        <p:spPr>
          <a:xfrm>
            <a:off x="6185295" y="4809109"/>
            <a:ext cx="22134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prstClr val="white"/>
                </a:solidFill>
                <a:effectLst/>
                <a:uLnTx/>
                <a:uFillTx/>
                <a:latin typeface="Segoe UI"/>
                <a:ea typeface="+mn-ea"/>
                <a:cs typeface="+mn-cs"/>
              </a:rPr>
              <a:t>+</a:t>
            </a:r>
          </a:p>
        </p:txBody>
      </p:sp>
      <p:sp>
        <p:nvSpPr>
          <p:cNvPr id="265" name="Rectangle 264"/>
          <p:cNvSpPr/>
          <p:nvPr/>
        </p:nvSpPr>
        <p:spPr>
          <a:xfrm>
            <a:off x="827310" y="5127440"/>
            <a:ext cx="1067314" cy="271348"/>
          </a:xfrm>
          <a:prstGeom prst="rect">
            <a:avLst/>
          </a:prstGeom>
          <a:noFill/>
          <a:ln w="10795" cap="flat" cmpd="sng" algn="ctr">
            <a:noFill/>
            <a:prstDash val="solid"/>
          </a:ln>
          <a:effectLst/>
        </p:spPr>
        <p:txBody>
          <a:bodyPr lIns="0" tIns="0" rIns="137160" bIns="0" rtlCol="0" anchor="ctr" anchorCtr="0"/>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SECURITY</a:t>
            </a:r>
          </a:p>
        </p:txBody>
      </p:sp>
      <p:sp>
        <p:nvSpPr>
          <p:cNvPr id="266" name="Rectangle 265"/>
          <p:cNvSpPr/>
          <p:nvPr/>
        </p:nvSpPr>
        <p:spPr>
          <a:xfrm>
            <a:off x="827310" y="5891877"/>
            <a:ext cx="1067314" cy="271348"/>
          </a:xfrm>
          <a:prstGeom prst="rect">
            <a:avLst/>
          </a:prstGeom>
          <a:noFill/>
          <a:ln w="10795" cap="flat" cmpd="sng" algn="ctr">
            <a:noFill/>
            <a:prstDash val="solid"/>
          </a:ln>
          <a:effectLst/>
        </p:spPr>
        <p:txBody>
          <a:bodyPr lIns="0" tIns="0" rIns="137160" bIns="0" rtlCol="0" anchor="ctr" anchorCtr="0"/>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FLEXIBILITY</a:t>
            </a:r>
          </a:p>
        </p:txBody>
      </p:sp>
      <p:grpSp>
        <p:nvGrpSpPr>
          <p:cNvPr id="267" name="Group 266"/>
          <p:cNvGrpSpPr/>
          <p:nvPr/>
        </p:nvGrpSpPr>
        <p:grpSpPr>
          <a:xfrm>
            <a:off x="6305892" y="5552723"/>
            <a:ext cx="3023218" cy="169277"/>
            <a:chOff x="6113367" y="5853720"/>
            <a:chExt cx="3023218" cy="169277"/>
          </a:xfrm>
        </p:grpSpPr>
        <p:sp>
          <p:nvSpPr>
            <p:cNvPr id="268" name="TextBox 267"/>
            <p:cNvSpPr txBox="1"/>
            <p:nvPr/>
          </p:nvSpPr>
          <p:spPr>
            <a:xfrm>
              <a:off x="6113367" y="5853720"/>
              <a:ext cx="535724"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SQL Server</a:t>
              </a:r>
            </a:p>
          </p:txBody>
        </p:sp>
        <p:sp>
          <p:nvSpPr>
            <p:cNvPr id="269" name="TextBox 268"/>
            <p:cNvSpPr txBox="1"/>
            <p:nvPr/>
          </p:nvSpPr>
          <p:spPr>
            <a:xfrm>
              <a:off x="6619265" y="5853720"/>
              <a:ext cx="533800"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SAP HANA</a:t>
              </a:r>
            </a:p>
          </p:txBody>
        </p:sp>
        <p:sp>
          <p:nvSpPr>
            <p:cNvPr id="270" name="TextBox 269"/>
            <p:cNvSpPr txBox="1"/>
            <p:nvPr/>
          </p:nvSpPr>
          <p:spPr>
            <a:xfrm>
              <a:off x="7130389" y="5853720"/>
              <a:ext cx="559769"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PostgreSQL</a:t>
              </a:r>
            </a:p>
          </p:txBody>
        </p:sp>
        <p:sp>
          <p:nvSpPr>
            <p:cNvPr id="271" name="TextBox 270"/>
            <p:cNvSpPr txBox="1"/>
            <p:nvPr/>
          </p:nvSpPr>
          <p:spPr>
            <a:xfrm>
              <a:off x="7679115" y="5853720"/>
              <a:ext cx="468719"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IBM DB2</a:t>
              </a:r>
            </a:p>
          </p:txBody>
        </p:sp>
        <p:sp>
          <p:nvSpPr>
            <p:cNvPr id="272" name="TextBox 271"/>
            <p:cNvSpPr txBox="1"/>
            <p:nvPr/>
          </p:nvSpPr>
          <p:spPr>
            <a:xfrm>
              <a:off x="8234196" y="5853720"/>
              <a:ext cx="392416"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Oracle</a:t>
              </a:r>
            </a:p>
          </p:txBody>
        </p:sp>
        <p:sp>
          <p:nvSpPr>
            <p:cNvPr id="273" name="TextBox 272"/>
            <p:cNvSpPr txBox="1"/>
            <p:nvPr/>
          </p:nvSpPr>
          <p:spPr>
            <a:xfrm>
              <a:off x="8727498" y="5853720"/>
              <a:ext cx="409087" cy="1692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0" cap="none" spc="20" normalizeH="0" baseline="0" noProof="0" dirty="0">
                  <a:ln>
                    <a:noFill/>
                  </a:ln>
                  <a:solidFill>
                    <a:prstClr val="white"/>
                  </a:solidFill>
                  <a:effectLst/>
                  <a:uLnTx/>
                  <a:uFillTx/>
                  <a:latin typeface="Segoe UI"/>
                  <a:ea typeface="+mn-ea"/>
                  <a:cs typeface="+mn-cs"/>
                </a:rPr>
                <a:t>MySQL</a:t>
              </a:r>
            </a:p>
          </p:txBody>
        </p:sp>
      </p:grpSp>
      <p:sp>
        <p:nvSpPr>
          <p:cNvPr id="274" name="Rectangle 273"/>
          <p:cNvSpPr/>
          <p:nvPr/>
        </p:nvSpPr>
        <p:spPr>
          <a:xfrm>
            <a:off x="0" y="6329650"/>
            <a:ext cx="11572964" cy="528350"/>
          </a:xfrm>
          <a:prstGeom prst="rect">
            <a:avLst/>
          </a:prstGeom>
        </p:spPr>
        <p:txBody>
          <a:bodyPr wrap="square" bIns="91440" anchor="b">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a:t>
            </a:r>
            <a:b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br>
            <a: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t>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t>National Institute of Standards and Technology Comprehensive Vulnerability Database update 2017.</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rPr>
              <a:t>TPC-H non-clustered results as of  2017 respectively. </a:t>
            </a:r>
            <a:r>
              <a:rPr kumimoji="0" lang="en-US" sz="550" b="0" i="0" u="sng" strike="noStrike" kern="0" cap="none" spc="0" normalizeH="0" baseline="0" noProof="0" dirty="0">
                <a:ln>
                  <a:noFill/>
                </a:ln>
                <a:solidFill>
                  <a:prstClr val="white">
                    <a:lumMod val="50000"/>
                  </a:prstClr>
                </a:solidFill>
                <a:effectLst/>
                <a:uLnTx/>
                <a:uFillTx/>
                <a:latin typeface="Segoe UI"/>
                <a:ea typeface="+mn-ea"/>
                <a:cs typeface="+mn-cs"/>
                <a:hlinkClick r:id="rId6"/>
              </a:rPr>
              <a:t>http://www.tpc.org/tpch/results/tpch_perf_results.asp?resulttype=noncluster</a:t>
            </a:r>
            <a:endParaRPr kumimoji="0" lang="en-US" sz="550" b="0" i="0" u="none" strike="noStrike" kern="0" cap="none" spc="0" normalizeH="0" baseline="0" noProof="0" dirty="0">
              <a:ln>
                <a:noFill/>
              </a:ln>
              <a:solidFill>
                <a:prstClr val="white">
                  <a:lumMod val="50000"/>
                </a:prstClr>
              </a:solidFill>
              <a:effectLst/>
              <a:uLnTx/>
              <a:uFillTx/>
              <a:latin typeface="Segoe UI"/>
              <a:ea typeface="+mn-ea"/>
              <a:cs typeface="+mn-cs"/>
            </a:endParaRPr>
          </a:p>
        </p:txBody>
      </p:sp>
      <p:grpSp>
        <p:nvGrpSpPr>
          <p:cNvPr id="275" name="Group 274"/>
          <p:cNvGrpSpPr/>
          <p:nvPr/>
        </p:nvGrpSpPr>
        <p:grpSpPr>
          <a:xfrm>
            <a:off x="5836187" y="5907799"/>
            <a:ext cx="3568083" cy="286188"/>
            <a:chOff x="5836187" y="5907799"/>
            <a:chExt cx="3568083" cy="286188"/>
          </a:xfrm>
        </p:grpSpPr>
        <p:sp>
          <p:nvSpPr>
            <p:cNvPr id="276" name="Freeform 130"/>
            <p:cNvSpPr>
              <a:spLocks noChangeAspect="1" noEditPoints="1"/>
            </p:cNvSpPr>
            <p:nvPr/>
          </p:nvSpPr>
          <p:spPr bwMode="black">
            <a:xfrm>
              <a:off x="5836187" y="5917990"/>
              <a:ext cx="223656" cy="22274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 lastClr="FFFFFF"/>
            </a:solidFill>
            <a:ln>
              <a:noFill/>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277" name="Group 276"/>
            <p:cNvGrpSpPr/>
            <p:nvPr/>
          </p:nvGrpSpPr>
          <p:grpSpPr>
            <a:xfrm>
              <a:off x="6533577" y="5927402"/>
              <a:ext cx="389729" cy="216656"/>
              <a:chOff x="8115021" y="2547131"/>
              <a:chExt cx="3213140" cy="1786236"/>
            </a:xfrm>
            <a:solidFill>
              <a:sysClr val="window" lastClr="FFFFFF"/>
            </a:solidFill>
          </p:grpSpPr>
          <p:sp>
            <p:nvSpPr>
              <p:cNvPr id="297" name="Oval 296"/>
              <p:cNvSpPr/>
              <p:nvPr/>
            </p:nvSpPr>
            <p:spPr bwMode="auto">
              <a:xfrm>
                <a:off x="9236891" y="3816713"/>
                <a:ext cx="154756" cy="14772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Freeform: Shape 371"/>
              <p:cNvSpPr/>
              <p:nvPr/>
            </p:nvSpPr>
            <p:spPr bwMode="auto">
              <a:xfrm>
                <a:off x="8722178" y="4009119"/>
                <a:ext cx="808181" cy="293233"/>
              </a:xfrm>
              <a:custGeom>
                <a:avLst/>
                <a:gdLst>
                  <a:gd name="connsiteX0" fmla="*/ 439773 w 734710"/>
                  <a:gd name="connsiteY0" fmla="*/ 0 h 290330"/>
                  <a:gd name="connsiteX1" fmla="*/ 734710 w 734710"/>
                  <a:gd name="connsiteY1" fmla="*/ 290330 h 290330"/>
                  <a:gd name="connsiteX2" fmla="*/ 660976 w 734710"/>
                  <a:gd name="connsiteY2" fmla="*/ 290330 h 290330"/>
                  <a:gd name="connsiteX3" fmla="*/ 0 w 734710"/>
                  <a:gd name="connsiteY3" fmla="*/ 31672 h 290330"/>
                  <a:gd name="connsiteX4" fmla="*/ 126401 w 734710"/>
                  <a:gd name="connsiteY4" fmla="*/ 34312 h 290330"/>
                  <a:gd name="connsiteX5" fmla="*/ 223836 w 734710"/>
                  <a:gd name="connsiteY5" fmla="*/ 31672 h 290330"/>
                  <a:gd name="connsiteX6" fmla="*/ 439773 w 734710"/>
                  <a:gd name="connsiteY6" fmla="*/ 0 h 29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710" h="290330">
                    <a:moveTo>
                      <a:pt x="439773" y="0"/>
                    </a:moveTo>
                    <a:cubicBezTo>
                      <a:pt x="487173" y="110853"/>
                      <a:pt x="574075" y="213788"/>
                      <a:pt x="734710" y="290330"/>
                    </a:cubicBezTo>
                    <a:cubicBezTo>
                      <a:pt x="711010" y="290330"/>
                      <a:pt x="684676" y="290330"/>
                      <a:pt x="660976" y="290330"/>
                    </a:cubicBezTo>
                    <a:cubicBezTo>
                      <a:pt x="326538" y="287690"/>
                      <a:pt x="147469" y="176837"/>
                      <a:pt x="0" y="31672"/>
                    </a:cubicBezTo>
                    <a:cubicBezTo>
                      <a:pt x="44767" y="34312"/>
                      <a:pt x="86901" y="34312"/>
                      <a:pt x="126401" y="34312"/>
                    </a:cubicBezTo>
                    <a:cubicBezTo>
                      <a:pt x="160636" y="34312"/>
                      <a:pt x="194869" y="34312"/>
                      <a:pt x="223836" y="31672"/>
                    </a:cubicBezTo>
                    <a:cubicBezTo>
                      <a:pt x="308104" y="26393"/>
                      <a:pt x="379205" y="15836"/>
                      <a:pt x="439773"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Freeform: Shape 372"/>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Freeform: Shape 373"/>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Freeform: Shape 374"/>
              <p:cNvSpPr/>
              <p:nvPr/>
            </p:nvSpPr>
            <p:spPr bwMode="auto">
              <a:xfrm>
                <a:off x="9373308"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Freeform: Shape 375"/>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Freeform: Shape 376"/>
              <p:cNvSpPr/>
              <p:nvPr/>
            </p:nvSpPr>
            <p:spPr bwMode="auto">
              <a:xfrm>
                <a:off x="8505289"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Freeform: Shape 377"/>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Freeform: Shape 378"/>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Freeform: Shape 379"/>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7" name="Freeform: Shape 380"/>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Freeform: Shape 381"/>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Freeform: Shape 382"/>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Freeform 21"/>
              <p:cNvSpPr>
                <a:spLocks/>
              </p:cNvSpPr>
              <p:nvPr/>
            </p:nvSpPr>
            <p:spPr bwMode="auto">
              <a:xfrm>
                <a:off x="8115021" y="3536275"/>
                <a:ext cx="3206838" cy="134591"/>
              </a:xfrm>
              <a:custGeom>
                <a:avLst/>
                <a:gdLst>
                  <a:gd name="T0" fmla="*/ 0 w 1139"/>
                  <a:gd name="T1" fmla="*/ 47 h 55"/>
                  <a:gd name="T2" fmla="*/ 536 w 1139"/>
                  <a:gd name="T3" fmla="*/ 47 h 55"/>
                  <a:gd name="T4" fmla="*/ 602 w 1139"/>
                  <a:gd name="T5" fmla="*/ 47 h 55"/>
                  <a:gd name="T6" fmla="*/ 1139 w 1139"/>
                  <a:gd name="T7" fmla="*/ 47 h 55"/>
                  <a:gd name="T8" fmla="*/ 1069 w 1139"/>
                  <a:gd name="T9" fmla="*/ 0 h 55"/>
                  <a:gd name="T10" fmla="*/ 888 w 1139"/>
                  <a:gd name="T11" fmla="*/ 11 h 55"/>
                  <a:gd name="T12" fmla="*/ 667 w 1139"/>
                  <a:gd name="T13" fmla="*/ 4 h 55"/>
                  <a:gd name="T14" fmla="*/ 472 w 1139"/>
                  <a:gd name="T15" fmla="*/ 4 h 55"/>
                  <a:gd name="T16" fmla="*/ 251 w 1139"/>
                  <a:gd name="T17" fmla="*/ 11 h 55"/>
                  <a:gd name="T18" fmla="*/ 69 w 1139"/>
                  <a:gd name="T19" fmla="*/ 0 h 55"/>
                  <a:gd name="T20" fmla="*/ 0 w 1139"/>
                  <a:gd name="T21" fmla="*/ 47 h 55"/>
                  <a:gd name="connsiteX0" fmla="*/ 0 w 10000"/>
                  <a:gd name="connsiteY0" fmla="*/ 8545 h 8545"/>
                  <a:gd name="connsiteX1" fmla="*/ 4706 w 10000"/>
                  <a:gd name="connsiteY1" fmla="*/ 8545 h 8545"/>
                  <a:gd name="connsiteX2" fmla="*/ 10000 w 10000"/>
                  <a:gd name="connsiteY2" fmla="*/ 8545 h 8545"/>
                  <a:gd name="connsiteX3" fmla="*/ 9385 w 10000"/>
                  <a:gd name="connsiteY3" fmla="*/ 0 h 8545"/>
                  <a:gd name="connsiteX4" fmla="*/ 7796 w 10000"/>
                  <a:gd name="connsiteY4" fmla="*/ 2000 h 8545"/>
                  <a:gd name="connsiteX5" fmla="*/ 5856 w 10000"/>
                  <a:gd name="connsiteY5" fmla="*/ 727 h 8545"/>
                  <a:gd name="connsiteX6" fmla="*/ 4144 w 10000"/>
                  <a:gd name="connsiteY6" fmla="*/ 727 h 8545"/>
                  <a:gd name="connsiteX7" fmla="*/ 2204 w 10000"/>
                  <a:gd name="connsiteY7" fmla="*/ 2000 h 8545"/>
                  <a:gd name="connsiteX8" fmla="*/ 606 w 10000"/>
                  <a:gd name="connsiteY8" fmla="*/ 0 h 8545"/>
                  <a:gd name="connsiteX9" fmla="*/ 0 w 10000"/>
                  <a:gd name="connsiteY9" fmla="*/ 8545 h 8545"/>
                  <a:gd name="connsiteX0" fmla="*/ 0 w 10000"/>
                  <a:gd name="connsiteY0" fmla="*/ 10000 h 10000"/>
                  <a:gd name="connsiteX1" fmla="*/ 10000 w 10000"/>
                  <a:gd name="connsiteY1" fmla="*/ 10000 h 10000"/>
                  <a:gd name="connsiteX2" fmla="*/ 9385 w 10000"/>
                  <a:gd name="connsiteY2" fmla="*/ 0 h 10000"/>
                  <a:gd name="connsiteX3" fmla="*/ 7796 w 10000"/>
                  <a:gd name="connsiteY3" fmla="*/ 2341 h 10000"/>
                  <a:gd name="connsiteX4" fmla="*/ 5856 w 10000"/>
                  <a:gd name="connsiteY4" fmla="*/ 851 h 10000"/>
                  <a:gd name="connsiteX5" fmla="*/ 4144 w 10000"/>
                  <a:gd name="connsiteY5" fmla="*/ 851 h 10000"/>
                  <a:gd name="connsiteX6" fmla="*/ 2204 w 10000"/>
                  <a:gd name="connsiteY6" fmla="*/ 2341 h 10000"/>
                  <a:gd name="connsiteX7" fmla="*/ 606 w 10000"/>
                  <a:gd name="connsiteY7" fmla="*/ 0 h 10000"/>
                  <a:gd name="connsiteX8" fmla="*/ 0 w 10000"/>
                  <a:gd name="connsiteY8"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10000" y="10000"/>
                    </a:lnTo>
                    <a:cubicBezTo>
                      <a:pt x="9781" y="8724"/>
                      <a:pt x="9306" y="7022"/>
                      <a:pt x="9385" y="0"/>
                    </a:cubicBezTo>
                    <a:cubicBezTo>
                      <a:pt x="8990" y="11065"/>
                      <a:pt x="8033" y="7872"/>
                      <a:pt x="7796" y="2341"/>
                    </a:cubicBezTo>
                    <a:cubicBezTo>
                      <a:pt x="7524" y="11703"/>
                      <a:pt x="5961" y="8298"/>
                      <a:pt x="5856" y="851"/>
                    </a:cubicBezTo>
                    <a:cubicBezTo>
                      <a:pt x="5522" y="10426"/>
                      <a:pt x="4478" y="10426"/>
                      <a:pt x="4144" y="851"/>
                    </a:cubicBezTo>
                    <a:cubicBezTo>
                      <a:pt x="4030" y="8298"/>
                      <a:pt x="2467" y="11703"/>
                      <a:pt x="2204" y="2341"/>
                    </a:cubicBezTo>
                    <a:cubicBezTo>
                      <a:pt x="1958" y="7872"/>
                      <a:pt x="1010" y="11065"/>
                      <a:pt x="606" y="0"/>
                    </a:cubicBezTo>
                    <a:cubicBezTo>
                      <a:pt x="685" y="7022"/>
                      <a:pt x="219" y="8724"/>
                      <a:pt x="0" y="10000"/>
                    </a:cubicBezTo>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78" name="Rectangle 277"/>
            <p:cNvSpPr/>
            <p:nvPr/>
          </p:nvSpPr>
          <p:spPr bwMode="auto">
            <a:xfrm>
              <a:off x="7714159" y="5921060"/>
              <a:ext cx="625035" cy="2729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a:t>
              </a:r>
            </a:p>
          </p:txBody>
        </p:sp>
        <p:pic>
          <p:nvPicPr>
            <p:cNvPr id="279" name="Picture 2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57391" y="5946679"/>
              <a:ext cx="568303" cy="153040"/>
            </a:xfrm>
            <a:prstGeom prst="rect">
              <a:avLst/>
            </a:prstGeom>
          </p:spPr>
        </p:pic>
        <p:sp>
          <p:nvSpPr>
            <p:cNvPr id="280" name="Rectangle 279"/>
            <p:cNvSpPr/>
            <p:nvPr/>
          </p:nvSpPr>
          <p:spPr bwMode="auto">
            <a:xfrm>
              <a:off x="8625072" y="5907799"/>
              <a:ext cx="565471" cy="28618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 </a:t>
              </a:r>
            </a:p>
          </p:txBody>
        </p:sp>
        <p:sp>
          <p:nvSpPr>
            <p:cNvPr id="281" name="Freeform 158"/>
            <p:cNvSpPr>
              <a:spLocks noChangeAspect="1"/>
            </p:cNvSpPr>
            <p:nvPr/>
          </p:nvSpPr>
          <p:spPr bwMode="auto">
            <a:xfrm>
              <a:off x="9100724" y="5938260"/>
              <a:ext cx="303546" cy="199083"/>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ysClr val="window" lastClr="FFFFFF"/>
            </a:solidFill>
            <a:ln>
              <a:noFill/>
            </a:ln>
            <a:extLst/>
          </p:spPr>
          <p:txBody>
            <a:bodyPr vert="horz" wrap="square" lIns="89567" tIns="44784" rIns="89567" bIns="447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53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2" name="Rectangle 281"/>
            <p:cNvSpPr/>
            <p:nvPr/>
          </p:nvSpPr>
          <p:spPr bwMode="auto">
            <a:xfrm>
              <a:off x="9135504" y="5959138"/>
              <a:ext cx="236940" cy="1940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3</a:t>
              </a:r>
              <a:r>
                <a:rPr kumimoji="0" lang="en-US" sz="700" b="1" i="0" u="none" strike="noStrike" kern="0" cap="none" spc="0" normalizeH="0" baseline="30000" noProof="0" dirty="0">
                  <a:ln>
                    <a:noFill/>
                  </a:ln>
                  <a:solidFill>
                    <a:srgbClr val="002050"/>
                  </a:solidFill>
                  <a:effectLst/>
                  <a:uLnTx/>
                  <a:uFillTx/>
                  <a:latin typeface="Segoe UI"/>
                  <a:ea typeface="Segoe UI" pitchFamily="34" charset="0"/>
                  <a:cs typeface="Segoe UI" pitchFamily="34" charset="0"/>
                </a:rPr>
                <a:t>rd</a:t>
              </a:r>
              <a:endParaRPr kumimoji="0" lang="en-US" sz="700" b="1" i="0" u="none" strike="noStrike" kern="0" cap="none" spc="0" normalizeH="0" baseline="0" noProof="0" dirty="0">
                <a:ln>
                  <a:noFill/>
                </a:ln>
                <a:solidFill>
                  <a:srgbClr val="002050"/>
                </a:solidFill>
                <a:effectLst/>
                <a:uLnTx/>
                <a:uFillTx/>
                <a:latin typeface="Segoe UI"/>
                <a:ea typeface="Segoe UI" pitchFamily="34" charset="0"/>
                <a:cs typeface="Segoe UI" pitchFamily="34" charset="0"/>
              </a:endParaRPr>
            </a:p>
          </p:txBody>
        </p:sp>
        <p:sp>
          <p:nvSpPr>
            <p:cNvPr id="283" name="Rectangle 282"/>
            <p:cNvSpPr/>
            <p:nvPr/>
          </p:nvSpPr>
          <p:spPr bwMode="auto">
            <a:xfrm>
              <a:off x="8143846" y="5921060"/>
              <a:ext cx="625035" cy="2729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JAVA</a:t>
              </a:r>
            </a:p>
          </p:txBody>
        </p:sp>
        <p:grpSp>
          <p:nvGrpSpPr>
            <p:cNvPr id="284" name="Group 4"/>
            <p:cNvGrpSpPr>
              <a:grpSpLocks noChangeAspect="1"/>
            </p:cNvGrpSpPr>
            <p:nvPr/>
          </p:nvGrpSpPr>
          <p:grpSpPr bwMode="auto">
            <a:xfrm>
              <a:off x="6227585" y="5931585"/>
              <a:ext cx="190135" cy="221566"/>
              <a:chOff x="2115" y="3208"/>
              <a:chExt cx="490" cy="571"/>
            </a:xfrm>
          </p:grpSpPr>
          <p:sp>
            <p:nvSpPr>
              <p:cNvPr id="285" name="Freeform 5"/>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6" name="Freeform 6"/>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7" name="Freeform 7"/>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8" name="Freeform 8"/>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9" name="Freeform 9"/>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0" name="Freeform 10"/>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1" name="Freeform 11"/>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2" name="Freeform 12"/>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3" name="Freeform 13"/>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4" name="Freeform 14"/>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5" name="Freeform 15"/>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6" name="Freeform 16"/>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cxnSp>
        <p:nvCxnSpPr>
          <p:cNvPr id="311" name="Straight Connector 310"/>
          <p:cNvCxnSpPr/>
          <p:nvPr/>
        </p:nvCxnSpPr>
        <p:spPr>
          <a:xfrm>
            <a:off x="2450391" y="1272945"/>
            <a:ext cx="0" cy="3502152"/>
          </a:xfrm>
          <a:prstGeom prst="line">
            <a:avLst/>
          </a:prstGeom>
          <a:noFill/>
          <a:ln w="12700" cap="flat" cmpd="sng" algn="ctr">
            <a:solidFill>
              <a:sysClr val="window" lastClr="FFFFFF">
                <a:alpha val="50000"/>
              </a:sysClr>
            </a:solidFill>
            <a:prstDash val="solid"/>
            <a:miter lim="800000"/>
            <a:tailEnd type="none"/>
          </a:ln>
          <a:effectLst/>
        </p:spPr>
      </p:cxnSp>
      <p:cxnSp>
        <p:nvCxnSpPr>
          <p:cNvPr id="312" name="Straight Connector 311"/>
          <p:cNvCxnSpPr/>
          <p:nvPr/>
        </p:nvCxnSpPr>
        <p:spPr>
          <a:xfrm>
            <a:off x="8920023" y="1272945"/>
            <a:ext cx="0" cy="3502152"/>
          </a:xfrm>
          <a:prstGeom prst="line">
            <a:avLst/>
          </a:prstGeom>
          <a:noFill/>
          <a:ln w="12700" cap="flat" cmpd="sng" algn="ctr">
            <a:solidFill>
              <a:sysClr val="window" lastClr="FFFFFF">
                <a:alpha val="50000"/>
              </a:sysClr>
            </a:solidFill>
            <a:prstDash val="solid"/>
            <a:miter lim="800000"/>
            <a:tailEnd type="none"/>
          </a:ln>
          <a:effectLst/>
        </p:spPr>
      </p:cxnSp>
      <p:sp>
        <p:nvSpPr>
          <p:cNvPr id="313" name="Pentagon 8"/>
          <p:cNvSpPr/>
          <p:nvPr/>
        </p:nvSpPr>
        <p:spPr>
          <a:xfrm>
            <a:off x="2088489" y="2316168"/>
            <a:ext cx="273574" cy="884471"/>
          </a:xfrm>
          <a:prstGeom prst="rect">
            <a:avLst/>
          </a:prstGeom>
          <a:solidFill>
            <a:srgbClr val="0078D7"/>
          </a:solidFill>
          <a:ln w="12700" cap="flat" cmpd="sng" algn="ctr">
            <a:noFill/>
            <a:prstDash val="solid"/>
            <a:miter lim="800000"/>
          </a:ln>
          <a:effectLst/>
        </p:spPr>
        <p:txBody>
          <a:bodyPr vert="vert270"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314" name="Pentagon 8"/>
          <p:cNvSpPr/>
          <p:nvPr/>
        </p:nvSpPr>
        <p:spPr>
          <a:xfrm>
            <a:off x="9051733" y="2452786"/>
            <a:ext cx="273574" cy="884471"/>
          </a:xfrm>
          <a:prstGeom prst="rect">
            <a:avLst/>
          </a:prstGeom>
          <a:solidFill>
            <a:srgbClr val="0078D7"/>
          </a:solidFill>
          <a:ln w="12700" cap="flat" cmpd="sng" algn="ctr">
            <a:noFill/>
            <a:prstDash val="solid"/>
            <a:miter lim="800000"/>
          </a:ln>
          <a:effectLst/>
        </p:spPr>
        <p:txBody>
          <a:bodyPr vert="vert270"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185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500"/>
                                        <p:tgtEl>
                                          <p:spTgt spid="172"/>
                                        </p:tgtEl>
                                      </p:cBhvr>
                                    </p:animEffect>
                                  </p:childTnLst>
                                </p:cTn>
                              </p:par>
                              <p:par>
                                <p:cTn id="11" presetID="10" presetClass="entr" presetSubtype="0" fill="hold" nodeType="withEffect">
                                  <p:stCondLst>
                                    <p:cond delay="0"/>
                                  </p:stCondLst>
                                  <p:childTnLst>
                                    <p:set>
                                      <p:cBhvr>
                                        <p:cTn id="12" dur="1" fill="hold">
                                          <p:stCondLst>
                                            <p:cond delay="0"/>
                                          </p:stCondLst>
                                        </p:cTn>
                                        <p:tgtEl>
                                          <p:spTgt spid="173"/>
                                        </p:tgtEl>
                                        <p:attrNameLst>
                                          <p:attrName>style.visibility</p:attrName>
                                        </p:attrNameLst>
                                      </p:cBhvr>
                                      <p:to>
                                        <p:strVal val="visible"/>
                                      </p:to>
                                    </p:set>
                                    <p:animEffect transition="in" filter="fade">
                                      <p:cBhvr>
                                        <p:cTn id="13" dur="500"/>
                                        <p:tgtEl>
                                          <p:spTgt spid="1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fade">
                                      <p:cBhvr>
                                        <p:cTn id="16" dur="500"/>
                                        <p:tgtEl>
                                          <p:spTgt spid="176"/>
                                        </p:tgtEl>
                                      </p:cBhvr>
                                    </p:animEffect>
                                  </p:childTnLst>
                                </p:cTn>
                              </p:par>
                              <p:par>
                                <p:cTn id="17" presetID="10" presetClass="entr" presetSubtype="0" fill="hold" nodeType="with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500"/>
                                        <p:tgtEl>
                                          <p:spTgt spid="1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4"/>
                                        </p:tgtEl>
                                        <p:attrNameLst>
                                          <p:attrName>style.visibility</p:attrName>
                                        </p:attrNameLst>
                                      </p:cBhvr>
                                      <p:to>
                                        <p:strVal val="visible"/>
                                      </p:to>
                                    </p:set>
                                    <p:animEffect transition="in" filter="fade">
                                      <p:cBhvr>
                                        <p:cTn id="28" dur="500"/>
                                        <p:tgtEl>
                                          <p:spTgt spid="1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500"/>
                                        <p:tgtEl>
                                          <p:spTgt spid="18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fade">
                                      <p:cBhvr>
                                        <p:cTn id="34" dur="500"/>
                                        <p:tgtEl>
                                          <p:spTgt spid="1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500"/>
                                        <p:tgtEl>
                                          <p:spTgt spid="18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8"/>
                                        </p:tgtEl>
                                        <p:attrNameLst>
                                          <p:attrName>style.visibility</p:attrName>
                                        </p:attrNameLst>
                                      </p:cBhvr>
                                      <p:to>
                                        <p:strVal val="visible"/>
                                      </p:to>
                                    </p:set>
                                    <p:animEffect transition="in" filter="fade">
                                      <p:cBhvr>
                                        <p:cTn id="40" dur="500"/>
                                        <p:tgtEl>
                                          <p:spTgt spid="18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fade">
                                      <p:cBhvr>
                                        <p:cTn id="43" dur="500"/>
                                        <p:tgtEl>
                                          <p:spTgt spid="18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fade">
                                      <p:cBhvr>
                                        <p:cTn id="46" dur="500"/>
                                        <p:tgtEl>
                                          <p:spTgt spid="19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fade">
                                      <p:cBhvr>
                                        <p:cTn id="49" dur="500"/>
                                        <p:tgtEl>
                                          <p:spTgt spid="191"/>
                                        </p:tgtEl>
                                      </p:cBhvr>
                                    </p:animEffect>
                                  </p:childTnLst>
                                </p:cTn>
                              </p:par>
                              <p:par>
                                <p:cTn id="50" presetID="10" presetClass="entr" presetSubtype="0" fill="hold" nodeType="withEffect">
                                  <p:stCondLst>
                                    <p:cond delay="0"/>
                                  </p:stCondLst>
                                  <p:childTnLst>
                                    <p:set>
                                      <p:cBhvr>
                                        <p:cTn id="51" dur="1" fill="hold">
                                          <p:stCondLst>
                                            <p:cond delay="0"/>
                                          </p:stCondLst>
                                        </p:cTn>
                                        <p:tgtEl>
                                          <p:spTgt spid="258"/>
                                        </p:tgtEl>
                                        <p:attrNameLst>
                                          <p:attrName>style.visibility</p:attrName>
                                        </p:attrNameLst>
                                      </p:cBhvr>
                                      <p:to>
                                        <p:strVal val="visible"/>
                                      </p:to>
                                    </p:set>
                                    <p:animEffect transition="in" filter="fade">
                                      <p:cBhvr>
                                        <p:cTn id="52" dur="500"/>
                                        <p:tgtEl>
                                          <p:spTgt spid="2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3"/>
                                        </p:tgtEl>
                                        <p:attrNameLst>
                                          <p:attrName>style.visibility</p:attrName>
                                        </p:attrNameLst>
                                      </p:cBhvr>
                                      <p:to>
                                        <p:strVal val="visible"/>
                                      </p:to>
                                    </p:set>
                                    <p:animEffect transition="in" filter="fade">
                                      <p:cBhvr>
                                        <p:cTn id="57" dur="500"/>
                                        <p:tgtEl>
                                          <p:spTgt spid="263"/>
                                        </p:tgtEl>
                                      </p:cBhvr>
                                    </p:animEffect>
                                  </p:childTnLst>
                                </p:cTn>
                              </p:par>
                              <p:par>
                                <p:cTn id="58" presetID="10" presetClass="entr" presetSubtype="0" fill="hold" nodeType="withEffect">
                                  <p:stCondLst>
                                    <p:cond delay="0"/>
                                  </p:stCondLst>
                                  <p:childTnLst>
                                    <p:set>
                                      <p:cBhvr>
                                        <p:cTn id="59" dur="1" fill="hold">
                                          <p:stCondLst>
                                            <p:cond delay="0"/>
                                          </p:stCondLst>
                                        </p:cTn>
                                        <p:tgtEl>
                                          <p:spTgt spid="236"/>
                                        </p:tgtEl>
                                        <p:attrNameLst>
                                          <p:attrName>style.visibility</p:attrName>
                                        </p:attrNameLst>
                                      </p:cBhvr>
                                      <p:to>
                                        <p:strVal val="visible"/>
                                      </p:to>
                                    </p:set>
                                    <p:animEffect transition="in" filter="fade">
                                      <p:cBhvr>
                                        <p:cTn id="60" dur="500"/>
                                        <p:tgtEl>
                                          <p:spTgt spid="2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500"/>
                                        <p:tgtEl>
                                          <p:spTgt spid="239"/>
                                        </p:tgtEl>
                                      </p:cBhvr>
                                    </p:animEffect>
                                  </p:childTnLst>
                                </p:cTn>
                              </p:par>
                              <p:par>
                                <p:cTn id="64" presetID="10" presetClass="entr" presetSubtype="0" fill="hold" nodeType="withEffect">
                                  <p:stCondLst>
                                    <p:cond delay="0"/>
                                  </p:stCondLst>
                                  <p:childTnLst>
                                    <p:set>
                                      <p:cBhvr>
                                        <p:cTn id="65" dur="1" fill="hold">
                                          <p:stCondLst>
                                            <p:cond delay="0"/>
                                          </p:stCondLst>
                                        </p:cTn>
                                        <p:tgtEl>
                                          <p:spTgt spid="224"/>
                                        </p:tgtEl>
                                        <p:attrNameLst>
                                          <p:attrName>style.visibility</p:attrName>
                                        </p:attrNameLst>
                                      </p:cBhvr>
                                      <p:to>
                                        <p:strVal val="visible"/>
                                      </p:to>
                                    </p:set>
                                    <p:animEffect transition="in" filter="fade">
                                      <p:cBhvr>
                                        <p:cTn id="66" dur="500"/>
                                        <p:tgtEl>
                                          <p:spTgt spid="2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22"/>
                                        </p:tgtEl>
                                        <p:attrNameLst>
                                          <p:attrName>style.visibility</p:attrName>
                                        </p:attrNameLst>
                                      </p:cBhvr>
                                      <p:to>
                                        <p:strVal val="visible"/>
                                      </p:to>
                                    </p:set>
                                    <p:animEffect transition="in" filter="fade">
                                      <p:cBhvr>
                                        <p:cTn id="71" dur="500"/>
                                        <p:tgtEl>
                                          <p:spTgt spid="222"/>
                                        </p:tgtEl>
                                      </p:cBhvr>
                                    </p:animEffect>
                                  </p:childTnLst>
                                </p:cTn>
                              </p:par>
                              <p:par>
                                <p:cTn id="72" presetID="10" presetClass="entr" presetSubtype="0" fill="hold" nodeType="withEffect">
                                  <p:stCondLst>
                                    <p:cond delay="0"/>
                                  </p:stCondLst>
                                  <p:childTnLst>
                                    <p:set>
                                      <p:cBhvr>
                                        <p:cTn id="73" dur="1" fill="hold">
                                          <p:stCondLst>
                                            <p:cond delay="0"/>
                                          </p:stCondLst>
                                        </p:cTn>
                                        <p:tgtEl>
                                          <p:spTgt spid="253"/>
                                        </p:tgtEl>
                                        <p:attrNameLst>
                                          <p:attrName>style.visibility</p:attrName>
                                        </p:attrNameLst>
                                      </p:cBhvr>
                                      <p:to>
                                        <p:strVal val="visible"/>
                                      </p:to>
                                    </p:set>
                                    <p:animEffect transition="in" filter="fade">
                                      <p:cBhvr>
                                        <p:cTn id="74" dur="500"/>
                                        <p:tgtEl>
                                          <p:spTgt spid="25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1"/>
                                        </p:tgtEl>
                                        <p:attrNameLst>
                                          <p:attrName>style.visibility</p:attrName>
                                        </p:attrNameLst>
                                      </p:cBhvr>
                                      <p:to>
                                        <p:strVal val="visible"/>
                                      </p:to>
                                    </p:set>
                                    <p:animEffect transition="in" filter="fade">
                                      <p:cBhvr>
                                        <p:cTn id="77" dur="500"/>
                                        <p:tgtEl>
                                          <p:spTgt spid="221"/>
                                        </p:tgtEl>
                                      </p:cBhvr>
                                    </p:animEffect>
                                  </p:childTnLst>
                                </p:cTn>
                              </p:par>
                              <p:par>
                                <p:cTn id="78" presetID="10" presetClass="entr" presetSubtype="0" fill="hold" nodeType="withEffect">
                                  <p:stCondLst>
                                    <p:cond delay="0"/>
                                  </p:stCondLst>
                                  <p:childTnLst>
                                    <p:set>
                                      <p:cBhvr>
                                        <p:cTn id="79" dur="1" fill="hold">
                                          <p:stCondLst>
                                            <p:cond delay="0"/>
                                          </p:stCondLst>
                                        </p:cTn>
                                        <p:tgtEl>
                                          <p:spTgt spid="240"/>
                                        </p:tgtEl>
                                        <p:attrNameLst>
                                          <p:attrName>style.visibility</p:attrName>
                                        </p:attrNameLst>
                                      </p:cBhvr>
                                      <p:to>
                                        <p:strVal val="visible"/>
                                      </p:to>
                                    </p:set>
                                    <p:animEffect transition="in" filter="fade">
                                      <p:cBhvr>
                                        <p:cTn id="80" dur="500"/>
                                        <p:tgtEl>
                                          <p:spTgt spid="24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23"/>
                                        </p:tgtEl>
                                        <p:attrNameLst>
                                          <p:attrName>style.visibility</p:attrName>
                                        </p:attrNameLst>
                                      </p:cBhvr>
                                      <p:to>
                                        <p:strVal val="visible"/>
                                      </p:to>
                                    </p:set>
                                    <p:animEffect transition="in" filter="fade">
                                      <p:cBhvr>
                                        <p:cTn id="85" dur="500"/>
                                        <p:tgtEl>
                                          <p:spTgt spid="223"/>
                                        </p:tgtEl>
                                      </p:cBhvr>
                                    </p:animEffect>
                                  </p:childTnLst>
                                </p:cTn>
                              </p:par>
                              <p:par>
                                <p:cTn id="86" presetID="10" presetClass="entr" presetSubtype="0" fill="hold" nodeType="withEffect">
                                  <p:stCondLst>
                                    <p:cond delay="0"/>
                                  </p:stCondLst>
                                  <p:childTnLst>
                                    <p:set>
                                      <p:cBhvr>
                                        <p:cTn id="87" dur="1" fill="hold">
                                          <p:stCondLst>
                                            <p:cond delay="0"/>
                                          </p:stCondLst>
                                        </p:cTn>
                                        <p:tgtEl>
                                          <p:spTgt spid="228"/>
                                        </p:tgtEl>
                                        <p:attrNameLst>
                                          <p:attrName>style.visibility</p:attrName>
                                        </p:attrNameLst>
                                      </p:cBhvr>
                                      <p:to>
                                        <p:strVal val="visible"/>
                                      </p:to>
                                    </p:set>
                                    <p:animEffect transition="in" filter="fade">
                                      <p:cBhvr>
                                        <p:cTn id="88" dur="500"/>
                                        <p:tgtEl>
                                          <p:spTgt spid="2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0" nodeType="clickEffect">
                                  <p:stCondLst>
                                    <p:cond delay="0"/>
                                  </p:stCondLst>
                                  <p:childTnLst>
                                    <p:animEffect transition="out" filter="fade">
                                      <p:cBhvr>
                                        <p:cTn id="92" dur="500"/>
                                        <p:tgtEl>
                                          <p:spTgt spid="313"/>
                                        </p:tgtEl>
                                      </p:cBhvr>
                                    </p:animEffect>
                                    <p:set>
                                      <p:cBhvr>
                                        <p:cTn id="93" dur="1" fill="hold">
                                          <p:stCondLst>
                                            <p:cond delay="499"/>
                                          </p:stCondLst>
                                        </p:cTn>
                                        <p:tgtEl>
                                          <p:spTgt spid="31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0" nodeType="clickEffect">
                                  <p:stCondLst>
                                    <p:cond delay="0"/>
                                  </p:stCondLst>
                                  <p:childTnLst>
                                    <p:animEffect transition="out" filter="fade">
                                      <p:cBhvr>
                                        <p:cTn id="97" dur="500"/>
                                        <p:tgtEl>
                                          <p:spTgt spid="314"/>
                                        </p:tgtEl>
                                      </p:cBhvr>
                                    </p:animEffect>
                                    <p:set>
                                      <p:cBhvr>
                                        <p:cTn id="98" dur="1" fill="hold">
                                          <p:stCondLst>
                                            <p:cond delay="499"/>
                                          </p:stCondLst>
                                        </p:cTn>
                                        <p:tgtEl>
                                          <p:spTgt spid="31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4"/>
                                        </p:tgtEl>
                                        <p:attrNameLst>
                                          <p:attrName>style.visibility</p:attrName>
                                        </p:attrNameLst>
                                      </p:cBhvr>
                                      <p:to>
                                        <p:strVal val="visible"/>
                                      </p:to>
                                    </p:set>
                                    <p:animEffect transition="in" filter="fade">
                                      <p:cBhvr>
                                        <p:cTn id="103" dur="500"/>
                                        <p:tgtEl>
                                          <p:spTgt spid="164"/>
                                        </p:tgtEl>
                                      </p:cBhvr>
                                    </p:animEffect>
                                  </p:childTnLst>
                                </p:cTn>
                              </p:par>
                              <p:par>
                                <p:cTn id="104" presetID="10" presetClass="entr" presetSubtype="0" fill="hold" nodeType="withEffect">
                                  <p:stCondLst>
                                    <p:cond delay="0"/>
                                  </p:stCondLst>
                                  <p:childTnLst>
                                    <p:set>
                                      <p:cBhvr>
                                        <p:cTn id="105" dur="1" fill="hold">
                                          <p:stCondLst>
                                            <p:cond delay="0"/>
                                          </p:stCondLst>
                                        </p:cTn>
                                        <p:tgtEl>
                                          <p:spTgt spid="200"/>
                                        </p:tgtEl>
                                        <p:attrNameLst>
                                          <p:attrName>style.visibility</p:attrName>
                                        </p:attrNameLst>
                                      </p:cBhvr>
                                      <p:to>
                                        <p:strVal val="visible"/>
                                      </p:to>
                                    </p:set>
                                    <p:animEffect transition="in" filter="fade">
                                      <p:cBhvr>
                                        <p:cTn id="106" dur="500"/>
                                        <p:tgtEl>
                                          <p:spTgt spid="20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65"/>
                                        </p:tgtEl>
                                        <p:attrNameLst>
                                          <p:attrName>style.visibility</p:attrName>
                                        </p:attrNameLst>
                                      </p:cBhvr>
                                      <p:to>
                                        <p:strVal val="visible"/>
                                      </p:to>
                                    </p:set>
                                    <p:animEffect transition="in" filter="fade">
                                      <p:cBhvr>
                                        <p:cTn id="111" dur="500"/>
                                        <p:tgtEl>
                                          <p:spTgt spid="165"/>
                                        </p:tgtEl>
                                      </p:cBhvr>
                                    </p:animEffect>
                                  </p:childTnLst>
                                </p:cTn>
                              </p:par>
                              <p:par>
                                <p:cTn id="112" presetID="10" presetClass="entr" presetSubtype="0" fill="hold" nodeType="withEffect">
                                  <p:stCondLst>
                                    <p:cond delay="0"/>
                                  </p:stCondLst>
                                  <p:childTnLst>
                                    <p:set>
                                      <p:cBhvr>
                                        <p:cTn id="113" dur="1" fill="hold">
                                          <p:stCondLst>
                                            <p:cond delay="0"/>
                                          </p:stCondLst>
                                        </p:cTn>
                                        <p:tgtEl>
                                          <p:spTgt spid="193"/>
                                        </p:tgtEl>
                                        <p:attrNameLst>
                                          <p:attrName>style.visibility</p:attrName>
                                        </p:attrNameLst>
                                      </p:cBhvr>
                                      <p:to>
                                        <p:strVal val="visible"/>
                                      </p:to>
                                    </p:set>
                                    <p:animEffect transition="in" filter="fade">
                                      <p:cBhvr>
                                        <p:cTn id="114" dur="500"/>
                                        <p:tgtEl>
                                          <p:spTgt spid="19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62"/>
                                        </p:tgtEl>
                                        <p:attrNameLst>
                                          <p:attrName>style.visibility</p:attrName>
                                        </p:attrNameLst>
                                      </p:cBhvr>
                                      <p:to>
                                        <p:strVal val="visible"/>
                                      </p:to>
                                    </p:set>
                                    <p:animEffect transition="in" filter="fade">
                                      <p:cBhvr>
                                        <p:cTn id="117" dur="500"/>
                                        <p:tgtEl>
                                          <p:spTgt spid="262"/>
                                        </p:tgtEl>
                                      </p:cBhvr>
                                    </p:animEffect>
                                  </p:childTnLst>
                                </p:cTn>
                              </p:par>
                              <p:par>
                                <p:cTn id="118" presetID="10" presetClass="entr" presetSubtype="0" fill="hold" nodeType="withEffect">
                                  <p:stCondLst>
                                    <p:cond delay="0"/>
                                  </p:stCondLst>
                                  <p:childTnLst>
                                    <p:set>
                                      <p:cBhvr>
                                        <p:cTn id="119" dur="1" fill="hold">
                                          <p:stCondLst>
                                            <p:cond delay="0"/>
                                          </p:stCondLst>
                                        </p:cTn>
                                        <p:tgtEl>
                                          <p:spTgt spid="248"/>
                                        </p:tgtEl>
                                        <p:attrNameLst>
                                          <p:attrName>style.visibility</p:attrName>
                                        </p:attrNameLst>
                                      </p:cBhvr>
                                      <p:to>
                                        <p:strVal val="visible"/>
                                      </p:to>
                                    </p:set>
                                    <p:animEffect transition="in" filter="fade">
                                      <p:cBhvr>
                                        <p:cTn id="120" dur="500"/>
                                        <p:tgtEl>
                                          <p:spTgt spid="24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66"/>
                                        </p:tgtEl>
                                        <p:attrNameLst>
                                          <p:attrName>style.visibility</p:attrName>
                                        </p:attrNameLst>
                                      </p:cBhvr>
                                      <p:to>
                                        <p:strVal val="visible"/>
                                      </p:to>
                                    </p:set>
                                    <p:animEffect transition="in" filter="fade">
                                      <p:cBhvr>
                                        <p:cTn id="125" dur="500"/>
                                        <p:tgtEl>
                                          <p:spTgt spid="166"/>
                                        </p:tgtEl>
                                      </p:cBhvr>
                                    </p:animEffect>
                                  </p:childTnLst>
                                </p:cTn>
                              </p:par>
                              <p:par>
                                <p:cTn id="126" presetID="10" presetClass="entr" presetSubtype="0" fill="hold" nodeType="withEffect">
                                  <p:stCondLst>
                                    <p:cond delay="0"/>
                                  </p:stCondLst>
                                  <p:childTnLst>
                                    <p:set>
                                      <p:cBhvr>
                                        <p:cTn id="127" dur="1" fill="hold">
                                          <p:stCondLst>
                                            <p:cond delay="0"/>
                                          </p:stCondLst>
                                        </p:cTn>
                                        <p:tgtEl>
                                          <p:spTgt spid="267"/>
                                        </p:tgtEl>
                                        <p:attrNameLst>
                                          <p:attrName>style.visibility</p:attrName>
                                        </p:attrNameLst>
                                      </p:cBhvr>
                                      <p:to>
                                        <p:strVal val="visible"/>
                                      </p:to>
                                    </p:set>
                                    <p:animEffect transition="in" filter="fade">
                                      <p:cBhvr>
                                        <p:cTn id="128" dur="500"/>
                                        <p:tgtEl>
                                          <p:spTgt spid="26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64"/>
                                        </p:tgtEl>
                                        <p:attrNameLst>
                                          <p:attrName>style.visibility</p:attrName>
                                        </p:attrNameLst>
                                      </p:cBhvr>
                                      <p:to>
                                        <p:strVal val="visible"/>
                                      </p:to>
                                    </p:set>
                                    <p:animEffect transition="in" filter="fade">
                                      <p:cBhvr>
                                        <p:cTn id="131" dur="500"/>
                                        <p:tgtEl>
                                          <p:spTgt spid="264"/>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47"/>
                                        </p:tgtEl>
                                        <p:attrNameLst>
                                          <p:attrName>style.visibility</p:attrName>
                                        </p:attrNameLst>
                                      </p:cBhvr>
                                      <p:to>
                                        <p:strVal val="visible"/>
                                      </p:to>
                                    </p:set>
                                    <p:animEffect transition="in" filter="fade">
                                      <p:cBhvr>
                                        <p:cTn id="134" dur="500"/>
                                        <p:tgtEl>
                                          <p:spTgt spid="247"/>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61"/>
                                        </p:tgtEl>
                                        <p:attrNameLst>
                                          <p:attrName>style.visibility</p:attrName>
                                        </p:attrNameLst>
                                      </p:cBhvr>
                                      <p:to>
                                        <p:strVal val="visible"/>
                                      </p:to>
                                    </p:set>
                                    <p:animEffect transition="in" filter="fade">
                                      <p:cBhvr>
                                        <p:cTn id="139" dur="500"/>
                                        <p:tgtEl>
                                          <p:spTgt spid="261"/>
                                        </p:tgtEl>
                                      </p:cBhvr>
                                    </p:animEffect>
                                  </p:childTnLst>
                                </p:cTn>
                              </p:par>
                              <p:par>
                                <p:cTn id="140" presetID="10" presetClass="entr" presetSubtype="0" fill="hold" nodeType="withEffect">
                                  <p:stCondLst>
                                    <p:cond delay="0"/>
                                  </p:stCondLst>
                                  <p:childTnLst>
                                    <p:set>
                                      <p:cBhvr>
                                        <p:cTn id="141" dur="1" fill="hold">
                                          <p:stCondLst>
                                            <p:cond delay="0"/>
                                          </p:stCondLst>
                                        </p:cTn>
                                        <p:tgtEl>
                                          <p:spTgt spid="275"/>
                                        </p:tgtEl>
                                        <p:attrNameLst>
                                          <p:attrName>style.visibility</p:attrName>
                                        </p:attrNameLst>
                                      </p:cBhvr>
                                      <p:to>
                                        <p:strVal val="visible"/>
                                      </p:to>
                                    </p:set>
                                    <p:animEffect transition="in" filter="fade">
                                      <p:cBhvr>
                                        <p:cTn id="142" dur="500"/>
                                        <p:tgtEl>
                                          <p:spTgt spid="275"/>
                                        </p:tgtEl>
                                      </p:cBhvr>
                                    </p:animEffec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274"/>
                                        </p:tgtEl>
                                        <p:attrNameLst>
                                          <p:attrName>style.visibility</p:attrName>
                                        </p:attrNameLst>
                                      </p:cBhvr>
                                      <p:to>
                                        <p:strVal val="visible"/>
                                      </p:to>
                                    </p:set>
                                    <p:animEffect transition="in" filter="fade">
                                      <p:cBhvr>
                                        <p:cTn id="146"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5" grpId="0"/>
      <p:bldGraphic spid="166" grpId="0">
        <p:bldAsOne/>
      </p:bldGraphic>
      <p:bldP spid="172" grpId="0"/>
      <p:bldP spid="176" grpId="0"/>
      <p:bldP spid="180" grpId="0"/>
      <p:bldP spid="184" grpId="0"/>
      <p:bldP spid="185" grpId="0"/>
      <p:bldP spid="186" grpId="0"/>
      <p:bldP spid="187" grpId="0"/>
      <p:bldP spid="188" grpId="0"/>
      <p:bldP spid="189" grpId="0" animBg="1"/>
      <p:bldP spid="190" grpId="0" animBg="1"/>
      <p:bldP spid="191" grpId="0" animBg="1"/>
      <p:bldP spid="221" grpId="0"/>
      <p:bldP spid="222" grpId="0"/>
      <p:bldP spid="223" grpId="0"/>
      <p:bldP spid="239" grpId="0"/>
      <p:bldP spid="247" grpId="0"/>
      <p:bldP spid="261" grpId="0"/>
      <p:bldP spid="262" grpId="0"/>
      <p:bldP spid="263" grpId="0"/>
      <p:bldP spid="264" grpId="0"/>
      <p:bldP spid="274" grpId="0"/>
      <p:bldP spid="313" grpId="0" animBg="1"/>
      <p:bldP spid="3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05" y="-20193"/>
            <a:ext cx="12183780" cy="6897494"/>
          </a:xfrm>
          <a:prstGeom prst="rect">
            <a:avLst/>
          </a:prstGeom>
        </p:spPr>
      </p:pic>
      <p:sp>
        <p:nvSpPr>
          <p:cNvPr id="24" name="Rectangle 23"/>
          <p:cNvSpPr/>
          <p:nvPr/>
        </p:nvSpPr>
        <p:spPr>
          <a:xfrm rot="10800000">
            <a:off x="-1" y="487"/>
            <a:ext cx="12185512" cy="5379870"/>
          </a:xfrm>
          <a:prstGeom prst="rect">
            <a:avLst/>
          </a:prstGeom>
          <a:gradFill>
            <a:gsLst>
              <a:gs pos="3000">
                <a:srgbClr val="000000">
                  <a:alpha val="0"/>
                </a:srgbClr>
              </a:gs>
              <a:gs pos="66000">
                <a:srgbClr val="000000">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6951" tIns="182780" rIns="456951" bIns="182780" rtlCol="0" anchor="b"/>
          <a:lstStyle/>
          <a:p>
            <a:pPr algn="r" defTabSz="913599">
              <a:lnSpc>
                <a:spcPts val="1200"/>
              </a:lnSpc>
              <a:defRPr/>
            </a:pPr>
            <a:br>
              <a:rPr lang="en-US" sz="1999" i="1" kern="0" dirty="0">
                <a:solidFill>
                  <a:prstClr val="white"/>
                </a:solidFill>
                <a:ea typeface="Segoe UI" pitchFamily="34" charset="0"/>
                <a:cs typeface="Segoe UI" pitchFamily="34" charset="0"/>
              </a:rPr>
            </a:br>
            <a:endParaRPr lang="da-DK" sz="1600" kern="0" dirty="0">
              <a:solidFill>
                <a:prstClr val="white"/>
              </a:solidFill>
              <a:ea typeface="Segoe UI" pitchFamily="34" charset="0"/>
              <a:cs typeface="Segoe UI" pitchFamily="34" charset="0"/>
            </a:endParaRPr>
          </a:p>
        </p:txBody>
      </p:sp>
      <p:sp>
        <p:nvSpPr>
          <p:cNvPr id="2" name="Title 1"/>
          <p:cNvSpPr>
            <a:spLocks noGrp="1"/>
          </p:cNvSpPr>
          <p:nvPr>
            <p:ph type="title"/>
          </p:nvPr>
        </p:nvSpPr>
        <p:spPr>
          <a:xfrm>
            <a:off x="500128" y="168209"/>
            <a:ext cx="10514108" cy="855746"/>
          </a:xfrm>
        </p:spPr>
        <p:txBody>
          <a:bodyPr>
            <a:normAutofit/>
          </a:bodyPr>
          <a:lstStyle/>
          <a:p>
            <a:r>
              <a:rPr lang="en-US" sz="4000" b="1" dirty="0">
                <a:solidFill>
                  <a:schemeClr val="tx1"/>
                </a:solidFill>
                <a:effectLst>
                  <a:outerShdw blurRad="38100" dist="38100" dir="2700000" algn="tl">
                    <a:srgbClr val="000000">
                      <a:alpha val="43137"/>
                    </a:srgbClr>
                  </a:outerShdw>
                </a:effectLst>
              </a:rPr>
              <a:t>Predictive analytics help optimize operations</a:t>
            </a:r>
          </a:p>
        </p:txBody>
      </p:sp>
      <p:sp>
        <p:nvSpPr>
          <p:cNvPr id="21" name="Rectangle 20"/>
          <p:cNvSpPr/>
          <p:nvPr/>
        </p:nvSpPr>
        <p:spPr>
          <a:xfrm>
            <a:off x="4905" y="5381262"/>
            <a:ext cx="12183780" cy="149734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algn="r" defTabSz="1087334">
              <a:defRPr/>
            </a:pPr>
            <a:endParaRPr lang="en-US" sz="1200" kern="0" dirty="0" err="1">
              <a:solidFill>
                <a:prstClr val="white"/>
              </a:solidFill>
            </a:endParaRPr>
          </a:p>
        </p:txBody>
      </p:sp>
      <p:sp>
        <p:nvSpPr>
          <p:cNvPr id="13" name="Pentagon 12"/>
          <p:cNvSpPr/>
          <p:nvPr/>
        </p:nvSpPr>
        <p:spPr>
          <a:xfrm>
            <a:off x="4115880" y="2901792"/>
            <a:ext cx="2467537" cy="2467537"/>
          </a:xfrm>
          <a:prstGeom prst="homePlate">
            <a:avLst>
              <a:gd name="adj" fmla="val 8333"/>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085" tIns="137085" rIns="137085" bIns="137085" rtlCol="0" anchor="t"/>
          <a:lstStyle/>
          <a:p>
            <a:pPr defTabSz="913775" fontAlgn="base">
              <a:spcBef>
                <a:spcPct val="0"/>
              </a:spcBef>
              <a:spcAft>
                <a:spcPts val="1200"/>
              </a:spcAft>
              <a:buClr>
                <a:prstClr val="white"/>
              </a:buClr>
              <a:buSzPct val="100000"/>
              <a:defRPr/>
            </a:pPr>
            <a:r>
              <a:rPr lang="en-US" sz="2399"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Challenge </a:t>
            </a:r>
          </a:p>
          <a:p>
            <a:pPr fontAlgn="base">
              <a:spcBef>
                <a:spcPct val="0"/>
              </a:spcBef>
              <a:spcAft>
                <a:spcPts val="300"/>
              </a:spcAft>
              <a:buClr>
                <a:prstClr val="white"/>
              </a:buClr>
              <a:buSzPct val="100000"/>
              <a:defRPr/>
            </a:pPr>
            <a:r>
              <a:rPr lang="en-US" sz="1400" kern="0" dirty="0">
                <a:solidFill>
                  <a:schemeClr val="tx1"/>
                </a:solidFill>
                <a:latin typeface="Segoe UI" panose="020B0502040204020203" pitchFamily="34" charset="0"/>
                <a:ea typeface="Segoe UI" panose="020B0502040204020203" pitchFamily="34" charset="0"/>
                <a:cs typeface="Segoe UI" panose="020B0502040204020203" pitchFamily="34" charset="0"/>
              </a:rPr>
              <a:t>Unable to monitor performance of  manufacturing equipment in real-time, leading to  product waste caused by machine variability. </a:t>
            </a:r>
          </a:p>
        </p:txBody>
      </p:sp>
      <p:sp>
        <p:nvSpPr>
          <p:cNvPr id="14" name="Chevron 13"/>
          <p:cNvSpPr/>
          <p:nvPr/>
        </p:nvSpPr>
        <p:spPr>
          <a:xfrm>
            <a:off x="6441730" y="2901792"/>
            <a:ext cx="2536079" cy="2467537"/>
          </a:xfrm>
          <a:prstGeom prst="chevron">
            <a:avLst>
              <a:gd name="adj" fmla="val 8450"/>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085" tIns="137085" rIns="45696" bIns="137085" rtlCol="0" anchor="t"/>
          <a:lstStyle/>
          <a:p>
            <a:pPr defTabSz="913775" fontAlgn="base">
              <a:spcBef>
                <a:spcPct val="0"/>
              </a:spcBef>
              <a:spcAft>
                <a:spcPts val="1200"/>
              </a:spcAft>
              <a:buClr>
                <a:prstClr val="white"/>
              </a:buClr>
              <a:buSzPct val="100000"/>
              <a:defRPr/>
            </a:pPr>
            <a:r>
              <a:rPr lang="en-US" sz="2399"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Strategy</a:t>
            </a:r>
            <a:endParaRPr lang="en-US" sz="2799" b="1" kern="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fontAlgn="base">
              <a:spcBef>
                <a:spcPct val="0"/>
              </a:spcBef>
              <a:spcAft>
                <a:spcPts val="300"/>
              </a:spcAft>
              <a:buClr>
                <a:prstClr val="white"/>
              </a:buClr>
              <a:buSzPct val="100000"/>
              <a:defRPr/>
            </a:pPr>
            <a:r>
              <a:rPr lang="en-US" sz="1400" dirty="0">
                <a:solidFill>
                  <a:schemeClr val="tx1"/>
                </a:solidFill>
                <a:latin typeface="Segoe UI" panose="020B0502040204020203" pitchFamily="34" charset="0"/>
                <a:cs typeface="Segoe UI" panose="020B0502040204020203" pitchFamily="34" charset="0"/>
              </a:rPr>
              <a:t>Use Azure </a:t>
            </a:r>
            <a:r>
              <a:rPr lang="en-US" sz="1400" dirty="0" err="1">
                <a:solidFill>
                  <a:schemeClr val="tx1"/>
                </a:solidFill>
                <a:latin typeface="Segoe UI" panose="020B0502040204020203" pitchFamily="34" charset="0"/>
                <a:cs typeface="Segoe UI" panose="020B0502040204020203" pitchFamily="34" charset="0"/>
              </a:rPr>
              <a:t>IoT</a:t>
            </a:r>
            <a:r>
              <a:rPr lang="en-US" sz="1400" dirty="0">
                <a:solidFill>
                  <a:schemeClr val="tx1"/>
                </a:solidFill>
                <a:latin typeface="Segoe UI" panose="020B0502040204020203" pitchFamily="34" charset="0"/>
                <a:cs typeface="Segoe UI" panose="020B0502040204020203" pitchFamily="34" charset="0"/>
              </a:rPr>
              <a:t>, Azure Machine Learning and Power BI to stream temperature, torque, and pressure data to a dashboard and adjust extruder performance in real time</a:t>
            </a:r>
            <a:endParaRPr lang="en-US" sz="1400" kern="0" dirty="0">
              <a:solidFill>
                <a:schemeClr val="tx1"/>
              </a:solidFill>
              <a:latin typeface="Segoe UI" panose="020B0502040204020203" pitchFamily="34" charset="0"/>
              <a:ea typeface="Segoe UI" pitchFamily="34" charset="0"/>
              <a:cs typeface="Segoe UI" panose="020B0502040204020203" pitchFamily="34" charset="0"/>
            </a:endParaRPr>
          </a:p>
        </p:txBody>
      </p:sp>
      <p:sp>
        <p:nvSpPr>
          <p:cNvPr id="15" name="Chevron 25"/>
          <p:cNvSpPr/>
          <p:nvPr/>
        </p:nvSpPr>
        <p:spPr>
          <a:xfrm>
            <a:off x="8836121" y="2901792"/>
            <a:ext cx="3350977" cy="2467537"/>
          </a:xfrm>
          <a:custGeom>
            <a:avLst/>
            <a:gdLst>
              <a:gd name="connsiteX0" fmla="*/ 0 w 3733800"/>
              <a:gd name="connsiteY0" fmla="*/ 0 h 2468880"/>
              <a:gd name="connsiteX1" fmla="*/ 3515353 w 3733800"/>
              <a:gd name="connsiteY1" fmla="*/ 0 h 2468880"/>
              <a:gd name="connsiteX2" fmla="*/ 3733800 w 3733800"/>
              <a:gd name="connsiteY2" fmla="*/ 1234440 h 2468880"/>
              <a:gd name="connsiteX3" fmla="*/ 3515353 w 3733800"/>
              <a:gd name="connsiteY3" fmla="*/ 2468880 h 2468880"/>
              <a:gd name="connsiteX4" fmla="*/ 0 w 3733800"/>
              <a:gd name="connsiteY4" fmla="*/ 2468880 h 2468880"/>
              <a:gd name="connsiteX5" fmla="*/ 218447 w 3733800"/>
              <a:gd name="connsiteY5" fmla="*/ 1234440 h 2468880"/>
              <a:gd name="connsiteX6" fmla="*/ 0 w 3733800"/>
              <a:gd name="connsiteY6" fmla="*/ 0 h 2468880"/>
              <a:gd name="connsiteX0" fmla="*/ 0 w 3515353"/>
              <a:gd name="connsiteY0" fmla="*/ 0 h 2468880"/>
              <a:gd name="connsiteX1" fmla="*/ 3515353 w 3515353"/>
              <a:gd name="connsiteY1" fmla="*/ 0 h 2468880"/>
              <a:gd name="connsiteX2" fmla="*/ 3515353 w 3515353"/>
              <a:gd name="connsiteY2" fmla="*/ 2468880 h 2468880"/>
              <a:gd name="connsiteX3" fmla="*/ 0 w 3515353"/>
              <a:gd name="connsiteY3" fmla="*/ 2468880 h 2468880"/>
              <a:gd name="connsiteX4" fmla="*/ 218447 w 3515353"/>
              <a:gd name="connsiteY4" fmla="*/ 1234440 h 2468880"/>
              <a:gd name="connsiteX5" fmla="*/ 0 w 3515353"/>
              <a:gd name="connsiteY5" fmla="*/ 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5353" h="2468880">
                <a:moveTo>
                  <a:pt x="0" y="0"/>
                </a:moveTo>
                <a:lnTo>
                  <a:pt x="3515353" y="0"/>
                </a:lnTo>
                <a:lnTo>
                  <a:pt x="3515353" y="2468880"/>
                </a:lnTo>
                <a:lnTo>
                  <a:pt x="0" y="2468880"/>
                </a:lnTo>
                <a:lnTo>
                  <a:pt x="218447" y="1234440"/>
                </a:lnTo>
                <a:lnTo>
                  <a:pt x="0" y="0"/>
                </a:lnTo>
                <a:close/>
              </a:path>
            </a:pathLst>
          </a:cu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561" tIns="137085" rIns="137085" bIns="137085" rtlCol="0" anchor="t"/>
          <a:lstStyle/>
          <a:p>
            <a:pPr defTabSz="913775" fontAlgn="base">
              <a:spcBef>
                <a:spcPct val="0"/>
              </a:spcBef>
              <a:spcAft>
                <a:spcPts val="1200"/>
              </a:spcAft>
              <a:buClr>
                <a:prstClr val="white"/>
              </a:buClr>
              <a:buSzPct val="100000"/>
              <a:defRPr/>
            </a:pPr>
            <a:r>
              <a:rPr lang="en-US" sz="2399"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Results</a:t>
            </a:r>
            <a:endParaRPr lang="en-US" sz="2799" b="1" kern="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285555" indent="-285555" fontAlgn="base">
              <a:spcBef>
                <a:spcPct val="0"/>
              </a:spcBef>
              <a:spcAft>
                <a:spcPts val="300"/>
              </a:spcAft>
              <a:buClr>
                <a:prstClr val="white"/>
              </a:buClr>
              <a:buSzPct val="100000"/>
              <a:buFont typeface="Arial" panose="020B0604020202020204" pitchFamily="34" charset="0"/>
              <a:buChar char="•"/>
              <a:defRPr/>
            </a:pPr>
            <a:r>
              <a:rPr lang="en-US" sz="1400" dirty="0">
                <a:solidFill>
                  <a:schemeClr val="tx1"/>
                </a:solidFill>
                <a:latin typeface="Segoe UI" panose="020B0502040204020203" pitchFamily="34" charset="0"/>
                <a:cs typeface="Segoe UI" panose="020B0502040204020203" pitchFamily="34" charset="0"/>
              </a:rPr>
              <a:t>Predictive algorithms ensure the extruders run at optimal efficiency </a:t>
            </a:r>
          </a:p>
          <a:p>
            <a:pPr marL="285555" indent="-285555" fontAlgn="base">
              <a:spcBef>
                <a:spcPct val="0"/>
              </a:spcBef>
              <a:spcAft>
                <a:spcPts val="300"/>
              </a:spcAft>
              <a:buClr>
                <a:prstClr val="white"/>
              </a:buClr>
              <a:buSzPct val="100000"/>
              <a:buFont typeface="Arial" panose="020B0604020202020204" pitchFamily="34" charset="0"/>
              <a:buChar char="•"/>
              <a:defRPr/>
            </a:pPr>
            <a:r>
              <a:rPr lang="en-US" sz="1400" kern="0" dirty="0">
                <a:solidFill>
                  <a:schemeClr val="tx1"/>
                </a:solidFill>
                <a:latin typeface="Segoe UI" panose="020B0502040204020203" pitchFamily="34" charset="0"/>
                <a:ea typeface="Segoe UI" pitchFamily="34" charset="0"/>
                <a:cs typeface="Segoe UI" panose="020B0502040204020203" pitchFamily="34" charset="0"/>
              </a:rPr>
              <a:t>Reduced annual costs of product waste by $500,000 for the </a:t>
            </a:r>
            <a:r>
              <a:rPr lang="en-US" sz="1400" kern="0" dirty="0" err="1">
                <a:solidFill>
                  <a:schemeClr val="tx1"/>
                </a:solidFill>
                <a:latin typeface="Segoe UI" panose="020B0502040204020203" pitchFamily="34" charset="0"/>
                <a:ea typeface="Segoe UI" pitchFamily="34" charset="0"/>
                <a:cs typeface="Segoe UI" panose="020B0502040204020203" pitchFamily="34" charset="0"/>
              </a:rPr>
              <a:t>Twizzler</a:t>
            </a:r>
            <a:r>
              <a:rPr lang="en-US" sz="1400" kern="0" dirty="0">
                <a:solidFill>
                  <a:schemeClr val="tx1"/>
                </a:solidFill>
                <a:latin typeface="Segoe UI" panose="020B0502040204020203" pitchFamily="34" charset="0"/>
                <a:ea typeface="Segoe UI" pitchFamily="34" charset="0"/>
                <a:cs typeface="Segoe UI" panose="020B0502040204020203" pitchFamily="34" charset="0"/>
              </a:rPr>
              <a:t> production line</a:t>
            </a:r>
          </a:p>
          <a:p>
            <a:pPr marL="285555" indent="-285555" fontAlgn="base">
              <a:spcBef>
                <a:spcPct val="0"/>
              </a:spcBef>
              <a:spcAft>
                <a:spcPts val="300"/>
              </a:spcAft>
              <a:buClr>
                <a:prstClr val="white"/>
              </a:buClr>
              <a:buSzPct val="100000"/>
              <a:buFont typeface="Arial" panose="020B0604020202020204" pitchFamily="34" charset="0"/>
              <a:buChar char="•"/>
              <a:defRPr/>
            </a:pPr>
            <a:r>
              <a:rPr lang="en-US" sz="1400" kern="0" dirty="0">
                <a:solidFill>
                  <a:schemeClr val="tx1"/>
                </a:solidFill>
                <a:latin typeface="Segoe UI" panose="020B0502040204020203" pitchFamily="34" charset="0"/>
                <a:ea typeface="Segoe UI" pitchFamily="34" charset="0"/>
                <a:cs typeface="Segoe UI" panose="020B0502040204020203" pitchFamily="34" charset="0"/>
              </a:rPr>
              <a:t>Plan to leverage the solution across their chocolate lines.</a:t>
            </a:r>
          </a:p>
          <a:p>
            <a:pPr marL="285555" indent="-285555" fontAlgn="base">
              <a:spcBef>
                <a:spcPct val="0"/>
              </a:spcBef>
              <a:spcAft>
                <a:spcPts val="300"/>
              </a:spcAft>
              <a:buClr>
                <a:prstClr val="white"/>
              </a:buClr>
              <a:buSzPct val="100000"/>
              <a:buFont typeface="Arial" panose="020B0604020202020204" pitchFamily="34" charset="0"/>
              <a:buChar char="•"/>
              <a:defRPr/>
            </a:pPr>
            <a:endParaRPr lang="en-US" sz="1400" kern="0" dirty="0">
              <a:solidFill>
                <a:schemeClr val="tx1"/>
              </a:solidFill>
              <a:latin typeface="Segoe UI" panose="020B0502040204020203" pitchFamily="34" charset="0"/>
              <a:ea typeface="Segoe UI" pitchFamily="34" charset="0"/>
              <a:cs typeface="Segoe UI" panose="020B0502040204020203" pitchFamily="34" charset="0"/>
            </a:endParaRPr>
          </a:p>
          <a:p>
            <a:pPr marL="285555" indent="-285555" fontAlgn="base">
              <a:spcBef>
                <a:spcPct val="0"/>
              </a:spcBef>
              <a:spcAft>
                <a:spcPts val="300"/>
              </a:spcAft>
              <a:buClr>
                <a:prstClr val="white"/>
              </a:buClr>
              <a:buSzPct val="100000"/>
              <a:buFont typeface="Arial" panose="020B0604020202020204" pitchFamily="34" charset="0"/>
              <a:buChar char="•"/>
              <a:defRPr/>
            </a:pPr>
            <a:endParaRPr lang="en-US" sz="1400" kern="0" dirty="0">
              <a:solidFill>
                <a:schemeClr val="tx1"/>
              </a:solidFill>
              <a:latin typeface="Segoe UI" panose="020B0502040204020203" pitchFamily="34" charset="0"/>
              <a:ea typeface="Segoe UI" pitchFamily="34" charset="0"/>
              <a:cs typeface="Segoe UI" panose="020B0502040204020203" pitchFamily="34" charset="0"/>
            </a:endParaRPr>
          </a:p>
        </p:txBody>
      </p:sp>
      <p:sp>
        <p:nvSpPr>
          <p:cNvPr id="17" name="TextBox 16"/>
          <p:cNvSpPr txBox="1"/>
          <p:nvPr/>
        </p:nvSpPr>
        <p:spPr>
          <a:xfrm>
            <a:off x="2368042" y="5422429"/>
            <a:ext cx="9696988" cy="1333597"/>
          </a:xfrm>
          <a:prstGeom prst="rect">
            <a:avLst/>
          </a:prstGeom>
        </p:spPr>
        <p:txBody>
          <a:bodyPr vert="horz" wrap="square" lIns="91390" tIns="91390" rIns="91390" bIns="91390" rtlCol="0" anchor="t">
            <a:spAutoFit/>
          </a:bodyPr>
          <a:lstStyle/>
          <a:p>
            <a:pPr algn="r" defTabSz="913599">
              <a:defRPr/>
            </a:pPr>
            <a:r>
              <a:rPr lang="en-US" b="1" kern="0" dirty="0">
                <a:solidFill>
                  <a:sysClr val="windowText" lastClr="000000"/>
                </a:solidFill>
                <a:ea typeface="Segoe UI" pitchFamily="34" charset="0"/>
                <a:cs typeface="Segoe UI" pitchFamily="34" charset="0"/>
              </a:rPr>
              <a:t>“</a:t>
            </a:r>
            <a:r>
              <a:rPr lang="en-US" b="1" dirty="0"/>
              <a:t>Hershey is well known for having great insight into the customer, but with Azure Machine Learning, we’ll take insight to a higher level in all aspects of our business</a:t>
            </a:r>
            <a:r>
              <a:rPr lang="en-US" sz="2000" b="1" kern="0" dirty="0">
                <a:solidFill>
                  <a:sysClr val="windowText" lastClr="000000"/>
                </a:solidFill>
                <a:ea typeface="Segoe UI" pitchFamily="34" charset="0"/>
                <a:cs typeface="Segoe UI" pitchFamily="34" charset="0"/>
              </a:rPr>
              <a:t>.”</a:t>
            </a:r>
          </a:p>
          <a:p>
            <a:pPr algn="r" defTabSz="913599">
              <a:defRPr/>
            </a:pPr>
            <a:endParaRPr lang="en-US" sz="2000" b="1" kern="0" dirty="0">
              <a:solidFill>
                <a:sysClr val="windowText" lastClr="000000"/>
              </a:solidFill>
              <a:ea typeface="Segoe UI" pitchFamily="34" charset="0"/>
              <a:cs typeface="Segoe UI" pitchFamily="34" charset="0"/>
            </a:endParaRPr>
          </a:p>
          <a:p>
            <a:pPr algn="r" defTabSz="913599">
              <a:lnSpc>
                <a:spcPts val="1999"/>
              </a:lnSpc>
              <a:defRPr/>
            </a:pPr>
            <a:r>
              <a:rPr lang="en-US" sz="2000" b="1" dirty="0"/>
              <a:t>- </a:t>
            </a:r>
            <a:r>
              <a:rPr lang="en-US" sz="1600" b="1" dirty="0"/>
              <a:t>George Lenhart, Senior Manager, Advanced Productivity and Collaboration</a:t>
            </a:r>
            <a:r>
              <a:rPr lang="en-US" sz="1600" b="1" kern="0" dirty="0">
                <a:solidFill>
                  <a:sysClr val="windowText" lastClr="000000"/>
                </a:solidFill>
                <a:ea typeface="Segoe UI" pitchFamily="34" charset="0"/>
                <a:cs typeface="Segoe UI" pitchFamily="34" charset="0"/>
              </a:rPr>
              <a:t>, Hershey</a:t>
            </a:r>
          </a:p>
        </p:txBody>
      </p:sp>
      <p:pic>
        <p:nvPicPr>
          <p:cNvPr id="11" name="Picture 10">
            <a:hlinkClick r:id="rId4"/>
          </p:cNvPr>
          <p:cNvPicPr>
            <a:picLocks noChangeAspect="1"/>
          </p:cNvPicPr>
          <p:nvPr/>
        </p:nvPicPr>
        <p:blipFill rotWithShape="1">
          <a:blip r:embed="rId5" cstate="screen">
            <a:extLst>
              <a:ext uri="{28A0092B-C50C-407E-A947-70E740481C1C}">
                <a14:useLocalDpi xmlns:a14="http://schemas.microsoft.com/office/drawing/2010/main"/>
              </a:ext>
            </a:extLst>
          </a:blip>
          <a:srcRect l="32532" b="675"/>
          <a:stretch/>
        </p:blipFill>
        <p:spPr>
          <a:xfrm>
            <a:off x="771812" y="4406082"/>
            <a:ext cx="1325174" cy="424107"/>
          </a:xfrm>
          <a:prstGeom prst="rect">
            <a:avLst/>
          </a:prstGeom>
        </p:spPr>
      </p:pic>
      <p:sp>
        <p:nvSpPr>
          <p:cNvPr id="12" name="Freeform 101">
            <a:hlinkClick r:id="rId6"/>
          </p:cNvPr>
          <p:cNvSpPr>
            <a:spLocks/>
          </p:cNvSpPr>
          <p:nvPr/>
        </p:nvSpPr>
        <p:spPr bwMode="black">
          <a:xfrm rot="10800000">
            <a:off x="385049" y="4428563"/>
            <a:ext cx="309523" cy="451676"/>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ysClr val="window" lastClr="FFFFFF"/>
          </a:solidFill>
          <a:ln>
            <a:noFill/>
          </a:ln>
          <a:extLst/>
        </p:spPr>
        <p:txBody>
          <a:bodyPr vert="horz" wrap="square" lIns="89571" tIns="44786" rIns="89571" bIns="44786" numCol="1" anchor="t" anchorCtr="0" compatLnSpc="1">
            <a:prstTxWarp prst="textNoShape">
              <a:avLst/>
            </a:prstTxWarp>
          </a:bodyPr>
          <a:lstStyle/>
          <a:p>
            <a:pPr>
              <a:defRPr/>
            </a:pPr>
            <a:endParaRPr lang="en-US" sz="2155" kern="0" dirty="0">
              <a:solidFill>
                <a:srgbClr val="505050"/>
              </a:solidFill>
            </a:endParaRPr>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0254" t="31454" r="10230" b="30727"/>
          <a:stretch/>
        </p:blipFill>
        <p:spPr>
          <a:xfrm>
            <a:off x="231794" y="5806534"/>
            <a:ext cx="1865194" cy="591403"/>
          </a:xfrm>
          <a:prstGeom prst="rect">
            <a:avLst/>
          </a:prstGeom>
        </p:spPr>
      </p:pic>
    </p:spTree>
    <p:extLst>
      <p:ext uri="{BB962C8B-B14F-4D97-AF65-F5344CB8AC3E}">
        <p14:creationId xmlns:p14="http://schemas.microsoft.com/office/powerpoint/2010/main" val="204742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oup 163"/>
          <p:cNvGrpSpPr/>
          <p:nvPr/>
        </p:nvGrpSpPr>
        <p:grpSpPr>
          <a:xfrm>
            <a:off x="6560381" y="3173056"/>
            <a:ext cx="710211" cy="935469"/>
            <a:chOff x="3354388" y="2921000"/>
            <a:chExt cx="1997075" cy="2630488"/>
          </a:xfrm>
        </p:grpSpPr>
        <p:grpSp>
          <p:nvGrpSpPr>
            <p:cNvPr id="147" name="Group 121"/>
            <p:cNvGrpSpPr>
              <a:grpSpLocks noChangeAspect="1"/>
            </p:cNvGrpSpPr>
            <p:nvPr/>
          </p:nvGrpSpPr>
          <p:grpSpPr bwMode="auto">
            <a:xfrm>
              <a:off x="3354388" y="2921000"/>
              <a:ext cx="1997075" cy="2630488"/>
              <a:chOff x="2113" y="1840"/>
              <a:chExt cx="1258" cy="1657"/>
            </a:xfrm>
          </p:grpSpPr>
          <p:sp>
            <p:nvSpPr>
              <p:cNvPr id="149" name="Freeform 122"/>
              <p:cNvSpPr>
                <a:spLocks noEditPoints="1"/>
              </p:cNvSpPr>
              <p:nvPr/>
            </p:nvSpPr>
            <p:spPr bwMode="auto">
              <a:xfrm>
                <a:off x="2527" y="1840"/>
                <a:ext cx="430" cy="428"/>
              </a:xfrm>
              <a:custGeom>
                <a:avLst/>
                <a:gdLst>
                  <a:gd name="T0" fmla="*/ 90 w 181"/>
                  <a:gd name="T1" fmla="*/ 180 h 180"/>
                  <a:gd name="T2" fmla="*/ 0 w 181"/>
                  <a:gd name="T3" fmla="*/ 89 h 180"/>
                  <a:gd name="T4" fmla="*/ 90 w 181"/>
                  <a:gd name="T5" fmla="*/ 0 h 180"/>
                  <a:gd name="T6" fmla="*/ 181 w 181"/>
                  <a:gd name="T7" fmla="*/ 89 h 180"/>
                  <a:gd name="T8" fmla="*/ 90 w 181"/>
                  <a:gd name="T9" fmla="*/ 180 h 180"/>
                  <a:gd name="T10" fmla="*/ 90 w 181"/>
                  <a:gd name="T11" fmla="*/ 19 h 180"/>
                  <a:gd name="T12" fmla="*/ 19 w 181"/>
                  <a:gd name="T13" fmla="*/ 89 h 180"/>
                  <a:gd name="T14" fmla="*/ 90 w 181"/>
                  <a:gd name="T15" fmla="*/ 161 h 180"/>
                  <a:gd name="T16" fmla="*/ 162 w 181"/>
                  <a:gd name="T17" fmla="*/ 89 h 180"/>
                  <a:gd name="T18" fmla="*/ 90 w 181"/>
                  <a:gd name="T19" fmla="*/ 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0">
                    <a:moveTo>
                      <a:pt x="90" y="180"/>
                    </a:moveTo>
                    <a:cubicBezTo>
                      <a:pt x="41" y="180"/>
                      <a:pt x="0" y="139"/>
                      <a:pt x="0" y="89"/>
                    </a:cubicBezTo>
                    <a:cubicBezTo>
                      <a:pt x="0" y="40"/>
                      <a:pt x="41" y="0"/>
                      <a:pt x="90" y="0"/>
                    </a:cubicBezTo>
                    <a:cubicBezTo>
                      <a:pt x="140" y="0"/>
                      <a:pt x="181" y="40"/>
                      <a:pt x="181" y="89"/>
                    </a:cubicBezTo>
                    <a:cubicBezTo>
                      <a:pt x="181" y="139"/>
                      <a:pt x="140" y="180"/>
                      <a:pt x="90" y="180"/>
                    </a:cubicBezTo>
                    <a:close/>
                    <a:moveTo>
                      <a:pt x="90" y="19"/>
                    </a:moveTo>
                    <a:cubicBezTo>
                      <a:pt x="51" y="19"/>
                      <a:pt x="19" y="50"/>
                      <a:pt x="19" y="89"/>
                    </a:cubicBezTo>
                    <a:cubicBezTo>
                      <a:pt x="19" y="129"/>
                      <a:pt x="51" y="161"/>
                      <a:pt x="90" y="161"/>
                    </a:cubicBezTo>
                    <a:cubicBezTo>
                      <a:pt x="130" y="161"/>
                      <a:pt x="162" y="129"/>
                      <a:pt x="162" y="89"/>
                    </a:cubicBezTo>
                    <a:cubicBezTo>
                      <a:pt x="162" y="50"/>
                      <a:pt x="130" y="19"/>
                      <a:pt x="90"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0" name="Oval 123"/>
              <p:cNvSpPr>
                <a:spLocks noChangeArrowheads="1"/>
              </p:cNvSpPr>
              <p:nvPr/>
            </p:nvSpPr>
            <p:spPr bwMode="auto">
              <a:xfrm>
                <a:off x="2135" y="2284"/>
                <a:ext cx="1217" cy="12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1" name="Oval 124"/>
              <p:cNvSpPr>
                <a:spLocks noChangeArrowheads="1"/>
              </p:cNvSpPr>
              <p:nvPr/>
            </p:nvSpPr>
            <p:spPr bwMode="auto">
              <a:xfrm>
                <a:off x="2273" y="2424"/>
                <a:ext cx="939" cy="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2" name="Freeform 125"/>
              <p:cNvSpPr>
                <a:spLocks/>
              </p:cNvSpPr>
              <p:nvPr/>
            </p:nvSpPr>
            <p:spPr bwMode="auto">
              <a:xfrm>
                <a:off x="2691" y="2120"/>
                <a:ext cx="105" cy="273"/>
              </a:xfrm>
              <a:custGeom>
                <a:avLst/>
                <a:gdLst>
                  <a:gd name="T0" fmla="*/ 105 w 105"/>
                  <a:gd name="T1" fmla="*/ 273 h 273"/>
                  <a:gd name="T2" fmla="*/ 0 w 105"/>
                  <a:gd name="T3" fmla="*/ 273 h 273"/>
                  <a:gd name="T4" fmla="*/ 0 w 105"/>
                  <a:gd name="T5" fmla="*/ 0 h 273"/>
                  <a:gd name="T6" fmla="*/ 105 w 105"/>
                  <a:gd name="T7" fmla="*/ 0 h 273"/>
                  <a:gd name="T8" fmla="*/ 105 w 105"/>
                  <a:gd name="T9" fmla="*/ 273 h 273"/>
                  <a:gd name="T10" fmla="*/ 105 w 105"/>
                  <a:gd name="T11" fmla="*/ 273 h 273"/>
                </a:gdLst>
                <a:ahLst/>
                <a:cxnLst>
                  <a:cxn ang="0">
                    <a:pos x="T0" y="T1"/>
                  </a:cxn>
                  <a:cxn ang="0">
                    <a:pos x="T2" y="T3"/>
                  </a:cxn>
                  <a:cxn ang="0">
                    <a:pos x="T4" y="T5"/>
                  </a:cxn>
                  <a:cxn ang="0">
                    <a:pos x="T6" y="T7"/>
                  </a:cxn>
                  <a:cxn ang="0">
                    <a:pos x="T8" y="T9"/>
                  </a:cxn>
                  <a:cxn ang="0">
                    <a:pos x="T10" y="T11"/>
                  </a:cxn>
                </a:cxnLst>
                <a:rect l="0" t="0" r="r" b="b"/>
                <a:pathLst>
                  <a:path w="105" h="273">
                    <a:moveTo>
                      <a:pt x="105" y="273"/>
                    </a:moveTo>
                    <a:lnTo>
                      <a:pt x="0" y="273"/>
                    </a:lnTo>
                    <a:lnTo>
                      <a:pt x="0" y="0"/>
                    </a:lnTo>
                    <a:lnTo>
                      <a:pt x="105" y="0"/>
                    </a:lnTo>
                    <a:lnTo>
                      <a:pt x="105" y="273"/>
                    </a:lnTo>
                    <a:lnTo>
                      <a:pt x="105" y="27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3" name="Freeform 126"/>
              <p:cNvSpPr>
                <a:spLocks/>
              </p:cNvSpPr>
              <p:nvPr/>
            </p:nvSpPr>
            <p:spPr bwMode="auto">
              <a:xfrm>
                <a:off x="2655" y="2009"/>
                <a:ext cx="174" cy="178"/>
              </a:xfrm>
              <a:custGeom>
                <a:avLst/>
                <a:gdLst>
                  <a:gd name="T0" fmla="*/ 73 w 73"/>
                  <a:gd name="T1" fmla="*/ 75 h 75"/>
                  <a:gd name="T2" fmla="*/ 73 w 73"/>
                  <a:gd name="T3" fmla="*/ 18 h 75"/>
                  <a:gd name="T4" fmla="*/ 54 w 73"/>
                  <a:gd name="T5" fmla="*/ 0 h 75"/>
                  <a:gd name="T6" fmla="*/ 19 w 73"/>
                  <a:gd name="T7" fmla="*/ 0 h 75"/>
                  <a:gd name="T8" fmla="*/ 0 w 73"/>
                  <a:gd name="T9" fmla="*/ 18 h 75"/>
                  <a:gd name="T10" fmla="*/ 0 w 73"/>
                  <a:gd name="T11" fmla="*/ 75 h 75"/>
                  <a:gd name="T12" fmla="*/ 73 w 73"/>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73" h="75">
                    <a:moveTo>
                      <a:pt x="73" y="75"/>
                    </a:moveTo>
                    <a:cubicBezTo>
                      <a:pt x="73" y="18"/>
                      <a:pt x="73" y="18"/>
                      <a:pt x="73" y="18"/>
                    </a:cubicBezTo>
                    <a:cubicBezTo>
                      <a:pt x="73" y="8"/>
                      <a:pt x="64" y="0"/>
                      <a:pt x="54" y="0"/>
                    </a:cubicBezTo>
                    <a:cubicBezTo>
                      <a:pt x="19" y="0"/>
                      <a:pt x="19" y="0"/>
                      <a:pt x="19" y="0"/>
                    </a:cubicBezTo>
                    <a:cubicBezTo>
                      <a:pt x="9" y="0"/>
                      <a:pt x="0" y="8"/>
                      <a:pt x="0" y="18"/>
                    </a:cubicBezTo>
                    <a:cubicBezTo>
                      <a:pt x="0" y="75"/>
                      <a:pt x="0" y="75"/>
                      <a:pt x="0" y="75"/>
                    </a:cubicBezTo>
                    <a:lnTo>
                      <a:pt x="73" y="7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4" name="Freeform 127"/>
              <p:cNvSpPr>
                <a:spLocks/>
              </p:cNvSpPr>
              <p:nvPr/>
            </p:nvSpPr>
            <p:spPr bwMode="auto">
              <a:xfrm>
                <a:off x="2691" y="2187"/>
                <a:ext cx="105" cy="52"/>
              </a:xfrm>
              <a:custGeom>
                <a:avLst/>
                <a:gdLst>
                  <a:gd name="T0" fmla="*/ 105 w 105"/>
                  <a:gd name="T1" fmla="*/ 52 h 52"/>
                  <a:gd name="T2" fmla="*/ 0 w 105"/>
                  <a:gd name="T3" fmla="*/ 0 h 52"/>
                  <a:gd name="T4" fmla="*/ 105 w 105"/>
                  <a:gd name="T5" fmla="*/ 0 h 52"/>
                  <a:gd name="T6" fmla="*/ 105 w 105"/>
                  <a:gd name="T7" fmla="*/ 52 h 52"/>
                  <a:gd name="T8" fmla="*/ 105 w 105"/>
                  <a:gd name="T9" fmla="*/ 52 h 52"/>
                </a:gdLst>
                <a:ahLst/>
                <a:cxnLst>
                  <a:cxn ang="0">
                    <a:pos x="T0" y="T1"/>
                  </a:cxn>
                  <a:cxn ang="0">
                    <a:pos x="T2" y="T3"/>
                  </a:cxn>
                  <a:cxn ang="0">
                    <a:pos x="T4" y="T5"/>
                  </a:cxn>
                  <a:cxn ang="0">
                    <a:pos x="T6" y="T7"/>
                  </a:cxn>
                  <a:cxn ang="0">
                    <a:pos x="T8" y="T9"/>
                  </a:cxn>
                </a:cxnLst>
                <a:rect l="0" t="0" r="r" b="b"/>
                <a:pathLst>
                  <a:path w="105" h="52">
                    <a:moveTo>
                      <a:pt x="105" y="52"/>
                    </a:moveTo>
                    <a:lnTo>
                      <a:pt x="0" y="0"/>
                    </a:lnTo>
                    <a:lnTo>
                      <a:pt x="105" y="0"/>
                    </a:lnTo>
                    <a:lnTo>
                      <a:pt x="105" y="52"/>
                    </a:lnTo>
                    <a:lnTo>
                      <a:pt x="105" y="5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5" name="Freeform 128"/>
              <p:cNvSpPr>
                <a:spLocks/>
              </p:cNvSpPr>
              <p:nvPr/>
            </p:nvSpPr>
            <p:spPr bwMode="auto">
              <a:xfrm>
                <a:off x="3121" y="2365"/>
                <a:ext cx="148" cy="147"/>
              </a:xfrm>
              <a:custGeom>
                <a:avLst/>
                <a:gdLst>
                  <a:gd name="T0" fmla="*/ 41 w 148"/>
                  <a:gd name="T1" fmla="*/ 147 h 147"/>
                  <a:gd name="T2" fmla="*/ 0 w 148"/>
                  <a:gd name="T3" fmla="*/ 109 h 147"/>
                  <a:gd name="T4" fmla="*/ 110 w 148"/>
                  <a:gd name="T5" fmla="*/ 0 h 147"/>
                  <a:gd name="T6" fmla="*/ 148 w 148"/>
                  <a:gd name="T7" fmla="*/ 40 h 147"/>
                  <a:gd name="T8" fmla="*/ 41 w 148"/>
                  <a:gd name="T9" fmla="*/ 147 h 147"/>
                  <a:gd name="T10" fmla="*/ 41 w 148"/>
                  <a:gd name="T11" fmla="*/ 147 h 147"/>
                </a:gdLst>
                <a:ahLst/>
                <a:cxnLst>
                  <a:cxn ang="0">
                    <a:pos x="T0" y="T1"/>
                  </a:cxn>
                  <a:cxn ang="0">
                    <a:pos x="T2" y="T3"/>
                  </a:cxn>
                  <a:cxn ang="0">
                    <a:pos x="T4" y="T5"/>
                  </a:cxn>
                  <a:cxn ang="0">
                    <a:pos x="T6" y="T7"/>
                  </a:cxn>
                  <a:cxn ang="0">
                    <a:pos x="T8" y="T9"/>
                  </a:cxn>
                  <a:cxn ang="0">
                    <a:pos x="T10" y="T11"/>
                  </a:cxn>
                </a:cxnLst>
                <a:rect l="0" t="0" r="r" b="b"/>
                <a:pathLst>
                  <a:path w="148" h="147">
                    <a:moveTo>
                      <a:pt x="41" y="147"/>
                    </a:moveTo>
                    <a:lnTo>
                      <a:pt x="0" y="109"/>
                    </a:lnTo>
                    <a:lnTo>
                      <a:pt x="110" y="0"/>
                    </a:lnTo>
                    <a:lnTo>
                      <a:pt x="148" y="40"/>
                    </a:lnTo>
                    <a:lnTo>
                      <a:pt x="41" y="147"/>
                    </a:lnTo>
                    <a:lnTo>
                      <a:pt x="41" y="14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6" name="Freeform 129"/>
              <p:cNvSpPr>
                <a:spLocks/>
              </p:cNvSpPr>
              <p:nvPr/>
            </p:nvSpPr>
            <p:spPr bwMode="auto">
              <a:xfrm>
                <a:off x="3190" y="2263"/>
                <a:ext cx="181" cy="180"/>
              </a:xfrm>
              <a:custGeom>
                <a:avLst/>
                <a:gdLst>
                  <a:gd name="T0" fmla="*/ 29 w 76"/>
                  <a:gd name="T1" fmla="*/ 76 h 76"/>
                  <a:gd name="T2" fmla="*/ 72 w 76"/>
                  <a:gd name="T3" fmla="*/ 32 h 76"/>
                  <a:gd name="T4" fmla="*/ 72 w 76"/>
                  <a:gd name="T5" fmla="*/ 18 h 76"/>
                  <a:gd name="T6" fmla="*/ 59 w 76"/>
                  <a:gd name="T7" fmla="*/ 3 h 76"/>
                  <a:gd name="T8" fmla="*/ 43 w 76"/>
                  <a:gd name="T9" fmla="*/ 3 h 76"/>
                  <a:gd name="T10" fmla="*/ 0 w 76"/>
                  <a:gd name="T11" fmla="*/ 48 h 76"/>
                  <a:gd name="T12" fmla="*/ 29 w 76"/>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29" y="76"/>
                    </a:moveTo>
                    <a:cubicBezTo>
                      <a:pt x="72" y="32"/>
                      <a:pt x="72" y="32"/>
                      <a:pt x="72" y="32"/>
                    </a:cubicBezTo>
                    <a:cubicBezTo>
                      <a:pt x="76" y="29"/>
                      <a:pt x="76" y="22"/>
                      <a:pt x="72" y="18"/>
                    </a:cubicBezTo>
                    <a:cubicBezTo>
                      <a:pt x="59" y="3"/>
                      <a:pt x="59" y="3"/>
                      <a:pt x="59" y="3"/>
                    </a:cubicBezTo>
                    <a:cubicBezTo>
                      <a:pt x="54" y="0"/>
                      <a:pt x="48" y="0"/>
                      <a:pt x="43" y="3"/>
                    </a:cubicBezTo>
                    <a:cubicBezTo>
                      <a:pt x="0" y="48"/>
                      <a:pt x="0" y="48"/>
                      <a:pt x="0" y="48"/>
                    </a:cubicBezTo>
                    <a:lnTo>
                      <a:pt x="29" y="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7" name="Freeform 130"/>
              <p:cNvSpPr>
                <a:spLocks/>
              </p:cNvSpPr>
              <p:nvPr/>
            </p:nvSpPr>
            <p:spPr bwMode="auto">
              <a:xfrm>
                <a:off x="3202" y="2389"/>
                <a:ext cx="43" cy="64"/>
              </a:xfrm>
              <a:custGeom>
                <a:avLst/>
                <a:gdLst>
                  <a:gd name="T0" fmla="*/ 22 w 43"/>
                  <a:gd name="T1" fmla="*/ 64 h 64"/>
                  <a:gd name="T2" fmla="*/ 0 w 43"/>
                  <a:gd name="T3" fmla="*/ 0 h 64"/>
                  <a:gd name="T4" fmla="*/ 43 w 43"/>
                  <a:gd name="T5" fmla="*/ 42 h 64"/>
                  <a:gd name="T6" fmla="*/ 22 w 43"/>
                  <a:gd name="T7" fmla="*/ 64 h 64"/>
                  <a:gd name="T8" fmla="*/ 22 w 43"/>
                  <a:gd name="T9" fmla="*/ 64 h 64"/>
                </a:gdLst>
                <a:ahLst/>
                <a:cxnLst>
                  <a:cxn ang="0">
                    <a:pos x="T0" y="T1"/>
                  </a:cxn>
                  <a:cxn ang="0">
                    <a:pos x="T2" y="T3"/>
                  </a:cxn>
                  <a:cxn ang="0">
                    <a:pos x="T4" y="T5"/>
                  </a:cxn>
                  <a:cxn ang="0">
                    <a:pos x="T6" y="T7"/>
                  </a:cxn>
                  <a:cxn ang="0">
                    <a:pos x="T8" y="T9"/>
                  </a:cxn>
                </a:cxnLst>
                <a:rect l="0" t="0" r="r" b="b"/>
                <a:pathLst>
                  <a:path w="43" h="64">
                    <a:moveTo>
                      <a:pt x="22" y="64"/>
                    </a:moveTo>
                    <a:lnTo>
                      <a:pt x="0" y="0"/>
                    </a:lnTo>
                    <a:lnTo>
                      <a:pt x="43" y="42"/>
                    </a:lnTo>
                    <a:lnTo>
                      <a:pt x="22" y="64"/>
                    </a:lnTo>
                    <a:lnTo>
                      <a:pt x="22" y="6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8" name="Freeform 131"/>
              <p:cNvSpPr>
                <a:spLocks/>
              </p:cNvSpPr>
              <p:nvPr/>
            </p:nvSpPr>
            <p:spPr bwMode="auto">
              <a:xfrm>
                <a:off x="2215" y="2365"/>
                <a:ext cx="150" cy="147"/>
              </a:xfrm>
              <a:custGeom>
                <a:avLst/>
                <a:gdLst>
                  <a:gd name="T0" fmla="*/ 150 w 150"/>
                  <a:gd name="T1" fmla="*/ 109 h 147"/>
                  <a:gd name="T2" fmla="*/ 107 w 150"/>
                  <a:gd name="T3" fmla="*/ 147 h 147"/>
                  <a:gd name="T4" fmla="*/ 0 w 150"/>
                  <a:gd name="T5" fmla="*/ 40 h 147"/>
                  <a:gd name="T6" fmla="*/ 41 w 150"/>
                  <a:gd name="T7" fmla="*/ 0 h 147"/>
                  <a:gd name="T8" fmla="*/ 150 w 150"/>
                  <a:gd name="T9" fmla="*/ 109 h 147"/>
                  <a:gd name="T10" fmla="*/ 150 w 150"/>
                  <a:gd name="T11" fmla="*/ 109 h 147"/>
                </a:gdLst>
                <a:ahLst/>
                <a:cxnLst>
                  <a:cxn ang="0">
                    <a:pos x="T0" y="T1"/>
                  </a:cxn>
                  <a:cxn ang="0">
                    <a:pos x="T2" y="T3"/>
                  </a:cxn>
                  <a:cxn ang="0">
                    <a:pos x="T4" y="T5"/>
                  </a:cxn>
                  <a:cxn ang="0">
                    <a:pos x="T6" y="T7"/>
                  </a:cxn>
                  <a:cxn ang="0">
                    <a:pos x="T8" y="T9"/>
                  </a:cxn>
                  <a:cxn ang="0">
                    <a:pos x="T10" y="T11"/>
                  </a:cxn>
                </a:cxnLst>
                <a:rect l="0" t="0" r="r" b="b"/>
                <a:pathLst>
                  <a:path w="150" h="147">
                    <a:moveTo>
                      <a:pt x="150" y="109"/>
                    </a:moveTo>
                    <a:lnTo>
                      <a:pt x="107" y="147"/>
                    </a:lnTo>
                    <a:lnTo>
                      <a:pt x="0" y="40"/>
                    </a:lnTo>
                    <a:lnTo>
                      <a:pt x="41" y="0"/>
                    </a:lnTo>
                    <a:lnTo>
                      <a:pt x="150" y="109"/>
                    </a:lnTo>
                    <a:lnTo>
                      <a:pt x="150" y="1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59" name="Freeform 132"/>
              <p:cNvSpPr>
                <a:spLocks/>
              </p:cNvSpPr>
              <p:nvPr/>
            </p:nvSpPr>
            <p:spPr bwMode="auto">
              <a:xfrm>
                <a:off x="2113" y="2263"/>
                <a:ext cx="181" cy="180"/>
              </a:xfrm>
              <a:custGeom>
                <a:avLst/>
                <a:gdLst>
                  <a:gd name="T0" fmla="*/ 76 w 76"/>
                  <a:gd name="T1" fmla="*/ 48 h 76"/>
                  <a:gd name="T2" fmla="*/ 33 w 76"/>
                  <a:gd name="T3" fmla="*/ 3 h 76"/>
                  <a:gd name="T4" fmla="*/ 18 w 76"/>
                  <a:gd name="T5" fmla="*/ 3 h 76"/>
                  <a:gd name="T6" fmla="*/ 4 w 76"/>
                  <a:gd name="T7" fmla="*/ 18 h 76"/>
                  <a:gd name="T8" fmla="*/ 4 w 76"/>
                  <a:gd name="T9" fmla="*/ 32 h 76"/>
                  <a:gd name="T10" fmla="*/ 47 w 76"/>
                  <a:gd name="T11" fmla="*/ 76 h 76"/>
                  <a:gd name="T12" fmla="*/ 76 w 76"/>
                  <a:gd name="T13" fmla="*/ 48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76" y="48"/>
                    </a:moveTo>
                    <a:cubicBezTo>
                      <a:pt x="33" y="3"/>
                      <a:pt x="33" y="3"/>
                      <a:pt x="33" y="3"/>
                    </a:cubicBezTo>
                    <a:cubicBezTo>
                      <a:pt x="28" y="0"/>
                      <a:pt x="22" y="0"/>
                      <a:pt x="18" y="3"/>
                    </a:cubicBezTo>
                    <a:cubicBezTo>
                      <a:pt x="4" y="18"/>
                      <a:pt x="4" y="18"/>
                      <a:pt x="4" y="18"/>
                    </a:cubicBezTo>
                    <a:cubicBezTo>
                      <a:pt x="0" y="22"/>
                      <a:pt x="0" y="29"/>
                      <a:pt x="4" y="32"/>
                    </a:cubicBezTo>
                    <a:cubicBezTo>
                      <a:pt x="47" y="76"/>
                      <a:pt x="47" y="76"/>
                      <a:pt x="47" y="76"/>
                    </a:cubicBezTo>
                    <a:lnTo>
                      <a:pt x="76" y="4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60" name="Freeform 133"/>
              <p:cNvSpPr>
                <a:spLocks/>
              </p:cNvSpPr>
              <p:nvPr/>
            </p:nvSpPr>
            <p:spPr bwMode="auto">
              <a:xfrm>
                <a:off x="2242" y="2389"/>
                <a:ext cx="38" cy="64"/>
              </a:xfrm>
              <a:custGeom>
                <a:avLst/>
                <a:gdLst>
                  <a:gd name="T0" fmla="*/ 21 w 38"/>
                  <a:gd name="T1" fmla="*/ 64 h 64"/>
                  <a:gd name="T2" fmla="*/ 0 w 38"/>
                  <a:gd name="T3" fmla="*/ 42 h 64"/>
                  <a:gd name="T4" fmla="*/ 38 w 38"/>
                  <a:gd name="T5" fmla="*/ 0 h 64"/>
                  <a:gd name="T6" fmla="*/ 21 w 38"/>
                  <a:gd name="T7" fmla="*/ 64 h 64"/>
                  <a:gd name="T8" fmla="*/ 21 w 38"/>
                  <a:gd name="T9" fmla="*/ 64 h 64"/>
                </a:gdLst>
                <a:ahLst/>
                <a:cxnLst>
                  <a:cxn ang="0">
                    <a:pos x="T0" y="T1"/>
                  </a:cxn>
                  <a:cxn ang="0">
                    <a:pos x="T2" y="T3"/>
                  </a:cxn>
                  <a:cxn ang="0">
                    <a:pos x="T4" y="T5"/>
                  </a:cxn>
                  <a:cxn ang="0">
                    <a:pos x="T6" y="T7"/>
                  </a:cxn>
                  <a:cxn ang="0">
                    <a:pos x="T8" y="T9"/>
                  </a:cxn>
                </a:cxnLst>
                <a:rect l="0" t="0" r="r" b="b"/>
                <a:pathLst>
                  <a:path w="38" h="64">
                    <a:moveTo>
                      <a:pt x="21" y="64"/>
                    </a:moveTo>
                    <a:lnTo>
                      <a:pt x="0" y="42"/>
                    </a:lnTo>
                    <a:lnTo>
                      <a:pt x="38" y="0"/>
                    </a:lnTo>
                    <a:lnTo>
                      <a:pt x="21" y="64"/>
                    </a:lnTo>
                    <a:lnTo>
                      <a:pt x="21" y="6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61" name="Freeform 134"/>
              <p:cNvSpPr>
                <a:spLocks/>
              </p:cNvSpPr>
              <p:nvPr/>
            </p:nvSpPr>
            <p:spPr bwMode="auto">
              <a:xfrm>
                <a:off x="2788" y="2116"/>
                <a:ext cx="145" cy="144"/>
              </a:xfrm>
              <a:custGeom>
                <a:avLst/>
                <a:gdLst>
                  <a:gd name="T0" fmla="*/ 61 w 61"/>
                  <a:gd name="T1" fmla="*/ 15 h 61"/>
                  <a:gd name="T2" fmla="*/ 47 w 61"/>
                  <a:gd name="T3" fmla="*/ 0 h 61"/>
                  <a:gd name="T4" fmla="*/ 0 w 61"/>
                  <a:gd name="T5" fmla="*/ 42 h 61"/>
                  <a:gd name="T6" fmla="*/ 0 w 61"/>
                  <a:gd name="T7" fmla="*/ 61 h 61"/>
                  <a:gd name="T8" fmla="*/ 61 w 61"/>
                  <a:gd name="T9" fmla="*/ 15 h 61"/>
                </a:gdLst>
                <a:ahLst/>
                <a:cxnLst>
                  <a:cxn ang="0">
                    <a:pos x="T0" y="T1"/>
                  </a:cxn>
                  <a:cxn ang="0">
                    <a:pos x="T2" y="T3"/>
                  </a:cxn>
                  <a:cxn ang="0">
                    <a:pos x="T4" y="T5"/>
                  </a:cxn>
                  <a:cxn ang="0">
                    <a:pos x="T6" y="T7"/>
                  </a:cxn>
                  <a:cxn ang="0">
                    <a:pos x="T8" y="T9"/>
                  </a:cxn>
                </a:cxnLst>
                <a:rect l="0" t="0" r="r" b="b"/>
                <a:pathLst>
                  <a:path w="61" h="61">
                    <a:moveTo>
                      <a:pt x="61" y="15"/>
                    </a:moveTo>
                    <a:cubicBezTo>
                      <a:pt x="47" y="0"/>
                      <a:pt x="47" y="0"/>
                      <a:pt x="47" y="0"/>
                    </a:cubicBezTo>
                    <a:cubicBezTo>
                      <a:pt x="38" y="20"/>
                      <a:pt x="21" y="36"/>
                      <a:pt x="0" y="42"/>
                    </a:cubicBezTo>
                    <a:cubicBezTo>
                      <a:pt x="0" y="61"/>
                      <a:pt x="0" y="61"/>
                      <a:pt x="0" y="61"/>
                    </a:cubicBezTo>
                    <a:cubicBezTo>
                      <a:pt x="27" y="55"/>
                      <a:pt x="49" y="38"/>
                      <a:pt x="61" y="1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62" name="Freeform 135"/>
              <p:cNvSpPr>
                <a:spLocks/>
              </p:cNvSpPr>
              <p:nvPr/>
            </p:nvSpPr>
            <p:spPr bwMode="auto">
              <a:xfrm>
                <a:off x="2135" y="2505"/>
                <a:ext cx="996" cy="992"/>
              </a:xfrm>
              <a:custGeom>
                <a:avLst/>
                <a:gdLst>
                  <a:gd name="T0" fmla="*/ 255 w 419"/>
                  <a:gd name="T1" fmla="*/ 360 h 418"/>
                  <a:gd name="T2" fmla="*/ 58 w 419"/>
                  <a:gd name="T3" fmla="*/ 163 h 418"/>
                  <a:gd name="T4" fmla="*/ 100 w 419"/>
                  <a:gd name="T5" fmla="*/ 41 h 418"/>
                  <a:gd name="T6" fmla="*/ 59 w 419"/>
                  <a:gd name="T7" fmla="*/ 0 h 418"/>
                  <a:gd name="T8" fmla="*/ 0 w 419"/>
                  <a:gd name="T9" fmla="*/ 163 h 418"/>
                  <a:gd name="T10" fmla="*/ 255 w 419"/>
                  <a:gd name="T11" fmla="*/ 418 h 418"/>
                  <a:gd name="T12" fmla="*/ 419 w 419"/>
                  <a:gd name="T13" fmla="*/ 359 h 418"/>
                  <a:gd name="T14" fmla="*/ 378 w 419"/>
                  <a:gd name="T15" fmla="*/ 318 h 418"/>
                  <a:gd name="T16" fmla="*/ 255 w 419"/>
                  <a:gd name="T17" fmla="*/ 36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8">
                    <a:moveTo>
                      <a:pt x="255" y="360"/>
                    </a:moveTo>
                    <a:cubicBezTo>
                      <a:pt x="147" y="360"/>
                      <a:pt x="58" y="272"/>
                      <a:pt x="58" y="163"/>
                    </a:cubicBezTo>
                    <a:cubicBezTo>
                      <a:pt x="58" y="117"/>
                      <a:pt x="74" y="74"/>
                      <a:pt x="100" y="41"/>
                    </a:cubicBezTo>
                    <a:cubicBezTo>
                      <a:pt x="59" y="0"/>
                      <a:pt x="59" y="0"/>
                      <a:pt x="59" y="0"/>
                    </a:cubicBezTo>
                    <a:cubicBezTo>
                      <a:pt x="22" y="44"/>
                      <a:pt x="0" y="101"/>
                      <a:pt x="0" y="163"/>
                    </a:cubicBezTo>
                    <a:cubicBezTo>
                      <a:pt x="0" y="304"/>
                      <a:pt x="115" y="418"/>
                      <a:pt x="255" y="418"/>
                    </a:cubicBezTo>
                    <a:cubicBezTo>
                      <a:pt x="318" y="418"/>
                      <a:pt x="375" y="396"/>
                      <a:pt x="419" y="359"/>
                    </a:cubicBezTo>
                    <a:cubicBezTo>
                      <a:pt x="378" y="318"/>
                      <a:pt x="378" y="318"/>
                      <a:pt x="378" y="318"/>
                    </a:cubicBezTo>
                    <a:cubicBezTo>
                      <a:pt x="344" y="344"/>
                      <a:pt x="302" y="360"/>
                      <a:pt x="255" y="36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pic>
          <p:nvPicPr>
            <p:cNvPr id="163" name="Picture 16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4175" y="3879216"/>
              <a:ext cx="1417500" cy="1428750"/>
            </a:xfrm>
            <a:prstGeom prst="rect">
              <a:avLst/>
            </a:prstGeom>
          </p:spPr>
        </p:pic>
      </p:grpSp>
      <p:grpSp>
        <p:nvGrpSpPr>
          <p:cNvPr id="195" name="Group 194"/>
          <p:cNvGrpSpPr/>
          <p:nvPr/>
        </p:nvGrpSpPr>
        <p:grpSpPr>
          <a:xfrm>
            <a:off x="6379738" y="4584771"/>
            <a:ext cx="1104409" cy="885057"/>
            <a:chOff x="5983071" y="4850887"/>
            <a:chExt cx="1254892" cy="1005652"/>
          </a:xfrm>
        </p:grpSpPr>
        <p:sp>
          <p:nvSpPr>
            <p:cNvPr id="192" name="Freeform 191"/>
            <p:cNvSpPr>
              <a:spLocks/>
            </p:cNvSpPr>
            <p:nvPr/>
          </p:nvSpPr>
          <p:spPr bwMode="auto">
            <a:xfrm flipH="1">
              <a:off x="6693730" y="5578646"/>
              <a:ext cx="487239" cy="277893"/>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accent2">
                <a:lumMod val="20000"/>
                <a:lumOff val="80000"/>
                <a:alpha val="50000"/>
              </a:schemeClr>
            </a:solidFill>
            <a:ln>
              <a:noFill/>
            </a:ln>
          </p:spPr>
          <p:txBody>
            <a:bodyPr vert="horz" wrap="square" lIns="91427" tIns="45713" rIns="91427" bIns="45713" numCol="1" anchor="t" anchorCtr="0" compatLnSpc="1">
              <a:prstTxWarp prst="textNoShape">
                <a:avLst/>
              </a:prstTxWarp>
            </a:bodyPr>
            <a:lstStyle/>
            <a:p>
              <a:endParaRPr lang="en-US" dirty="0"/>
            </a:p>
          </p:txBody>
        </p:sp>
        <p:sp>
          <p:nvSpPr>
            <p:cNvPr id="194" name="Freeform 193"/>
            <p:cNvSpPr>
              <a:spLocks/>
            </p:cNvSpPr>
            <p:nvPr/>
          </p:nvSpPr>
          <p:spPr bwMode="auto">
            <a:xfrm>
              <a:off x="6044874" y="5568673"/>
              <a:ext cx="372908" cy="20120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accent2">
                <a:lumMod val="20000"/>
                <a:lumOff val="80000"/>
                <a:alpha val="50000"/>
              </a:schemeClr>
            </a:solidFill>
            <a:ln>
              <a:noFill/>
            </a:ln>
          </p:spPr>
          <p:txBody>
            <a:bodyPr vert="horz" wrap="square" lIns="91427" tIns="45713" rIns="91427" bIns="45713" numCol="1" anchor="t" anchorCtr="0" compatLnSpc="1">
              <a:prstTxWarp prst="textNoShape">
                <a:avLst/>
              </a:prstTxWarp>
            </a:bodyPr>
            <a:lstStyle/>
            <a:p>
              <a:endParaRPr lang="en-US" dirty="0"/>
            </a:p>
          </p:txBody>
        </p:sp>
        <p:sp>
          <p:nvSpPr>
            <p:cNvPr id="193" name="Freeform 61"/>
            <p:cNvSpPr>
              <a:spLocks/>
            </p:cNvSpPr>
            <p:nvPr/>
          </p:nvSpPr>
          <p:spPr bwMode="auto">
            <a:xfrm>
              <a:off x="6547103" y="4850887"/>
              <a:ext cx="690860" cy="282899"/>
            </a:xfrm>
            <a:custGeom>
              <a:avLst/>
              <a:gdLst>
                <a:gd name="T0" fmla="*/ 645 w 723"/>
                <a:gd name="T1" fmla="*/ 140 h 294"/>
                <a:gd name="T2" fmla="*/ 632 w 723"/>
                <a:gd name="T3" fmla="*/ 142 h 294"/>
                <a:gd name="T4" fmla="*/ 488 w 723"/>
                <a:gd name="T5" fmla="*/ 0 h 294"/>
                <a:gd name="T6" fmla="*/ 346 w 723"/>
                <a:gd name="T7" fmla="*/ 110 h 294"/>
                <a:gd name="T8" fmla="*/ 269 w 723"/>
                <a:gd name="T9" fmla="*/ 78 h 294"/>
                <a:gd name="T10" fmla="*/ 161 w 723"/>
                <a:gd name="T11" fmla="*/ 175 h 294"/>
                <a:gd name="T12" fmla="*/ 110 w 723"/>
                <a:gd name="T13" fmla="*/ 199 h 294"/>
                <a:gd name="T14" fmla="*/ 59 w 723"/>
                <a:gd name="T15" fmla="*/ 175 h 294"/>
                <a:gd name="T16" fmla="*/ 0 w 723"/>
                <a:gd name="T17" fmla="*/ 234 h 294"/>
                <a:gd name="T18" fmla="*/ 59 w 723"/>
                <a:gd name="T19" fmla="*/ 294 h 294"/>
                <a:gd name="T20" fmla="*/ 77 w 723"/>
                <a:gd name="T21" fmla="*/ 294 h 294"/>
                <a:gd name="T22" fmla="*/ 274 w 723"/>
                <a:gd name="T23" fmla="*/ 294 h 294"/>
                <a:gd name="T24" fmla="*/ 386 w 723"/>
                <a:gd name="T25" fmla="*/ 294 h 294"/>
                <a:gd name="T26" fmla="*/ 652 w 723"/>
                <a:gd name="T27" fmla="*/ 294 h 294"/>
                <a:gd name="T28" fmla="*/ 652 w 723"/>
                <a:gd name="T29" fmla="*/ 294 h 294"/>
                <a:gd name="T30" fmla="*/ 723 w 723"/>
                <a:gd name="T31" fmla="*/ 218 h 294"/>
                <a:gd name="T32" fmla="*/ 645 w 723"/>
                <a:gd name="T33" fmla="*/ 14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294">
                  <a:moveTo>
                    <a:pt x="645" y="140"/>
                  </a:moveTo>
                  <a:cubicBezTo>
                    <a:pt x="642" y="140"/>
                    <a:pt x="639" y="140"/>
                    <a:pt x="632" y="142"/>
                  </a:cubicBezTo>
                  <a:cubicBezTo>
                    <a:pt x="629" y="64"/>
                    <a:pt x="567" y="0"/>
                    <a:pt x="488" y="0"/>
                  </a:cubicBezTo>
                  <a:cubicBezTo>
                    <a:pt x="421" y="0"/>
                    <a:pt x="363" y="46"/>
                    <a:pt x="346" y="110"/>
                  </a:cubicBezTo>
                  <a:cubicBezTo>
                    <a:pt x="327" y="89"/>
                    <a:pt x="298" y="78"/>
                    <a:pt x="269" y="78"/>
                  </a:cubicBezTo>
                  <a:cubicBezTo>
                    <a:pt x="214" y="78"/>
                    <a:pt x="167" y="121"/>
                    <a:pt x="161" y="175"/>
                  </a:cubicBezTo>
                  <a:cubicBezTo>
                    <a:pt x="140" y="178"/>
                    <a:pt x="123" y="188"/>
                    <a:pt x="110" y="199"/>
                  </a:cubicBezTo>
                  <a:cubicBezTo>
                    <a:pt x="99" y="185"/>
                    <a:pt x="80" y="175"/>
                    <a:pt x="59" y="175"/>
                  </a:cubicBezTo>
                  <a:cubicBezTo>
                    <a:pt x="26" y="175"/>
                    <a:pt x="0" y="200"/>
                    <a:pt x="0" y="234"/>
                  </a:cubicBezTo>
                  <a:cubicBezTo>
                    <a:pt x="0" y="267"/>
                    <a:pt x="26" y="294"/>
                    <a:pt x="59" y="294"/>
                  </a:cubicBezTo>
                  <a:cubicBezTo>
                    <a:pt x="77" y="294"/>
                    <a:pt x="77" y="294"/>
                    <a:pt x="77" y="294"/>
                  </a:cubicBezTo>
                  <a:cubicBezTo>
                    <a:pt x="274" y="294"/>
                    <a:pt x="274" y="294"/>
                    <a:pt x="274" y="294"/>
                  </a:cubicBezTo>
                  <a:cubicBezTo>
                    <a:pt x="386" y="294"/>
                    <a:pt x="386" y="294"/>
                    <a:pt x="386" y="294"/>
                  </a:cubicBezTo>
                  <a:cubicBezTo>
                    <a:pt x="652" y="294"/>
                    <a:pt x="652" y="294"/>
                    <a:pt x="652" y="294"/>
                  </a:cubicBezTo>
                  <a:cubicBezTo>
                    <a:pt x="652" y="294"/>
                    <a:pt x="652" y="294"/>
                    <a:pt x="652" y="294"/>
                  </a:cubicBezTo>
                  <a:cubicBezTo>
                    <a:pt x="693" y="293"/>
                    <a:pt x="723" y="258"/>
                    <a:pt x="723" y="218"/>
                  </a:cubicBezTo>
                  <a:cubicBezTo>
                    <a:pt x="723" y="175"/>
                    <a:pt x="688" y="140"/>
                    <a:pt x="645" y="140"/>
                  </a:cubicBezTo>
                  <a:close/>
                </a:path>
              </a:pathLst>
            </a:custGeom>
            <a:solidFill>
              <a:schemeClr val="accent2">
                <a:lumMod val="20000"/>
                <a:lumOff val="80000"/>
                <a:alpha val="50000"/>
              </a:schemeClr>
            </a:solidFill>
            <a:ln>
              <a:noFill/>
            </a:ln>
          </p:spPr>
          <p:txBody>
            <a:bodyPr vert="horz" wrap="square" lIns="91427" tIns="45713" rIns="91427" bIns="45713" numCol="1" anchor="t" anchorCtr="0" compatLnSpc="1">
              <a:prstTxWarp prst="textNoShape">
                <a:avLst/>
              </a:prstTxWarp>
            </a:bodyPr>
            <a:lstStyle/>
            <a:p>
              <a:endParaRPr lang="en-US" dirty="0"/>
            </a:p>
          </p:txBody>
        </p:sp>
        <p:grpSp>
          <p:nvGrpSpPr>
            <p:cNvPr id="168" name="Group 138"/>
            <p:cNvGrpSpPr>
              <a:grpSpLocks noChangeAspect="1"/>
            </p:cNvGrpSpPr>
            <p:nvPr/>
          </p:nvGrpSpPr>
          <p:grpSpPr bwMode="auto">
            <a:xfrm>
              <a:off x="5983071" y="4973379"/>
              <a:ext cx="1187624" cy="716428"/>
              <a:chOff x="5" y="1"/>
              <a:chExt cx="4746" cy="2863"/>
            </a:xfrm>
          </p:grpSpPr>
          <p:sp>
            <p:nvSpPr>
              <p:cNvPr id="170" name="Freeform 139"/>
              <p:cNvSpPr>
                <a:spLocks/>
              </p:cNvSpPr>
              <p:nvPr/>
            </p:nvSpPr>
            <p:spPr bwMode="auto">
              <a:xfrm>
                <a:off x="1990" y="1"/>
                <a:ext cx="994" cy="280"/>
              </a:xfrm>
              <a:custGeom>
                <a:avLst/>
                <a:gdLst>
                  <a:gd name="T0" fmla="*/ 994 w 994"/>
                  <a:gd name="T1" fmla="*/ 280 h 280"/>
                  <a:gd name="T2" fmla="*/ 0 w 994"/>
                  <a:gd name="T3" fmla="*/ 280 h 280"/>
                  <a:gd name="T4" fmla="*/ 0 w 994"/>
                  <a:gd name="T5" fmla="*/ 0 h 280"/>
                  <a:gd name="T6" fmla="*/ 994 w 994"/>
                  <a:gd name="T7" fmla="*/ 0 h 280"/>
                  <a:gd name="T8" fmla="*/ 994 w 994"/>
                  <a:gd name="T9" fmla="*/ 280 h 280"/>
                  <a:gd name="T10" fmla="*/ 994 w 994"/>
                  <a:gd name="T11" fmla="*/ 280 h 280"/>
                </a:gdLst>
                <a:ahLst/>
                <a:cxnLst>
                  <a:cxn ang="0">
                    <a:pos x="T0" y="T1"/>
                  </a:cxn>
                  <a:cxn ang="0">
                    <a:pos x="T2" y="T3"/>
                  </a:cxn>
                  <a:cxn ang="0">
                    <a:pos x="T4" y="T5"/>
                  </a:cxn>
                  <a:cxn ang="0">
                    <a:pos x="T6" y="T7"/>
                  </a:cxn>
                  <a:cxn ang="0">
                    <a:pos x="T8" y="T9"/>
                  </a:cxn>
                  <a:cxn ang="0">
                    <a:pos x="T10" y="T11"/>
                  </a:cxn>
                </a:cxnLst>
                <a:rect l="0" t="0" r="r" b="b"/>
                <a:pathLst>
                  <a:path w="994" h="280">
                    <a:moveTo>
                      <a:pt x="994" y="280"/>
                    </a:moveTo>
                    <a:lnTo>
                      <a:pt x="0" y="280"/>
                    </a:lnTo>
                    <a:lnTo>
                      <a:pt x="0" y="0"/>
                    </a:lnTo>
                    <a:lnTo>
                      <a:pt x="994" y="0"/>
                    </a:lnTo>
                    <a:lnTo>
                      <a:pt x="994" y="280"/>
                    </a:lnTo>
                    <a:lnTo>
                      <a:pt x="994" y="280"/>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1" name="Freeform 140"/>
              <p:cNvSpPr>
                <a:spLocks/>
              </p:cNvSpPr>
              <p:nvPr/>
            </p:nvSpPr>
            <p:spPr bwMode="auto">
              <a:xfrm>
                <a:off x="982" y="243"/>
                <a:ext cx="1044" cy="852"/>
              </a:xfrm>
              <a:custGeom>
                <a:avLst/>
                <a:gdLst>
                  <a:gd name="T0" fmla="*/ 17 w 1044"/>
                  <a:gd name="T1" fmla="*/ 852 h 852"/>
                  <a:gd name="T2" fmla="*/ 0 w 1044"/>
                  <a:gd name="T3" fmla="*/ 836 h 852"/>
                  <a:gd name="T4" fmla="*/ 1027 w 1044"/>
                  <a:gd name="T5" fmla="*/ 0 h 852"/>
                  <a:gd name="T6" fmla="*/ 1044 w 1044"/>
                  <a:gd name="T7" fmla="*/ 14 h 852"/>
                  <a:gd name="T8" fmla="*/ 17 w 1044"/>
                  <a:gd name="T9" fmla="*/ 852 h 852"/>
                  <a:gd name="T10" fmla="*/ 17 w 1044"/>
                  <a:gd name="T11" fmla="*/ 852 h 852"/>
                </a:gdLst>
                <a:ahLst/>
                <a:cxnLst>
                  <a:cxn ang="0">
                    <a:pos x="T0" y="T1"/>
                  </a:cxn>
                  <a:cxn ang="0">
                    <a:pos x="T2" y="T3"/>
                  </a:cxn>
                  <a:cxn ang="0">
                    <a:pos x="T4" y="T5"/>
                  </a:cxn>
                  <a:cxn ang="0">
                    <a:pos x="T6" y="T7"/>
                  </a:cxn>
                  <a:cxn ang="0">
                    <a:pos x="T8" y="T9"/>
                  </a:cxn>
                  <a:cxn ang="0">
                    <a:pos x="T10" y="T11"/>
                  </a:cxn>
                </a:cxnLst>
                <a:rect l="0" t="0" r="r" b="b"/>
                <a:pathLst>
                  <a:path w="1044" h="852">
                    <a:moveTo>
                      <a:pt x="17" y="852"/>
                    </a:moveTo>
                    <a:lnTo>
                      <a:pt x="0" y="836"/>
                    </a:lnTo>
                    <a:lnTo>
                      <a:pt x="1027" y="0"/>
                    </a:lnTo>
                    <a:lnTo>
                      <a:pt x="1044" y="14"/>
                    </a:lnTo>
                    <a:lnTo>
                      <a:pt x="17" y="852"/>
                    </a:lnTo>
                    <a:lnTo>
                      <a:pt x="17" y="85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2" name="Freeform 141"/>
              <p:cNvSpPr>
                <a:spLocks/>
              </p:cNvSpPr>
              <p:nvPr/>
            </p:nvSpPr>
            <p:spPr bwMode="auto">
              <a:xfrm>
                <a:off x="978" y="1514"/>
                <a:ext cx="1033" cy="280"/>
              </a:xfrm>
              <a:custGeom>
                <a:avLst/>
                <a:gdLst>
                  <a:gd name="T0" fmla="*/ 1017 w 1033"/>
                  <a:gd name="T1" fmla="*/ 280 h 280"/>
                  <a:gd name="T2" fmla="*/ 0 w 1033"/>
                  <a:gd name="T3" fmla="*/ 29 h 280"/>
                  <a:gd name="T4" fmla="*/ 0 w 1033"/>
                  <a:gd name="T5" fmla="*/ 0 h 280"/>
                  <a:gd name="T6" fmla="*/ 1033 w 1033"/>
                  <a:gd name="T7" fmla="*/ 266 h 280"/>
                  <a:gd name="T8" fmla="*/ 1017 w 1033"/>
                  <a:gd name="T9" fmla="*/ 280 h 280"/>
                  <a:gd name="T10" fmla="*/ 1017 w 1033"/>
                  <a:gd name="T11" fmla="*/ 280 h 280"/>
                </a:gdLst>
                <a:ahLst/>
                <a:cxnLst>
                  <a:cxn ang="0">
                    <a:pos x="T0" y="T1"/>
                  </a:cxn>
                  <a:cxn ang="0">
                    <a:pos x="T2" y="T3"/>
                  </a:cxn>
                  <a:cxn ang="0">
                    <a:pos x="T4" y="T5"/>
                  </a:cxn>
                  <a:cxn ang="0">
                    <a:pos x="T6" y="T7"/>
                  </a:cxn>
                  <a:cxn ang="0">
                    <a:pos x="T8" y="T9"/>
                  </a:cxn>
                  <a:cxn ang="0">
                    <a:pos x="T10" y="T11"/>
                  </a:cxn>
                </a:cxnLst>
                <a:rect l="0" t="0" r="r" b="b"/>
                <a:pathLst>
                  <a:path w="1033" h="280">
                    <a:moveTo>
                      <a:pt x="1017" y="280"/>
                    </a:moveTo>
                    <a:lnTo>
                      <a:pt x="0" y="29"/>
                    </a:lnTo>
                    <a:lnTo>
                      <a:pt x="0" y="0"/>
                    </a:lnTo>
                    <a:lnTo>
                      <a:pt x="1033" y="266"/>
                    </a:lnTo>
                    <a:lnTo>
                      <a:pt x="1017" y="280"/>
                    </a:lnTo>
                    <a:lnTo>
                      <a:pt x="1017" y="28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3" name="Freeform 142"/>
              <p:cNvSpPr>
                <a:spLocks/>
              </p:cNvSpPr>
              <p:nvPr/>
            </p:nvSpPr>
            <p:spPr bwMode="auto">
              <a:xfrm>
                <a:off x="2967" y="1034"/>
                <a:ext cx="807" cy="525"/>
              </a:xfrm>
              <a:custGeom>
                <a:avLst/>
                <a:gdLst>
                  <a:gd name="T0" fmla="*/ 17 w 807"/>
                  <a:gd name="T1" fmla="*/ 525 h 525"/>
                  <a:gd name="T2" fmla="*/ 0 w 807"/>
                  <a:gd name="T3" fmla="*/ 492 h 525"/>
                  <a:gd name="T4" fmla="*/ 793 w 807"/>
                  <a:gd name="T5" fmla="*/ 0 h 525"/>
                  <a:gd name="T6" fmla="*/ 807 w 807"/>
                  <a:gd name="T7" fmla="*/ 16 h 525"/>
                  <a:gd name="T8" fmla="*/ 17 w 807"/>
                  <a:gd name="T9" fmla="*/ 525 h 525"/>
                  <a:gd name="T10" fmla="*/ 17 w 807"/>
                  <a:gd name="T11" fmla="*/ 525 h 525"/>
                </a:gdLst>
                <a:ahLst/>
                <a:cxnLst>
                  <a:cxn ang="0">
                    <a:pos x="T0" y="T1"/>
                  </a:cxn>
                  <a:cxn ang="0">
                    <a:pos x="T2" y="T3"/>
                  </a:cxn>
                  <a:cxn ang="0">
                    <a:pos x="T4" y="T5"/>
                  </a:cxn>
                  <a:cxn ang="0">
                    <a:pos x="T6" y="T7"/>
                  </a:cxn>
                  <a:cxn ang="0">
                    <a:pos x="T8" y="T9"/>
                  </a:cxn>
                  <a:cxn ang="0">
                    <a:pos x="T10" y="T11"/>
                  </a:cxn>
                </a:cxnLst>
                <a:rect l="0" t="0" r="r" b="b"/>
                <a:pathLst>
                  <a:path w="807" h="525">
                    <a:moveTo>
                      <a:pt x="17" y="525"/>
                    </a:moveTo>
                    <a:lnTo>
                      <a:pt x="0" y="492"/>
                    </a:lnTo>
                    <a:lnTo>
                      <a:pt x="793" y="0"/>
                    </a:lnTo>
                    <a:lnTo>
                      <a:pt x="807" y="16"/>
                    </a:lnTo>
                    <a:lnTo>
                      <a:pt x="17" y="525"/>
                    </a:lnTo>
                    <a:lnTo>
                      <a:pt x="17" y="5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4" name="Freeform 143"/>
              <p:cNvSpPr>
                <a:spLocks/>
              </p:cNvSpPr>
              <p:nvPr/>
            </p:nvSpPr>
            <p:spPr bwMode="auto">
              <a:xfrm>
                <a:off x="2967" y="354"/>
                <a:ext cx="807" cy="1002"/>
              </a:xfrm>
              <a:custGeom>
                <a:avLst/>
                <a:gdLst>
                  <a:gd name="T0" fmla="*/ 17 w 807"/>
                  <a:gd name="T1" fmla="*/ 1002 h 1002"/>
                  <a:gd name="T2" fmla="*/ 0 w 807"/>
                  <a:gd name="T3" fmla="*/ 987 h 1002"/>
                  <a:gd name="T4" fmla="*/ 793 w 807"/>
                  <a:gd name="T5" fmla="*/ 0 h 1002"/>
                  <a:gd name="T6" fmla="*/ 807 w 807"/>
                  <a:gd name="T7" fmla="*/ 14 h 1002"/>
                  <a:gd name="T8" fmla="*/ 17 w 807"/>
                  <a:gd name="T9" fmla="*/ 1002 h 1002"/>
                  <a:gd name="T10" fmla="*/ 17 w 807"/>
                  <a:gd name="T11" fmla="*/ 1002 h 1002"/>
                </a:gdLst>
                <a:ahLst/>
                <a:cxnLst>
                  <a:cxn ang="0">
                    <a:pos x="T0" y="T1"/>
                  </a:cxn>
                  <a:cxn ang="0">
                    <a:pos x="T2" y="T3"/>
                  </a:cxn>
                  <a:cxn ang="0">
                    <a:pos x="T4" y="T5"/>
                  </a:cxn>
                  <a:cxn ang="0">
                    <a:pos x="T6" y="T7"/>
                  </a:cxn>
                  <a:cxn ang="0">
                    <a:pos x="T8" y="T9"/>
                  </a:cxn>
                  <a:cxn ang="0">
                    <a:pos x="T10" y="T11"/>
                  </a:cxn>
                </a:cxnLst>
                <a:rect l="0" t="0" r="r" b="b"/>
                <a:pathLst>
                  <a:path w="807" h="1002">
                    <a:moveTo>
                      <a:pt x="17" y="1002"/>
                    </a:moveTo>
                    <a:lnTo>
                      <a:pt x="0" y="987"/>
                    </a:lnTo>
                    <a:lnTo>
                      <a:pt x="793" y="0"/>
                    </a:lnTo>
                    <a:lnTo>
                      <a:pt x="807" y="14"/>
                    </a:lnTo>
                    <a:lnTo>
                      <a:pt x="17" y="1002"/>
                    </a:lnTo>
                    <a:lnTo>
                      <a:pt x="17" y="100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5" name="Freeform 144"/>
              <p:cNvSpPr>
                <a:spLocks/>
              </p:cNvSpPr>
              <p:nvPr/>
            </p:nvSpPr>
            <p:spPr bwMode="auto">
              <a:xfrm>
                <a:off x="2967" y="1933"/>
                <a:ext cx="807" cy="512"/>
              </a:xfrm>
              <a:custGeom>
                <a:avLst/>
                <a:gdLst>
                  <a:gd name="T0" fmla="*/ 793 w 807"/>
                  <a:gd name="T1" fmla="*/ 512 h 512"/>
                  <a:gd name="T2" fmla="*/ 0 w 807"/>
                  <a:gd name="T3" fmla="*/ 29 h 512"/>
                  <a:gd name="T4" fmla="*/ 17 w 807"/>
                  <a:gd name="T5" fmla="*/ 0 h 512"/>
                  <a:gd name="T6" fmla="*/ 807 w 807"/>
                  <a:gd name="T7" fmla="*/ 495 h 512"/>
                  <a:gd name="T8" fmla="*/ 793 w 807"/>
                  <a:gd name="T9" fmla="*/ 512 h 512"/>
                  <a:gd name="T10" fmla="*/ 793 w 807"/>
                  <a:gd name="T11" fmla="*/ 512 h 512"/>
                </a:gdLst>
                <a:ahLst/>
                <a:cxnLst>
                  <a:cxn ang="0">
                    <a:pos x="T0" y="T1"/>
                  </a:cxn>
                  <a:cxn ang="0">
                    <a:pos x="T2" y="T3"/>
                  </a:cxn>
                  <a:cxn ang="0">
                    <a:pos x="T4" y="T5"/>
                  </a:cxn>
                  <a:cxn ang="0">
                    <a:pos x="T6" y="T7"/>
                  </a:cxn>
                  <a:cxn ang="0">
                    <a:pos x="T8" y="T9"/>
                  </a:cxn>
                  <a:cxn ang="0">
                    <a:pos x="T10" y="T11"/>
                  </a:cxn>
                </a:cxnLst>
                <a:rect l="0" t="0" r="r" b="b"/>
                <a:pathLst>
                  <a:path w="807" h="512">
                    <a:moveTo>
                      <a:pt x="793" y="512"/>
                    </a:moveTo>
                    <a:lnTo>
                      <a:pt x="0" y="29"/>
                    </a:lnTo>
                    <a:lnTo>
                      <a:pt x="17" y="0"/>
                    </a:lnTo>
                    <a:lnTo>
                      <a:pt x="807" y="495"/>
                    </a:lnTo>
                    <a:lnTo>
                      <a:pt x="793" y="512"/>
                    </a:lnTo>
                    <a:lnTo>
                      <a:pt x="793" y="5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6" name="Freeform 145"/>
              <p:cNvSpPr>
                <a:spLocks/>
              </p:cNvSpPr>
              <p:nvPr/>
            </p:nvSpPr>
            <p:spPr bwMode="auto">
              <a:xfrm>
                <a:off x="2967" y="2367"/>
                <a:ext cx="807" cy="497"/>
              </a:xfrm>
              <a:custGeom>
                <a:avLst/>
                <a:gdLst>
                  <a:gd name="T0" fmla="*/ 793 w 807"/>
                  <a:gd name="T1" fmla="*/ 497 h 497"/>
                  <a:gd name="T2" fmla="*/ 0 w 807"/>
                  <a:gd name="T3" fmla="*/ 14 h 497"/>
                  <a:gd name="T4" fmla="*/ 17 w 807"/>
                  <a:gd name="T5" fmla="*/ 0 h 497"/>
                  <a:gd name="T6" fmla="*/ 807 w 807"/>
                  <a:gd name="T7" fmla="*/ 466 h 497"/>
                  <a:gd name="T8" fmla="*/ 793 w 807"/>
                  <a:gd name="T9" fmla="*/ 497 h 497"/>
                  <a:gd name="T10" fmla="*/ 793 w 807"/>
                  <a:gd name="T11" fmla="*/ 497 h 497"/>
                </a:gdLst>
                <a:ahLst/>
                <a:cxnLst>
                  <a:cxn ang="0">
                    <a:pos x="T0" y="T1"/>
                  </a:cxn>
                  <a:cxn ang="0">
                    <a:pos x="T2" y="T3"/>
                  </a:cxn>
                  <a:cxn ang="0">
                    <a:pos x="T4" y="T5"/>
                  </a:cxn>
                  <a:cxn ang="0">
                    <a:pos x="T6" y="T7"/>
                  </a:cxn>
                  <a:cxn ang="0">
                    <a:pos x="T8" y="T9"/>
                  </a:cxn>
                  <a:cxn ang="0">
                    <a:pos x="T10" y="T11"/>
                  </a:cxn>
                </a:cxnLst>
                <a:rect l="0" t="0" r="r" b="b"/>
                <a:pathLst>
                  <a:path w="807" h="497">
                    <a:moveTo>
                      <a:pt x="793" y="497"/>
                    </a:moveTo>
                    <a:lnTo>
                      <a:pt x="0" y="14"/>
                    </a:lnTo>
                    <a:lnTo>
                      <a:pt x="17" y="0"/>
                    </a:lnTo>
                    <a:lnTo>
                      <a:pt x="807" y="466"/>
                    </a:lnTo>
                    <a:lnTo>
                      <a:pt x="793" y="497"/>
                    </a:lnTo>
                    <a:lnTo>
                      <a:pt x="793" y="49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7" name="Freeform 146"/>
              <p:cNvSpPr>
                <a:spLocks/>
              </p:cNvSpPr>
              <p:nvPr/>
            </p:nvSpPr>
            <p:spPr bwMode="auto">
              <a:xfrm>
                <a:off x="963" y="1933"/>
                <a:ext cx="1063" cy="294"/>
              </a:xfrm>
              <a:custGeom>
                <a:avLst/>
                <a:gdLst>
                  <a:gd name="T0" fmla="*/ 1046 w 1063"/>
                  <a:gd name="T1" fmla="*/ 294 h 294"/>
                  <a:gd name="T2" fmla="*/ 0 w 1063"/>
                  <a:gd name="T3" fmla="*/ 29 h 294"/>
                  <a:gd name="T4" fmla="*/ 0 w 1063"/>
                  <a:gd name="T5" fmla="*/ 0 h 294"/>
                  <a:gd name="T6" fmla="*/ 1063 w 1063"/>
                  <a:gd name="T7" fmla="*/ 266 h 294"/>
                  <a:gd name="T8" fmla="*/ 1046 w 1063"/>
                  <a:gd name="T9" fmla="*/ 294 h 294"/>
                  <a:gd name="T10" fmla="*/ 1046 w 1063"/>
                  <a:gd name="T11" fmla="*/ 294 h 294"/>
                </a:gdLst>
                <a:ahLst/>
                <a:cxnLst>
                  <a:cxn ang="0">
                    <a:pos x="T0" y="T1"/>
                  </a:cxn>
                  <a:cxn ang="0">
                    <a:pos x="T2" y="T3"/>
                  </a:cxn>
                  <a:cxn ang="0">
                    <a:pos x="T4" y="T5"/>
                  </a:cxn>
                  <a:cxn ang="0">
                    <a:pos x="T6" y="T7"/>
                  </a:cxn>
                  <a:cxn ang="0">
                    <a:pos x="T8" y="T9"/>
                  </a:cxn>
                  <a:cxn ang="0">
                    <a:pos x="T10" y="T11"/>
                  </a:cxn>
                </a:cxnLst>
                <a:rect l="0" t="0" r="r" b="b"/>
                <a:pathLst>
                  <a:path w="1063" h="294">
                    <a:moveTo>
                      <a:pt x="1046" y="294"/>
                    </a:moveTo>
                    <a:lnTo>
                      <a:pt x="0" y="29"/>
                    </a:lnTo>
                    <a:lnTo>
                      <a:pt x="0" y="0"/>
                    </a:lnTo>
                    <a:lnTo>
                      <a:pt x="1063" y="266"/>
                    </a:lnTo>
                    <a:lnTo>
                      <a:pt x="1046" y="294"/>
                    </a:lnTo>
                    <a:lnTo>
                      <a:pt x="1046" y="29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8" name="Freeform 147"/>
              <p:cNvSpPr>
                <a:spLocks/>
              </p:cNvSpPr>
              <p:nvPr/>
            </p:nvSpPr>
            <p:spPr bwMode="auto">
              <a:xfrm>
                <a:off x="999" y="2367"/>
                <a:ext cx="1055" cy="279"/>
              </a:xfrm>
              <a:custGeom>
                <a:avLst/>
                <a:gdLst>
                  <a:gd name="T0" fmla="*/ 0 w 1055"/>
                  <a:gd name="T1" fmla="*/ 279 h 279"/>
                  <a:gd name="T2" fmla="*/ 0 w 1055"/>
                  <a:gd name="T3" fmla="*/ 251 h 279"/>
                  <a:gd name="T4" fmla="*/ 1038 w 1055"/>
                  <a:gd name="T5" fmla="*/ 0 h 279"/>
                  <a:gd name="T6" fmla="*/ 1055 w 1055"/>
                  <a:gd name="T7" fmla="*/ 14 h 279"/>
                  <a:gd name="T8" fmla="*/ 0 w 1055"/>
                  <a:gd name="T9" fmla="*/ 279 h 279"/>
                  <a:gd name="T10" fmla="*/ 0 w 1055"/>
                  <a:gd name="T11" fmla="*/ 279 h 279"/>
                </a:gdLst>
                <a:ahLst/>
                <a:cxnLst>
                  <a:cxn ang="0">
                    <a:pos x="T0" y="T1"/>
                  </a:cxn>
                  <a:cxn ang="0">
                    <a:pos x="T2" y="T3"/>
                  </a:cxn>
                  <a:cxn ang="0">
                    <a:pos x="T4" y="T5"/>
                  </a:cxn>
                  <a:cxn ang="0">
                    <a:pos x="T6" y="T7"/>
                  </a:cxn>
                  <a:cxn ang="0">
                    <a:pos x="T8" y="T9"/>
                  </a:cxn>
                  <a:cxn ang="0">
                    <a:pos x="T10" y="T11"/>
                  </a:cxn>
                </a:cxnLst>
                <a:rect l="0" t="0" r="r" b="b"/>
                <a:pathLst>
                  <a:path w="1055" h="279">
                    <a:moveTo>
                      <a:pt x="0" y="279"/>
                    </a:moveTo>
                    <a:lnTo>
                      <a:pt x="0" y="251"/>
                    </a:lnTo>
                    <a:lnTo>
                      <a:pt x="1038" y="0"/>
                    </a:lnTo>
                    <a:lnTo>
                      <a:pt x="1055" y="14"/>
                    </a:lnTo>
                    <a:lnTo>
                      <a:pt x="0" y="279"/>
                    </a:lnTo>
                    <a:lnTo>
                      <a:pt x="0" y="27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79" name="Freeform 148"/>
              <p:cNvSpPr>
                <a:spLocks/>
              </p:cNvSpPr>
              <p:nvPr/>
            </p:nvSpPr>
            <p:spPr bwMode="auto">
              <a:xfrm>
                <a:off x="999" y="1346"/>
                <a:ext cx="991" cy="31"/>
              </a:xfrm>
              <a:custGeom>
                <a:avLst/>
                <a:gdLst>
                  <a:gd name="T0" fmla="*/ 991 w 991"/>
                  <a:gd name="T1" fmla="*/ 31 h 31"/>
                  <a:gd name="T2" fmla="*/ 0 w 991"/>
                  <a:gd name="T3" fmla="*/ 31 h 31"/>
                  <a:gd name="T4" fmla="*/ 0 w 991"/>
                  <a:gd name="T5" fmla="*/ 0 h 31"/>
                  <a:gd name="T6" fmla="*/ 991 w 991"/>
                  <a:gd name="T7" fmla="*/ 0 h 31"/>
                  <a:gd name="T8" fmla="*/ 991 w 991"/>
                  <a:gd name="T9" fmla="*/ 31 h 31"/>
                  <a:gd name="T10" fmla="*/ 991 w 991"/>
                  <a:gd name="T11" fmla="*/ 31 h 31"/>
                </a:gdLst>
                <a:ahLst/>
                <a:cxnLst>
                  <a:cxn ang="0">
                    <a:pos x="T0" y="T1"/>
                  </a:cxn>
                  <a:cxn ang="0">
                    <a:pos x="T2" y="T3"/>
                  </a:cxn>
                  <a:cxn ang="0">
                    <a:pos x="T4" y="T5"/>
                  </a:cxn>
                  <a:cxn ang="0">
                    <a:pos x="T6" y="T7"/>
                  </a:cxn>
                  <a:cxn ang="0">
                    <a:pos x="T8" y="T9"/>
                  </a:cxn>
                  <a:cxn ang="0">
                    <a:pos x="T10" y="T11"/>
                  </a:cxn>
                </a:cxnLst>
                <a:rect l="0" t="0" r="r" b="b"/>
                <a:pathLst>
                  <a:path w="991" h="31">
                    <a:moveTo>
                      <a:pt x="991" y="31"/>
                    </a:moveTo>
                    <a:lnTo>
                      <a:pt x="0" y="31"/>
                    </a:lnTo>
                    <a:lnTo>
                      <a:pt x="0" y="0"/>
                    </a:lnTo>
                    <a:lnTo>
                      <a:pt x="991" y="0"/>
                    </a:lnTo>
                    <a:lnTo>
                      <a:pt x="991" y="31"/>
                    </a:lnTo>
                    <a:lnTo>
                      <a:pt x="991" y="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0" name="Freeform 149"/>
              <p:cNvSpPr>
                <a:spLocks/>
              </p:cNvSpPr>
              <p:nvPr/>
            </p:nvSpPr>
            <p:spPr bwMode="auto">
              <a:xfrm>
                <a:off x="1990" y="1079"/>
                <a:ext cx="994" cy="296"/>
              </a:xfrm>
              <a:custGeom>
                <a:avLst/>
                <a:gdLst>
                  <a:gd name="T0" fmla="*/ 994 w 994"/>
                  <a:gd name="T1" fmla="*/ 296 h 296"/>
                  <a:gd name="T2" fmla="*/ 0 w 994"/>
                  <a:gd name="T3" fmla="*/ 296 h 296"/>
                  <a:gd name="T4" fmla="*/ 0 w 994"/>
                  <a:gd name="T5" fmla="*/ 0 h 296"/>
                  <a:gd name="T6" fmla="*/ 994 w 994"/>
                  <a:gd name="T7" fmla="*/ 0 h 296"/>
                  <a:gd name="T8" fmla="*/ 994 w 994"/>
                  <a:gd name="T9" fmla="*/ 296 h 296"/>
                  <a:gd name="T10" fmla="*/ 994 w 994"/>
                  <a:gd name="T11" fmla="*/ 296 h 296"/>
                </a:gdLst>
                <a:ahLst/>
                <a:cxnLst>
                  <a:cxn ang="0">
                    <a:pos x="T0" y="T1"/>
                  </a:cxn>
                  <a:cxn ang="0">
                    <a:pos x="T2" y="T3"/>
                  </a:cxn>
                  <a:cxn ang="0">
                    <a:pos x="T4" y="T5"/>
                  </a:cxn>
                  <a:cxn ang="0">
                    <a:pos x="T6" y="T7"/>
                  </a:cxn>
                  <a:cxn ang="0">
                    <a:pos x="T8" y="T9"/>
                  </a:cxn>
                  <a:cxn ang="0">
                    <a:pos x="T10" y="T11"/>
                  </a:cxn>
                </a:cxnLst>
                <a:rect l="0" t="0" r="r" b="b"/>
                <a:pathLst>
                  <a:path w="994" h="296">
                    <a:moveTo>
                      <a:pt x="994" y="296"/>
                    </a:moveTo>
                    <a:lnTo>
                      <a:pt x="0" y="296"/>
                    </a:lnTo>
                    <a:lnTo>
                      <a:pt x="0" y="0"/>
                    </a:lnTo>
                    <a:lnTo>
                      <a:pt x="994" y="0"/>
                    </a:lnTo>
                    <a:lnTo>
                      <a:pt x="994" y="296"/>
                    </a:lnTo>
                    <a:lnTo>
                      <a:pt x="994" y="296"/>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1" name="Freeform 150"/>
              <p:cNvSpPr>
                <a:spLocks/>
              </p:cNvSpPr>
              <p:nvPr/>
            </p:nvSpPr>
            <p:spPr bwMode="auto">
              <a:xfrm>
                <a:off x="1990" y="1514"/>
                <a:ext cx="994" cy="280"/>
              </a:xfrm>
              <a:custGeom>
                <a:avLst/>
                <a:gdLst>
                  <a:gd name="T0" fmla="*/ 994 w 994"/>
                  <a:gd name="T1" fmla="*/ 280 h 280"/>
                  <a:gd name="T2" fmla="*/ 0 w 994"/>
                  <a:gd name="T3" fmla="*/ 280 h 280"/>
                  <a:gd name="T4" fmla="*/ 0 w 994"/>
                  <a:gd name="T5" fmla="*/ 0 h 280"/>
                  <a:gd name="T6" fmla="*/ 994 w 994"/>
                  <a:gd name="T7" fmla="*/ 0 h 280"/>
                  <a:gd name="T8" fmla="*/ 994 w 994"/>
                  <a:gd name="T9" fmla="*/ 280 h 280"/>
                  <a:gd name="T10" fmla="*/ 994 w 994"/>
                  <a:gd name="T11" fmla="*/ 280 h 280"/>
                </a:gdLst>
                <a:ahLst/>
                <a:cxnLst>
                  <a:cxn ang="0">
                    <a:pos x="T0" y="T1"/>
                  </a:cxn>
                  <a:cxn ang="0">
                    <a:pos x="T2" y="T3"/>
                  </a:cxn>
                  <a:cxn ang="0">
                    <a:pos x="T4" y="T5"/>
                  </a:cxn>
                  <a:cxn ang="0">
                    <a:pos x="T6" y="T7"/>
                  </a:cxn>
                  <a:cxn ang="0">
                    <a:pos x="T8" y="T9"/>
                  </a:cxn>
                  <a:cxn ang="0">
                    <a:pos x="T10" y="T11"/>
                  </a:cxn>
                </a:cxnLst>
                <a:rect l="0" t="0" r="r" b="b"/>
                <a:pathLst>
                  <a:path w="994" h="280">
                    <a:moveTo>
                      <a:pt x="994" y="280"/>
                    </a:moveTo>
                    <a:lnTo>
                      <a:pt x="0" y="280"/>
                    </a:lnTo>
                    <a:lnTo>
                      <a:pt x="0" y="0"/>
                    </a:lnTo>
                    <a:lnTo>
                      <a:pt x="994" y="0"/>
                    </a:lnTo>
                    <a:lnTo>
                      <a:pt x="994" y="280"/>
                    </a:lnTo>
                    <a:lnTo>
                      <a:pt x="994" y="280"/>
                    </a:lnTo>
                    <a:close/>
                  </a:path>
                </a:pathLst>
              </a:custGeom>
              <a:solidFill>
                <a:srgbClr val="44C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2" name="Freeform 151"/>
              <p:cNvSpPr>
                <a:spLocks/>
              </p:cNvSpPr>
              <p:nvPr/>
            </p:nvSpPr>
            <p:spPr bwMode="auto">
              <a:xfrm>
                <a:off x="1990" y="1933"/>
                <a:ext cx="994" cy="294"/>
              </a:xfrm>
              <a:custGeom>
                <a:avLst/>
                <a:gdLst>
                  <a:gd name="T0" fmla="*/ 994 w 994"/>
                  <a:gd name="T1" fmla="*/ 294 h 294"/>
                  <a:gd name="T2" fmla="*/ 0 w 994"/>
                  <a:gd name="T3" fmla="*/ 294 h 294"/>
                  <a:gd name="T4" fmla="*/ 0 w 994"/>
                  <a:gd name="T5" fmla="*/ 0 h 294"/>
                  <a:gd name="T6" fmla="*/ 994 w 994"/>
                  <a:gd name="T7" fmla="*/ 0 h 294"/>
                  <a:gd name="T8" fmla="*/ 994 w 994"/>
                  <a:gd name="T9" fmla="*/ 294 h 294"/>
                  <a:gd name="T10" fmla="*/ 994 w 994"/>
                  <a:gd name="T11" fmla="*/ 294 h 294"/>
                </a:gdLst>
                <a:ahLst/>
                <a:cxnLst>
                  <a:cxn ang="0">
                    <a:pos x="T0" y="T1"/>
                  </a:cxn>
                  <a:cxn ang="0">
                    <a:pos x="T2" y="T3"/>
                  </a:cxn>
                  <a:cxn ang="0">
                    <a:pos x="T4" y="T5"/>
                  </a:cxn>
                  <a:cxn ang="0">
                    <a:pos x="T6" y="T7"/>
                  </a:cxn>
                  <a:cxn ang="0">
                    <a:pos x="T8" y="T9"/>
                  </a:cxn>
                  <a:cxn ang="0">
                    <a:pos x="T10" y="T11"/>
                  </a:cxn>
                </a:cxnLst>
                <a:rect l="0" t="0" r="r" b="b"/>
                <a:pathLst>
                  <a:path w="994" h="294">
                    <a:moveTo>
                      <a:pt x="994" y="294"/>
                    </a:moveTo>
                    <a:lnTo>
                      <a:pt x="0" y="294"/>
                    </a:lnTo>
                    <a:lnTo>
                      <a:pt x="0" y="0"/>
                    </a:lnTo>
                    <a:lnTo>
                      <a:pt x="994" y="0"/>
                    </a:lnTo>
                    <a:lnTo>
                      <a:pt x="994" y="294"/>
                    </a:lnTo>
                    <a:lnTo>
                      <a:pt x="994" y="294"/>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3" name="Freeform 152"/>
              <p:cNvSpPr>
                <a:spLocks/>
              </p:cNvSpPr>
              <p:nvPr/>
            </p:nvSpPr>
            <p:spPr bwMode="auto">
              <a:xfrm>
                <a:off x="3760" y="2149"/>
                <a:ext cx="991" cy="296"/>
              </a:xfrm>
              <a:custGeom>
                <a:avLst/>
                <a:gdLst>
                  <a:gd name="T0" fmla="*/ 991 w 991"/>
                  <a:gd name="T1" fmla="*/ 296 h 296"/>
                  <a:gd name="T2" fmla="*/ 0 w 991"/>
                  <a:gd name="T3" fmla="*/ 296 h 296"/>
                  <a:gd name="T4" fmla="*/ 0 w 991"/>
                  <a:gd name="T5" fmla="*/ 0 h 296"/>
                  <a:gd name="T6" fmla="*/ 991 w 991"/>
                  <a:gd name="T7" fmla="*/ 0 h 296"/>
                  <a:gd name="T8" fmla="*/ 991 w 991"/>
                  <a:gd name="T9" fmla="*/ 296 h 296"/>
                  <a:gd name="T10" fmla="*/ 991 w 991"/>
                  <a:gd name="T11" fmla="*/ 296 h 296"/>
                </a:gdLst>
                <a:ahLst/>
                <a:cxnLst>
                  <a:cxn ang="0">
                    <a:pos x="T0" y="T1"/>
                  </a:cxn>
                  <a:cxn ang="0">
                    <a:pos x="T2" y="T3"/>
                  </a:cxn>
                  <a:cxn ang="0">
                    <a:pos x="T4" y="T5"/>
                  </a:cxn>
                  <a:cxn ang="0">
                    <a:pos x="T6" y="T7"/>
                  </a:cxn>
                  <a:cxn ang="0">
                    <a:pos x="T8" y="T9"/>
                  </a:cxn>
                  <a:cxn ang="0">
                    <a:pos x="T10" y="T11"/>
                  </a:cxn>
                </a:cxnLst>
                <a:rect l="0" t="0" r="r" b="b"/>
                <a:pathLst>
                  <a:path w="991" h="296">
                    <a:moveTo>
                      <a:pt x="991" y="296"/>
                    </a:moveTo>
                    <a:lnTo>
                      <a:pt x="0" y="296"/>
                    </a:lnTo>
                    <a:lnTo>
                      <a:pt x="0" y="0"/>
                    </a:lnTo>
                    <a:lnTo>
                      <a:pt x="991" y="0"/>
                    </a:lnTo>
                    <a:lnTo>
                      <a:pt x="991" y="296"/>
                    </a:lnTo>
                    <a:lnTo>
                      <a:pt x="991" y="296"/>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4" name="Freeform 153"/>
              <p:cNvSpPr>
                <a:spLocks/>
              </p:cNvSpPr>
              <p:nvPr/>
            </p:nvSpPr>
            <p:spPr bwMode="auto">
              <a:xfrm>
                <a:off x="3760" y="2568"/>
                <a:ext cx="991" cy="296"/>
              </a:xfrm>
              <a:custGeom>
                <a:avLst/>
                <a:gdLst>
                  <a:gd name="T0" fmla="*/ 991 w 991"/>
                  <a:gd name="T1" fmla="*/ 296 h 296"/>
                  <a:gd name="T2" fmla="*/ 0 w 991"/>
                  <a:gd name="T3" fmla="*/ 296 h 296"/>
                  <a:gd name="T4" fmla="*/ 0 w 991"/>
                  <a:gd name="T5" fmla="*/ 0 h 296"/>
                  <a:gd name="T6" fmla="*/ 991 w 991"/>
                  <a:gd name="T7" fmla="*/ 0 h 296"/>
                  <a:gd name="T8" fmla="*/ 991 w 991"/>
                  <a:gd name="T9" fmla="*/ 296 h 296"/>
                  <a:gd name="T10" fmla="*/ 991 w 991"/>
                  <a:gd name="T11" fmla="*/ 296 h 296"/>
                </a:gdLst>
                <a:ahLst/>
                <a:cxnLst>
                  <a:cxn ang="0">
                    <a:pos x="T0" y="T1"/>
                  </a:cxn>
                  <a:cxn ang="0">
                    <a:pos x="T2" y="T3"/>
                  </a:cxn>
                  <a:cxn ang="0">
                    <a:pos x="T4" y="T5"/>
                  </a:cxn>
                  <a:cxn ang="0">
                    <a:pos x="T6" y="T7"/>
                  </a:cxn>
                  <a:cxn ang="0">
                    <a:pos x="T8" y="T9"/>
                  </a:cxn>
                  <a:cxn ang="0">
                    <a:pos x="T10" y="T11"/>
                  </a:cxn>
                </a:cxnLst>
                <a:rect l="0" t="0" r="r" b="b"/>
                <a:pathLst>
                  <a:path w="991" h="296">
                    <a:moveTo>
                      <a:pt x="991" y="296"/>
                    </a:moveTo>
                    <a:lnTo>
                      <a:pt x="0" y="296"/>
                    </a:lnTo>
                    <a:lnTo>
                      <a:pt x="0" y="0"/>
                    </a:lnTo>
                    <a:lnTo>
                      <a:pt x="991" y="0"/>
                    </a:lnTo>
                    <a:lnTo>
                      <a:pt x="991" y="296"/>
                    </a:lnTo>
                    <a:lnTo>
                      <a:pt x="991" y="296"/>
                    </a:lnTo>
                    <a:close/>
                  </a:path>
                </a:pathLst>
              </a:custGeom>
              <a:solidFill>
                <a:srgbClr val="44C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5" name="Freeform 154"/>
              <p:cNvSpPr>
                <a:spLocks/>
              </p:cNvSpPr>
              <p:nvPr/>
            </p:nvSpPr>
            <p:spPr bwMode="auto">
              <a:xfrm>
                <a:off x="5" y="1514"/>
                <a:ext cx="994" cy="280"/>
              </a:xfrm>
              <a:custGeom>
                <a:avLst/>
                <a:gdLst>
                  <a:gd name="T0" fmla="*/ 994 w 994"/>
                  <a:gd name="T1" fmla="*/ 280 h 280"/>
                  <a:gd name="T2" fmla="*/ 0 w 994"/>
                  <a:gd name="T3" fmla="*/ 280 h 280"/>
                  <a:gd name="T4" fmla="*/ 0 w 994"/>
                  <a:gd name="T5" fmla="*/ 0 h 280"/>
                  <a:gd name="T6" fmla="*/ 994 w 994"/>
                  <a:gd name="T7" fmla="*/ 0 h 280"/>
                  <a:gd name="T8" fmla="*/ 994 w 994"/>
                  <a:gd name="T9" fmla="*/ 280 h 280"/>
                  <a:gd name="T10" fmla="*/ 994 w 994"/>
                  <a:gd name="T11" fmla="*/ 280 h 280"/>
                </a:gdLst>
                <a:ahLst/>
                <a:cxnLst>
                  <a:cxn ang="0">
                    <a:pos x="T0" y="T1"/>
                  </a:cxn>
                  <a:cxn ang="0">
                    <a:pos x="T2" y="T3"/>
                  </a:cxn>
                  <a:cxn ang="0">
                    <a:pos x="T4" y="T5"/>
                  </a:cxn>
                  <a:cxn ang="0">
                    <a:pos x="T6" y="T7"/>
                  </a:cxn>
                  <a:cxn ang="0">
                    <a:pos x="T8" y="T9"/>
                  </a:cxn>
                  <a:cxn ang="0">
                    <a:pos x="T10" y="T11"/>
                  </a:cxn>
                </a:cxnLst>
                <a:rect l="0" t="0" r="r" b="b"/>
                <a:pathLst>
                  <a:path w="994" h="280">
                    <a:moveTo>
                      <a:pt x="994" y="280"/>
                    </a:moveTo>
                    <a:lnTo>
                      <a:pt x="0" y="280"/>
                    </a:lnTo>
                    <a:lnTo>
                      <a:pt x="0" y="0"/>
                    </a:lnTo>
                    <a:lnTo>
                      <a:pt x="994" y="0"/>
                    </a:lnTo>
                    <a:lnTo>
                      <a:pt x="994" y="280"/>
                    </a:lnTo>
                    <a:lnTo>
                      <a:pt x="994" y="280"/>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6" name="Freeform 155"/>
              <p:cNvSpPr>
                <a:spLocks/>
              </p:cNvSpPr>
              <p:nvPr/>
            </p:nvSpPr>
            <p:spPr bwMode="auto">
              <a:xfrm>
                <a:off x="5" y="1933"/>
                <a:ext cx="994" cy="294"/>
              </a:xfrm>
              <a:custGeom>
                <a:avLst/>
                <a:gdLst>
                  <a:gd name="T0" fmla="*/ 994 w 994"/>
                  <a:gd name="T1" fmla="*/ 294 h 294"/>
                  <a:gd name="T2" fmla="*/ 0 w 994"/>
                  <a:gd name="T3" fmla="*/ 294 h 294"/>
                  <a:gd name="T4" fmla="*/ 0 w 994"/>
                  <a:gd name="T5" fmla="*/ 0 h 294"/>
                  <a:gd name="T6" fmla="*/ 994 w 994"/>
                  <a:gd name="T7" fmla="*/ 0 h 294"/>
                  <a:gd name="T8" fmla="*/ 994 w 994"/>
                  <a:gd name="T9" fmla="*/ 294 h 294"/>
                  <a:gd name="T10" fmla="*/ 994 w 994"/>
                  <a:gd name="T11" fmla="*/ 294 h 294"/>
                </a:gdLst>
                <a:ahLst/>
                <a:cxnLst>
                  <a:cxn ang="0">
                    <a:pos x="T0" y="T1"/>
                  </a:cxn>
                  <a:cxn ang="0">
                    <a:pos x="T2" y="T3"/>
                  </a:cxn>
                  <a:cxn ang="0">
                    <a:pos x="T4" y="T5"/>
                  </a:cxn>
                  <a:cxn ang="0">
                    <a:pos x="T6" y="T7"/>
                  </a:cxn>
                  <a:cxn ang="0">
                    <a:pos x="T8" y="T9"/>
                  </a:cxn>
                  <a:cxn ang="0">
                    <a:pos x="T10" y="T11"/>
                  </a:cxn>
                </a:cxnLst>
                <a:rect l="0" t="0" r="r" b="b"/>
                <a:pathLst>
                  <a:path w="994" h="294">
                    <a:moveTo>
                      <a:pt x="994" y="294"/>
                    </a:moveTo>
                    <a:lnTo>
                      <a:pt x="0" y="294"/>
                    </a:lnTo>
                    <a:lnTo>
                      <a:pt x="0" y="0"/>
                    </a:lnTo>
                    <a:lnTo>
                      <a:pt x="994" y="0"/>
                    </a:lnTo>
                    <a:lnTo>
                      <a:pt x="994" y="294"/>
                    </a:lnTo>
                    <a:lnTo>
                      <a:pt x="994" y="294"/>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7" name="Freeform 156"/>
              <p:cNvSpPr>
                <a:spLocks/>
              </p:cNvSpPr>
              <p:nvPr/>
            </p:nvSpPr>
            <p:spPr bwMode="auto">
              <a:xfrm>
                <a:off x="5" y="2367"/>
                <a:ext cx="994" cy="279"/>
              </a:xfrm>
              <a:custGeom>
                <a:avLst/>
                <a:gdLst>
                  <a:gd name="T0" fmla="*/ 994 w 994"/>
                  <a:gd name="T1" fmla="*/ 279 h 279"/>
                  <a:gd name="T2" fmla="*/ 0 w 994"/>
                  <a:gd name="T3" fmla="*/ 279 h 279"/>
                  <a:gd name="T4" fmla="*/ 0 w 994"/>
                  <a:gd name="T5" fmla="*/ 0 h 279"/>
                  <a:gd name="T6" fmla="*/ 994 w 994"/>
                  <a:gd name="T7" fmla="*/ 0 h 279"/>
                  <a:gd name="T8" fmla="*/ 994 w 994"/>
                  <a:gd name="T9" fmla="*/ 279 h 279"/>
                  <a:gd name="T10" fmla="*/ 994 w 994"/>
                  <a:gd name="T11" fmla="*/ 279 h 279"/>
                </a:gdLst>
                <a:ahLst/>
                <a:cxnLst>
                  <a:cxn ang="0">
                    <a:pos x="T0" y="T1"/>
                  </a:cxn>
                  <a:cxn ang="0">
                    <a:pos x="T2" y="T3"/>
                  </a:cxn>
                  <a:cxn ang="0">
                    <a:pos x="T4" y="T5"/>
                  </a:cxn>
                  <a:cxn ang="0">
                    <a:pos x="T6" y="T7"/>
                  </a:cxn>
                  <a:cxn ang="0">
                    <a:pos x="T8" y="T9"/>
                  </a:cxn>
                  <a:cxn ang="0">
                    <a:pos x="T10" y="T11"/>
                  </a:cxn>
                </a:cxnLst>
                <a:rect l="0" t="0" r="r" b="b"/>
                <a:pathLst>
                  <a:path w="994" h="279">
                    <a:moveTo>
                      <a:pt x="994" y="279"/>
                    </a:moveTo>
                    <a:lnTo>
                      <a:pt x="0" y="279"/>
                    </a:lnTo>
                    <a:lnTo>
                      <a:pt x="0" y="0"/>
                    </a:lnTo>
                    <a:lnTo>
                      <a:pt x="994" y="0"/>
                    </a:lnTo>
                    <a:lnTo>
                      <a:pt x="994" y="279"/>
                    </a:lnTo>
                    <a:lnTo>
                      <a:pt x="994" y="279"/>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8" name="Freeform 157"/>
              <p:cNvSpPr>
                <a:spLocks/>
              </p:cNvSpPr>
              <p:nvPr/>
            </p:nvSpPr>
            <p:spPr bwMode="auto">
              <a:xfrm>
                <a:off x="1990" y="2367"/>
                <a:ext cx="994" cy="279"/>
              </a:xfrm>
              <a:custGeom>
                <a:avLst/>
                <a:gdLst>
                  <a:gd name="T0" fmla="*/ 994 w 994"/>
                  <a:gd name="T1" fmla="*/ 279 h 279"/>
                  <a:gd name="T2" fmla="*/ 0 w 994"/>
                  <a:gd name="T3" fmla="*/ 279 h 279"/>
                  <a:gd name="T4" fmla="*/ 0 w 994"/>
                  <a:gd name="T5" fmla="*/ 0 h 279"/>
                  <a:gd name="T6" fmla="*/ 994 w 994"/>
                  <a:gd name="T7" fmla="*/ 0 h 279"/>
                  <a:gd name="T8" fmla="*/ 994 w 994"/>
                  <a:gd name="T9" fmla="*/ 279 h 279"/>
                  <a:gd name="T10" fmla="*/ 994 w 994"/>
                  <a:gd name="T11" fmla="*/ 279 h 279"/>
                </a:gdLst>
                <a:ahLst/>
                <a:cxnLst>
                  <a:cxn ang="0">
                    <a:pos x="T0" y="T1"/>
                  </a:cxn>
                  <a:cxn ang="0">
                    <a:pos x="T2" y="T3"/>
                  </a:cxn>
                  <a:cxn ang="0">
                    <a:pos x="T4" y="T5"/>
                  </a:cxn>
                  <a:cxn ang="0">
                    <a:pos x="T6" y="T7"/>
                  </a:cxn>
                  <a:cxn ang="0">
                    <a:pos x="T8" y="T9"/>
                  </a:cxn>
                  <a:cxn ang="0">
                    <a:pos x="T10" y="T11"/>
                  </a:cxn>
                </a:cxnLst>
                <a:rect l="0" t="0" r="r" b="b"/>
                <a:pathLst>
                  <a:path w="994" h="279">
                    <a:moveTo>
                      <a:pt x="994" y="279"/>
                    </a:moveTo>
                    <a:lnTo>
                      <a:pt x="0" y="279"/>
                    </a:lnTo>
                    <a:lnTo>
                      <a:pt x="0" y="0"/>
                    </a:lnTo>
                    <a:lnTo>
                      <a:pt x="994" y="0"/>
                    </a:lnTo>
                    <a:lnTo>
                      <a:pt x="994" y="279"/>
                    </a:lnTo>
                    <a:lnTo>
                      <a:pt x="994" y="279"/>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89" name="Freeform 158"/>
              <p:cNvSpPr>
                <a:spLocks/>
              </p:cNvSpPr>
              <p:nvPr/>
            </p:nvSpPr>
            <p:spPr bwMode="auto">
              <a:xfrm>
                <a:off x="5" y="1079"/>
                <a:ext cx="994" cy="296"/>
              </a:xfrm>
              <a:custGeom>
                <a:avLst/>
                <a:gdLst>
                  <a:gd name="T0" fmla="*/ 994 w 994"/>
                  <a:gd name="T1" fmla="*/ 296 h 296"/>
                  <a:gd name="T2" fmla="*/ 0 w 994"/>
                  <a:gd name="T3" fmla="*/ 296 h 296"/>
                  <a:gd name="T4" fmla="*/ 0 w 994"/>
                  <a:gd name="T5" fmla="*/ 0 h 296"/>
                  <a:gd name="T6" fmla="*/ 994 w 994"/>
                  <a:gd name="T7" fmla="*/ 0 h 296"/>
                  <a:gd name="T8" fmla="*/ 994 w 994"/>
                  <a:gd name="T9" fmla="*/ 296 h 296"/>
                  <a:gd name="T10" fmla="*/ 994 w 994"/>
                  <a:gd name="T11" fmla="*/ 296 h 296"/>
                </a:gdLst>
                <a:ahLst/>
                <a:cxnLst>
                  <a:cxn ang="0">
                    <a:pos x="T0" y="T1"/>
                  </a:cxn>
                  <a:cxn ang="0">
                    <a:pos x="T2" y="T3"/>
                  </a:cxn>
                  <a:cxn ang="0">
                    <a:pos x="T4" y="T5"/>
                  </a:cxn>
                  <a:cxn ang="0">
                    <a:pos x="T6" y="T7"/>
                  </a:cxn>
                  <a:cxn ang="0">
                    <a:pos x="T8" y="T9"/>
                  </a:cxn>
                  <a:cxn ang="0">
                    <a:pos x="T10" y="T11"/>
                  </a:cxn>
                </a:cxnLst>
                <a:rect l="0" t="0" r="r" b="b"/>
                <a:pathLst>
                  <a:path w="994" h="296">
                    <a:moveTo>
                      <a:pt x="994" y="296"/>
                    </a:moveTo>
                    <a:lnTo>
                      <a:pt x="0" y="296"/>
                    </a:lnTo>
                    <a:lnTo>
                      <a:pt x="0" y="0"/>
                    </a:lnTo>
                    <a:lnTo>
                      <a:pt x="994" y="0"/>
                    </a:lnTo>
                    <a:lnTo>
                      <a:pt x="994" y="296"/>
                    </a:lnTo>
                    <a:lnTo>
                      <a:pt x="994" y="296"/>
                    </a:lnTo>
                    <a:close/>
                  </a:path>
                </a:pathLst>
              </a:custGeom>
              <a:solidFill>
                <a:srgbClr val="44C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90" name="Freeform 159"/>
              <p:cNvSpPr>
                <a:spLocks/>
              </p:cNvSpPr>
              <p:nvPr/>
            </p:nvSpPr>
            <p:spPr bwMode="auto">
              <a:xfrm>
                <a:off x="3760" y="335"/>
                <a:ext cx="991" cy="279"/>
              </a:xfrm>
              <a:custGeom>
                <a:avLst/>
                <a:gdLst>
                  <a:gd name="T0" fmla="*/ 991 w 991"/>
                  <a:gd name="T1" fmla="*/ 279 h 279"/>
                  <a:gd name="T2" fmla="*/ 0 w 991"/>
                  <a:gd name="T3" fmla="*/ 279 h 279"/>
                  <a:gd name="T4" fmla="*/ 0 w 991"/>
                  <a:gd name="T5" fmla="*/ 0 h 279"/>
                  <a:gd name="T6" fmla="*/ 991 w 991"/>
                  <a:gd name="T7" fmla="*/ 0 h 279"/>
                  <a:gd name="T8" fmla="*/ 991 w 991"/>
                  <a:gd name="T9" fmla="*/ 279 h 279"/>
                  <a:gd name="T10" fmla="*/ 991 w 991"/>
                  <a:gd name="T11" fmla="*/ 279 h 279"/>
                </a:gdLst>
                <a:ahLst/>
                <a:cxnLst>
                  <a:cxn ang="0">
                    <a:pos x="T0" y="T1"/>
                  </a:cxn>
                  <a:cxn ang="0">
                    <a:pos x="T2" y="T3"/>
                  </a:cxn>
                  <a:cxn ang="0">
                    <a:pos x="T4" y="T5"/>
                  </a:cxn>
                  <a:cxn ang="0">
                    <a:pos x="T6" y="T7"/>
                  </a:cxn>
                  <a:cxn ang="0">
                    <a:pos x="T8" y="T9"/>
                  </a:cxn>
                  <a:cxn ang="0">
                    <a:pos x="T10" y="T11"/>
                  </a:cxn>
                </a:cxnLst>
                <a:rect l="0" t="0" r="r" b="b"/>
                <a:pathLst>
                  <a:path w="991" h="279">
                    <a:moveTo>
                      <a:pt x="991" y="279"/>
                    </a:moveTo>
                    <a:lnTo>
                      <a:pt x="0" y="279"/>
                    </a:lnTo>
                    <a:lnTo>
                      <a:pt x="0" y="0"/>
                    </a:lnTo>
                    <a:lnTo>
                      <a:pt x="991" y="0"/>
                    </a:lnTo>
                    <a:lnTo>
                      <a:pt x="991" y="279"/>
                    </a:lnTo>
                    <a:lnTo>
                      <a:pt x="991" y="279"/>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191" name="Freeform 160"/>
              <p:cNvSpPr>
                <a:spLocks/>
              </p:cNvSpPr>
              <p:nvPr/>
            </p:nvSpPr>
            <p:spPr bwMode="auto">
              <a:xfrm>
                <a:off x="3760" y="754"/>
                <a:ext cx="991" cy="294"/>
              </a:xfrm>
              <a:custGeom>
                <a:avLst/>
                <a:gdLst>
                  <a:gd name="T0" fmla="*/ 991 w 991"/>
                  <a:gd name="T1" fmla="*/ 294 h 294"/>
                  <a:gd name="T2" fmla="*/ 0 w 991"/>
                  <a:gd name="T3" fmla="*/ 294 h 294"/>
                  <a:gd name="T4" fmla="*/ 0 w 991"/>
                  <a:gd name="T5" fmla="*/ 0 h 294"/>
                  <a:gd name="T6" fmla="*/ 991 w 991"/>
                  <a:gd name="T7" fmla="*/ 0 h 294"/>
                  <a:gd name="T8" fmla="*/ 991 w 991"/>
                  <a:gd name="T9" fmla="*/ 294 h 294"/>
                  <a:gd name="T10" fmla="*/ 991 w 991"/>
                  <a:gd name="T11" fmla="*/ 294 h 294"/>
                </a:gdLst>
                <a:ahLst/>
                <a:cxnLst>
                  <a:cxn ang="0">
                    <a:pos x="T0" y="T1"/>
                  </a:cxn>
                  <a:cxn ang="0">
                    <a:pos x="T2" y="T3"/>
                  </a:cxn>
                  <a:cxn ang="0">
                    <a:pos x="T4" y="T5"/>
                  </a:cxn>
                  <a:cxn ang="0">
                    <a:pos x="T6" y="T7"/>
                  </a:cxn>
                  <a:cxn ang="0">
                    <a:pos x="T8" y="T9"/>
                  </a:cxn>
                  <a:cxn ang="0">
                    <a:pos x="T10" y="T11"/>
                  </a:cxn>
                </a:cxnLst>
                <a:rect l="0" t="0" r="r" b="b"/>
                <a:pathLst>
                  <a:path w="991" h="294">
                    <a:moveTo>
                      <a:pt x="991" y="294"/>
                    </a:moveTo>
                    <a:lnTo>
                      <a:pt x="0" y="294"/>
                    </a:lnTo>
                    <a:lnTo>
                      <a:pt x="0" y="0"/>
                    </a:lnTo>
                    <a:lnTo>
                      <a:pt x="991" y="0"/>
                    </a:lnTo>
                    <a:lnTo>
                      <a:pt x="991" y="294"/>
                    </a:lnTo>
                    <a:lnTo>
                      <a:pt x="991" y="294"/>
                    </a:lnTo>
                    <a:close/>
                  </a:path>
                </a:pathLst>
              </a:custGeom>
              <a:solidFill>
                <a:srgbClr val="1724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grpSp>
      <p:grpSp>
        <p:nvGrpSpPr>
          <p:cNvPr id="236" name="Group 235"/>
          <p:cNvGrpSpPr/>
          <p:nvPr/>
        </p:nvGrpSpPr>
        <p:grpSpPr>
          <a:xfrm>
            <a:off x="6565551" y="1624870"/>
            <a:ext cx="733572" cy="905576"/>
            <a:chOff x="5969529" y="2127572"/>
            <a:chExt cx="733676" cy="905705"/>
          </a:xfrm>
        </p:grpSpPr>
        <p:grpSp>
          <p:nvGrpSpPr>
            <p:cNvPr id="197" name="Group 163"/>
            <p:cNvGrpSpPr>
              <a:grpSpLocks noChangeAspect="1"/>
            </p:cNvGrpSpPr>
            <p:nvPr/>
          </p:nvGrpSpPr>
          <p:grpSpPr bwMode="auto">
            <a:xfrm>
              <a:off x="5994665" y="2127572"/>
              <a:ext cx="662979" cy="878997"/>
              <a:chOff x="3898" y="1049"/>
              <a:chExt cx="844" cy="1119"/>
            </a:xfrm>
          </p:grpSpPr>
          <p:sp>
            <p:nvSpPr>
              <p:cNvPr id="199" name="Rectangle 164"/>
              <p:cNvSpPr>
                <a:spLocks noChangeArrowheads="1"/>
              </p:cNvSpPr>
              <p:nvPr/>
            </p:nvSpPr>
            <p:spPr bwMode="auto">
              <a:xfrm>
                <a:off x="3923" y="1990"/>
                <a:ext cx="125" cy="1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0" name="Rectangle 165"/>
              <p:cNvSpPr>
                <a:spLocks noChangeArrowheads="1"/>
              </p:cNvSpPr>
              <p:nvPr/>
            </p:nvSpPr>
            <p:spPr bwMode="auto">
              <a:xfrm>
                <a:off x="3923" y="1990"/>
                <a:ext cx="125"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1" name="Rectangle 166"/>
              <p:cNvSpPr>
                <a:spLocks noChangeArrowheads="1"/>
              </p:cNvSpPr>
              <p:nvPr/>
            </p:nvSpPr>
            <p:spPr bwMode="auto">
              <a:xfrm>
                <a:off x="4096" y="1811"/>
                <a:ext cx="126" cy="35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2" name="Rectangle 167"/>
              <p:cNvSpPr>
                <a:spLocks noChangeArrowheads="1"/>
              </p:cNvSpPr>
              <p:nvPr/>
            </p:nvSpPr>
            <p:spPr bwMode="auto">
              <a:xfrm>
                <a:off x="4096" y="1811"/>
                <a:ext cx="12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3" name="Rectangle 168"/>
              <p:cNvSpPr>
                <a:spLocks noChangeArrowheads="1"/>
              </p:cNvSpPr>
              <p:nvPr/>
            </p:nvSpPr>
            <p:spPr bwMode="auto">
              <a:xfrm>
                <a:off x="4270" y="1632"/>
                <a:ext cx="125" cy="5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4" name="Rectangle 169"/>
              <p:cNvSpPr>
                <a:spLocks noChangeArrowheads="1"/>
              </p:cNvSpPr>
              <p:nvPr/>
            </p:nvSpPr>
            <p:spPr bwMode="auto">
              <a:xfrm>
                <a:off x="4270" y="1632"/>
                <a:ext cx="125"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5" name="Rectangle 170"/>
              <p:cNvSpPr>
                <a:spLocks noChangeArrowheads="1"/>
              </p:cNvSpPr>
              <p:nvPr/>
            </p:nvSpPr>
            <p:spPr bwMode="auto">
              <a:xfrm>
                <a:off x="4444" y="1453"/>
                <a:ext cx="125" cy="71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6" name="Rectangle 171"/>
              <p:cNvSpPr>
                <a:spLocks noChangeArrowheads="1"/>
              </p:cNvSpPr>
              <p:nvPr/>
            </p:nvSpPr>
            <p:spPr bwMode="auto">
              <a:xfrm>
                <a:off x="4444" y="1453"/>
                <a:ext cx="125"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7" name="Rectangle 172"/>
              <p:cNvSpPr>
                <a:spLocks noChangeArrowheads="1"/>
              </p:cNvSpPr>
              <p:nvPr/>
            </p:nvSpPr>
            <p:spPr bwMode="auto">
              <a:xfrm>
                <a:off x="4617" y="1274"/>
                <a:ext cx="125" cy="89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8" name="Rectangle 173"/>
              <p:cNvSpPr>
                <a:spLocks noChangeArrowheads="1"/>
              </p:cNvSpPr>
              <p:nvPr/>
            </p:nvSpPr>
            <p:spPr bwMode="auto">
              <a:xfrm>
                <a:off x="4617" y="1274"/>
                <a:ext cx="125"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09" name="Freeform 174"/>
              <p:cNvSpPr>
                <a:spLocks/>
              </p:cNvSpPr>
              <p:nvPr/>
            </p:nvSpPr>
            <p:spPr bwMode="auto">
              <a:xfrm>
                <a:off x="3923" y="1049"/>
                <a:ext cx="819" cy="865"/>
              </a:xfrm>
              <a:custGeom>
                <a:avLst/>
                <a:gdLst>
                  <a:gd name="T0" fmla="*/ 0 w 819"/>
                  <a:gd name="T1" fmla="*/ 865 h 865"/>
                  <a:gd name="T2" fmla="*/ 819 w 819"/>
                  <a:gd name="T3" fmla="*/ 0 h 865"/>
                  <a:gd name="T4" fmla="*/ 0 w 819"/>
                  <a:gd name="T5" fmla="*/ 865 h 865"/>
                </a:gdLst>
                <a:ahLst/>
                <a:cxnLst>
                  <a:cxn ang="0">
                    <a:pos x="T0" y="T1"/>
                  </a:cxn>
                  <a:cxn ang="0">
                    <a:pos x="T2" y="T3"/>
                  </a:cxn>
                  <a:cxn ang="0">
                    <a:pos x="T4" y="T5"/>
                  </a:cxn>
                </a:cxnLst>
                <a:rect l="0" t="0" r="r" b="b"/>
                <a:pathLst>
                  <a:path w="819" h="865">
                    <a:moveTo>
                      <a:pt x="0" y="865"/>
                    </a:moveTo>
                    <a:lnTo>
                      <a:pt x="819" y="0"/>
                    </a:lnTo>
                    <a:lnTo>
                      <a:pt x="0" y="8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0" name="Line 175"/>
              <p:cNvSpPr>
                <a:spLocks noChangeShapeType="1"/>
              </p:cNvSpPr>
              <p:nvPr/>
            </p:nvSpPr>
            <p:spPr bwMode="auto">
              <a:xfrm flipV="1">
                <a:off x="3923" y="1049"/>
                <a:ext cx="819" cy="86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1" name="Freeform 176"/>
              <p:cNvSpPr>
                <a:spLocks/>
              </p:cNvSpPr>
              <p:nvPr/>
            </p:nvSpPr>
            <p:spPr bwMode="auto">
              <a:xfrm>
                <a:off x="3898" y="1117"/>
                <a:ext cx="781" cy="822"/>
              </a:xfrm>
              <a:custGeom>
                <a:avLst/>
                <a:gdLst>
                  <a:gd name="T0" fmla="*/ 91 w 1745"/>
                  <a:gd name="T1" fmla="*/ 1816 h 1837"/>
                  <a:gd name="T2" fmla="*/ 1726 w 1745"/>
                  <a:gd name="T3" fmla="*/ 90 h 1837"/>
                  <a:gd name="T4" fmla="*/ 1724 w 1745"/>
                  <a:gd name="T5" fmla="*/ 19 h 1837"/>
                  <a:gd name="T6" fmla="*/ 1653 w 1745"/>
                  <a:gd name="T7" fmla="*/ 21 h 1837"/>
                  <a:gd name="T8" fmla="*/ 19 w 1745"/>
                  <a:gd name="T9" fmla="*/ 1748 h 1837"/>
                  <a:gd name="T10" fmla="*/ 21 w 1745"/>
                  <a:gd name="T11" fmla="*/ 1818 h 1837"/>
                  <a:gd name="T12" fmla="*/ 91 w 1745"/>
                  <a:gd name="T13" fmla="*/ 1816 h 1837"/>
                </a:gdLst>
                <a:ahLst/>
                <a:cxnLst>
                  <a:cxn ang="0">
                    <a:pos x="T0" y="T1"/>
                  </a:cxn>
                  <a:cxn ang="0">
                    <a:pos x="T2" y="T3"/>
                  </a:cxn>
                  <a:cxn ang="0">
                    <a:pos x="T4" y="T5"/>
                  </a:cxn>
                  <a:cxn ang="0">
                    <a:pos x="T6" y="T7"/>
                  </a:cxn>
                  <a:cxn ang="0">
                    <a:pos x="T8" y="T9"/>
                  </a:cxn>
                  <a:cxn ang="0">
                    <a:pos x="T10" y="T11"/>
                  </a:cxn>
                  <a:cxn ang="0">
                    <a:pos x="T12" y="T13"/>
                  </a:cxn>
                </a:cxnLst>
                <a:rect l="0" t="0" r="r" b="b"/>
                <a:pathLst>
                  <a:path w="1745" h="1837">
                    <a:moveTo>
                      <a:pt x="91" y="1816"/>
                    </a:moveTo>
                    <a:cubicBezTo>
                      <a:pt x="1726" y="90"/>
                      <a:pt x="1726" y="90"/>
                      <a:pt x="1726" y="90"/>
                    </a:cubicBezTo>
                    <a:cubicBezTo>
                      <a:pt x="1745" y="69"/>
                      <a:pt x="1744" y="38"/>
                      <a:pt x="1724" y="19"/>
                    </a:cubicBezTo>
                    <a:cubicBezTo>
                      <a:pt x="1704" y="0"/>
                      <a:pt x="1672" y="1"/>
                      <a:pt x="1653" y="21"/>
                    </a:cubicBezTo>
                    <a:cubicBezTo>
                      <a:pt x="19" y="1748"/>
                      <a:pt x="19" y="1748"/>
                      <a:pt x="19" y="1748"/>
                    </a:cubicBezTo>
                    <a:cubicBezTo>
                      <a:pt x="0" y="1768"/>
                      <a:pt x="1" y="1799"/>
                      <a:pt x="21" y="1818"/>
                    </a:cubicBezTo>
                    <a:cubicBezTo>
                      <a:pt x="41" y="1837"/>
                      <a:pt x="72" y="1836"/>
                      <a:pt x="91" y="181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2" name="Freeform 177"/>
              <p:cNvSpPr>
                <a:spLocks/>
              </p:cNvSpPr>
              <p:nvPr/>
            </p:nvSpPr>
            <p:spPr bwMode="auto">
              <a:xfrm>
                <a:off x="4571" y="1049"/>
                <a:ext cx="171" cy="174"/>
              </a:xfrm>
              <a:custGeom>
                <a:avLst/>
                <a:gdLst>
                  <a:gd name="T0" fmla="*/ 130 w 171"/>
                  <a:gd name="T1" fmla="*/ 174 h 174"/>
                  <a:gd name="T2" fmla="*/ 171 w 171"/>
                  <a:gd name="T3" fmla="*/ 0 h 174"/>
                  <a:gd name="T4" fmla="*/ 0 w 171"/>
                  <a:gd name="T5" fmla="*/ 51 h 174"/>
                  <a:gd name="T6" fmla="*/ 130 w 171"/>
                  <a:gd name="T7" fmla="*/ 174 h 174"/>
                </a:gdLst>
                <a:ahLst/>
                <a:cxnLst>
                  <a:cxn ang="0">
                    <a:pos x="T0" y="T1"/>
                  </a:cxn>
                  <a:cxn ang="0">
                    <a:pos x="T2" y="T3"/>
                  </a:cxn>
                  <a:cxn ang="0">
                    <a:pos x="T4" y="T5"/>
                  </a:cxn>
                  <a:cxn ang="0">
                    <a:pos x="T6" y="T7"/>
                  </a:cxn>
                </a:cxnLst>
                <a:rect l="0" t="0" r="r" b="b"/>
                <a:pathLst>
                  <a:path w="171" h="174">
                    <a:moveTo>
                      <a:pt x="130" y="174"/>
                    </a:moveTo>
                    <a:lnTo>
                      <a:pt x="171" y="0"/>
                    </a:lnTo>
                    <a:lnTo>
                      <a:pt x="0" y="51"/>
                    </a:lnTo>
                    <a:lnTo>
                      <a:pt x="130" y="17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4" name="Freeform 179"/>
              <p:cNvSpPr>
                <a:spLocks/>
              </p:cNvSpPr>
              <p:nvPr/>
            </p:nvSpPr>
            <p:spPr bwMode="auto">
              <a:xfrm>
                <a:off x="3923" y="2092"/>
                <a:ext cx="125" cy="76"/>
              </a:xfrm>
              <a:custGeom>
                <a:avLst/>
                <a:gdLst>
                  <a:gd name="T0" fmla="*/ 125 w 125"/>
                  <a:gd name="T1" fmla="*/ 0 h 76"/>
                  <a:gd name="T2" fmla="*/ 0 w 125"/>
                  <a:gd name="T3" fmla="*/ 42 h 76"/>
                  <a:gd name="T4" fmla="*/ 0 w 125"/>
                  <a:gd name="T5" fmla="*/ 76 h 76"/>
                  <a:gd name="T6" fmla="*/ 125 w 125"/>
                  <a:gd name="T7" fmla="*/ 76 h 76"/>
                  <a:gd name="T8" fmla="*/ 125 w 125"/>
                  <a:gd name="T9" fmla="*/ 0 h 76"/>
                </a:gdLst>
                <a:ahLst/>
                <a:cxnLst>
                  <a:cxn ang="0">
                    <a:pos x="T0" y="T1"/>
                  </a:cxn>
                  <a:cxn ang="0">
                    <a:pos x="T2" y="T3"/>
                  </a:cxn>
                  <a:cxn ang="0">
                    <a:pos x="T4" y="T5"/>
                  </a:cxn>
                  <a:cxn ang="0">
                    <a:pos x="T6" y="T7"/>
                  </a:cxn>
                  <a:cxn ang="0">
                    <a:pos x="T8" y="T9"/>
                  </a:cxn>
                </a:cxnLst>
                <a:rect l="0" t="0" r="r" b="b"/>
                <a:pathLst>
                  <a:path w="125" h="76">
                    <a:moveTo>
                      <a:pt x="125" y="0"/>
                    </a:moveTo>
                    <a:lnTo>
                      <a:pt x="0" y="42"/>
                    </a:lnTo>
                    <a:lnTo>
                      <a:pt x="0" y="76"/>
                    </a:lnTo>
                    <a:lnTo>
                      <a:pt x="125" y="76"/>
                    </a:lnTo>
                    <a:lnTo>
                      <a:pt x="12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5" name="Freeform 180"/>
              <p:cNvSpPr>
                <a:spLocks/>
              </p:cNvSpPr>
              <p:nvPr/>
            </p:nvSpPr>
            <p:spPr bwMode="auto">
              <a:xfrm>
                <a:off x="3923" y="2092"/>
                <a:ext cx="125" cy="76"/>
              </a:xfrm>
              <a:custGeom>
                <a:avLst/>
                <a:gdLst>
                  <a:gd name="T0" fmla="*/ 125 w 125"/>
                  <a:gd name="T1" fmla="*/ 0 h 76"/>
                  <a:gd name="T2" fmla="*/ 0 w 125"/>
                  <a:gd name="T3" fmla="*/ 42 h 76"/>
                  <a:gd name="T4" fmla="*/ 0 w 125"/>
                  <a:gd name="T5" fmla="*/ 76 h 76"/>
                  <a:gd name="T6" fmla="*/ 125 w 125"/>
                  <a:gd name="T7" fmla="*/ 76 h 76"/>
                  <a:gd name="T8" fmla="*/ 125 w 125"/>
                  <a:gd name="T9" fmla="*/ 0 h 76"/>
                </a:gdLst>
                <a:ahLst/>
                <a:cxnLst>
                  <a:cxn ang="0">
                    <a:pos x="T0" y="T1"/>
                  </a:cxn>
                  <a:cxn ang="0">
                    <a:pos x="T2" y="T3"/>
                  </a:cxn>
                  <a:cxn ang="0">
                    <a:pos x="T4" y="T5"/>
                  </a:cxn>
                  <a:cxn ang="0">
                    <a:pos x="T6" y="T7"/>
                  </a:cxn>
                  <a:cxn ang="0">
                    <a:pos x="T8" y="T9"/>
                  </a:cxn>
                </a:cxnLst>
                <a:rect l="0" t="0" r="r" b="b"/>
                <a:pathLst>
                  <a:path w="125" h="76">
                    <a:moveTo>
                      <a:pt x="125" y="0"/>
                    </a:moveTo>
                    <a:lnTo>
                      <a:pt x="0" y="42"/>
                    </a:lnTo>
                    <a:lnTo>
                      <a:pt x="0" y="76"/>
                    </a:lnTo>
                    <a:lnTo>
                      <a:pt x="125" y="76"/>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6" name="Freeform 181"/>
              <p:cNvSpPr>
                <a:spLocks/>
              </p:cNvSpPr>
              <p:nvPr/>
            </p:nvSpPr>
            <p:spPr bwMode="auto">
              <a:xfrm>
                <a:off x="4096" y="2034"/>
                <a:ext cx="126" cy="134"/>
              </a:xfrm>
              <a:custGeom>
                <a:avLst/>
                <a:gdLst>
                  <a:gd name="T0" fmla="*/ 126 w 126"/>
                  <a:gd name="T1" fmla="*/ 0 h 134"/>
                  <a:gd name="T2" fmla="*/ 0 w 126"/>
                  <a:gd name="T3" fmla="*/ 42 h 134"/>
                  <a:gd name="T4" fmla="*/ 0 w 126"/>
                  <a:gd name="T5" fmla="*/ 134 h 134"/>
                  <a:gd name="T6" fmla="*/ 126 w 126"/>
                  <a:gd name="T7" fmla="*/ 134 h 134"/>
                  <a:gd name="T8" fmla="*/ 126 w 126"/>
                  <a:gd name="T9" fmla="*/ 0 h 134"/>
                </a:gdLst>
                <a:ahLst/>
                <a:cxnLst>
                  <a:cxn ang="0">
                    <a:pos x="T0" y="T1"/>
                  </a:cxn>
                  <a:cxn ang="0">
                    <a:pos x="T2" y="T3"/>
                  </a:cxn>
                  <a:cxn ang="0">
                    <a:pos x="T4" y="T5"/>
                  </a:cxn>
                  <a:cxn ang="0">
                    <a:pos x="T6" y="T7"/>
                  </a:cxn>
                  <a:cxn ang="0">
                    <a:pos x="T8" y="T9"/>
                  </a:cxn>
                </a:cxnLst>
                <a:rect l="0" t="0" r="r" b="b"/>
                <a:pathLst>
                  <a:path w="126" h="134">
                    <a:moveTo>
                      <a:pt x="126" y="0"/>
                    </a:moveTo>
                    <a:lnTo>
                      <a:pt x="0" y="42"/>
                    </a:lnTo>
                    <a:lnTo>
                      <a:pt x="0" y="134"/>
                    </a:lnTo>
                    <a:lnTo>
                      <a:pt x="126" y="134"/>
                    </a:lnTo>
                    <a:lnTo>
                      <a:pt x="126"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7" name="Freeform 182"/>
              <p:cNvSpPr>
                <a:spLocks/>
              </p:cNvSpPr>
              <p:nvPr/>
            </p:nvSpPr>
            <p:spPr bwMode="auto">
              <a:xfrm>
                <a:off x="4096" y="2034"/>
                <a:ext cx="126" cy="134"/>
              </a:xfrm>
              <a:custGeom>
                <a:avLst/>
                <a:gdLst>
                  <a:gd name="T0" fmla="*/ 126 w 126"/>
                  <a:gd name="T1" fmla="*/ 0 h 134"/>
                  <a:gd name="T2" fmla="*/ 0 w 126"/>
                  <a:gd name="T3" fmla="*/ 42 h 134"/>
                  <a:gd name="T4" fmla="*/ 0 w 126"/>
                  <a:gd name="T5" fmla="*/ 134 h 134"/>
                  <a:gd name="T6" fmla="*/ 126 w 126"/>
                  <a:gd name="T7" fmla="*/ 134 h 134"/>
                  <a:gd name="T8" fmla="*/ 126 w 126"/>
                  <a:gd name="T9" fmla="*/ 0 h 134"/>
                </a:gdLst>
                <a:ahLst/>
                <a:cxnLst>
                  <a:cxn ang="0">
                    <a:pos x="T0" y="T1"/>
                  </a:cxn>
                  <a:cxn ang="0">
                    <a:pos x="T2" y="T3"/>
                  </a:cxn>
                  <a:cxn ang="0">
                    <a:pos x="T4" y="T5"/>
                  </a:cxn>
                  <a:cxn ang="0">
                    <a:pos x="T6" y="T7"/>
                  </a:cxn>
                  <a:cxn ang="0">
                    <a:pos x="T8" y="T9"/>
                  </a:cxn>
                </a:cxnLst>
                <a:rect l="0" t="0" r="r" b="b"/>
                <a:pathLst>
                  <a:path w="126" h="134">
                    <a:moveTo>
                      <a:pt x="126" y="0"/>
                    </a:moveTo>
                    <a:lnTo>
                      <a:pt x="0" y="42"/>
                    </a:lnTo>
                    <a:lnTo>
                      <a:pt x="0" y="134"/>
                    </a:lnTo>
                    <a:lnTo>
                      <a:pt x="126" y="134"/>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8" name="Freeform 183"/>
              <p:cNvSpPr>
                <a:spLocks/>
              </p:cNvSpPr>
              <p:nvPr/>
            </p:nvSpPr>
            <p:spPr bwMode="auto">
              <a:xfrm>
                <a:off x="4270" y="1967"/>
                <a:ext cx="125" cy="201"/>
              </a:xfrm>
              <a:custGeom>
                <a:avLst/>
                <a:gdLst>
                  <a:gd name="T0" fmla="*/ 125 w 125"/>
                  <a:gd name="T1" fmla="*/ 0 h 201"/>
                  <a:gd name="T2" fmla="*/ 0 w 125"/>
                  <a:gd name="T3" fmla="*/ 41 h 201"/>
                  <a:gd name="T4" fmla="*/ 0 w 125"/>
                  <a:gd name="T5" fmla="*/ 201 h 201"/>
                  <a:gd name="T6" fmla="*/ 125 w 125"/>
                  <a:gd name="T7" fmla="*/ 201 h 201"/>
                  <a:gd name="T8" fmla="*/ 125 w 125"/>
                  <a:gd name="T9" fmla="*/ 0 h 201"/>
                </a:gdLst>
                <a:ahLst/>
                <a:cxnLst>
                  <a:cxn ang="0">
                    <a:pos x="T0" y="T1"/>
                  </a:cxn>
                  <a:cxn ang="0">
                    <a:pos x="T2" y="T3"/>
                  </a:cxn>
                  <a:cxn ang="0">
                    <a:pos x="T4" y="T5"/>
                  </a:cxn>
                  <a:cxn ang="0">
                    <a:pos x="T6" y="T7"/>
                  </a:cxn>
                  <a:cxn ang="0">
                    <a:pos x="T8" y="T9"/>
                  </a:cxn>
                </a:cxnLst>
                <a:rect l="0" t="0" r="r" b="b"/>
                <a:pathLst>
                  <a:path w="125" h="201">
                    <a:moveTo>
                      <a:pt x="125" y="0"/>
                    </a:moveTo>
                    <a:lnTo>
                      <a:pt x="0" y="41"/>
                    </a:lnTo>
                    <a:lnTo>
                      <a:pt x="0" y="201"/>
                    </a:lnTo>
                    <a:lnTo>
                      <a:pt x="125" y="201"/>
                    </a:lnTo>
                    <a:lnTo>
                      <a:pt x="12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19" name="Freeform 184"/>
              <p:cNvSpPr>
                <a:spLocks/>
              </p:cNvSpPr>
              <p:nvPr/>
            </p:nvSpPr>
            <p:spPr bwMode="auto">
              <a:xfrm>
                <a:off x="4270" y="1967"/>
                <a:ext cx="125" cy="201"/>
              </a:xfrm>
              <a:custGeom>
                <a:avLst/>
                <a:gdLst>
                  <a:gd name="T0" fmla="*/ 125 w 125"/>
                  <a:gd name="T1" fmla="*/ 0 h 201"/>
                  <a:gd name="T2" fmla="*/ 0 w 125"/>
                  <a:gd name="T3" fmla="*/ 41 h 201"/>
                  <a:gd name="T4" fmla="*/ 0 w 125"/>
                  <a:gd name="T5" fmla="*/ 201 h 201"/>
                  <a:gd name="T6" fmla="*/ 125 w 125"/>
                  <a:gd name="T7" fmla="*/ 201 h 201"/>
                  <a:gd name="T8" fmla="*/ 125 w 125"/>
                  <a:gd name="T9" fmla="*/ 0 h 201"/>
                </a:gdLst>
                <a:ahLst/>
                <a:cxnLst>
                  <a:cxn ang="0">
                    <a:pos x="T0" y="T1"/>
                  </a:cxn>
                  <a:cxn ang="0">
                    <a:pos x="T2" y="T3"/>
                  </a:cxn>
                  <a:cxn ang="0">
                    <a:pos x="T4" y="T5"/>
                  </a:cxn>
                  <a:cxn ang="0">
                    <a:pos x="T6" y="T7"/>
                  </a:cxn>
                  <a:cxn ang="0">
                    <a:pos x="T8" y="T9"/>
                  </a:cxn>
                </a:cxnLst>
                <a:rect l="0" t="0" r="r" b="b"/>
                <a:pathLst>
                  <a:path w="125" h="201">
                    <a:moveTo>
                      <a:pt x="125" y="0"/>
                    </a:moveTo>
                    <a:lnTo>
                      <a:pt x="0" y="41"/>
                    </a:lnTo>
                    <a:lnTo>
                      <a:pt x="0" y="201"/>
                    </a:lnTo>
                    <a:lnTo>
                      <a:pt x="125" y="201"/>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20" name="Freeform 185"/>
              <p:cNvSpPr>
                <a:spLocks/>
              </p:cNvSpPr>
              <p:nvPr/>
            </p:nvSpPr>
            <p:spPr bwMode="auto">
              <a:xfrm>
                <a:off x="4444" y="1900"/>
                <a:ext cx="125" cy="268"/>
              </a:xfrm>
              <a:custGeom>
                <a:avLst/>
                <a:gdLst>
                  <a:gd name="T0" fmla="*/ 125 w 125"/>
                  <a:gd name="T1" fmla="*/ 0 h 268"/>
                  <a:gd name="T2" fmla="*/ 0 w 125"/>
                  <a:gd name="T3" fmla="*/ 42 h 268"/>
                  <a:gd name="T4" fmla="*/ 0 w 125"/>
                  <a:gd name="T5" fmla="*/ 268 h 268"/>
                  <a:gd name="T6" fmla="*/ 125 w 125"/>
                  <a:gd name="T7" fmla="*/ 268 h 268"/>
                  <a:gd name="T8" fmla="*/ 125 w 125"/>
                  <a:gd name="T9" fmla="*/ 0 h 268"/>
                </a:gdLst>
                <a:ahLst/>
                <a:cxnLst>
                  <a:cxn ang="0">
                    <a:pos x="T0" y="T1"/>
                  </a:cxn>
                  <a:cxn ang="0">
                    <a:pos x="T2" y="T3"/>
                  </a:cxn>
                  <a:cxn ang="0">
                    <a:pos x="T4" y="T5"/>
                  </a:cxn>
                  <a:cxn ang="0">
                    <a:pos x="T6" y="T7"/>
                  </a:cxn>
                  <a:cxn ang="0">
                    <a:pos x="T8" y="T9"/>
                  </a:cxn>
                </a:cxnLst>
                <a:rect l="0" t="0" r="r" b="b"/>
                <a:pathLst>
                  <a:path w="125" h="268">
                    <a:moveTo>
                      <a:pt x="125" y="0"/>
                    </a:moveTo>
                    <a:lnTo>
                      <a:pt x="0" y="42"/>
                    </a:lnTo>
                    <a:lnTo>
                      <a:pt x="0" y="268"/>
                    </a:lnTo>
                    <a:lnTo>
                      <a:pt x="125" y="268"/>
                    </a:lnTo>
                    <a:lnTo>
                      <a:pt x="12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21" name="Freeform 186"/>
              <p:cNvSpPr>
                <a:spLocks/>
              </p:cNvSpPr>
              <p:nvPr/>
            </p:nvSpPr>
            <p:spPr bwMode="auto">
              <a:xfrm>
                <a:off x="4444" y="1900"/>
                <a:ext cx="125" cy="268"/>
              </a:xfrm>
              <a:custGeom>
                <a:avLst/>
                <a:gdLst>
                  <a:gd name="T0" fmla="*/ 125 w 125"/>
                  <a:gd name="T1" fmla="*/ 0 h 268"/>
                  <a:gd name="T2" fmla="*/ 0 w 125"/>
                  <a:gd name="T3" fmla="*/ 42 h 268"/>
                  <a:gd name="T4" fmla="*/ 0 w 125"/>
                  <a:gd name="T5" fmla="*/ 268 h 268"/>
                  <a:gd name="T6" fmla="*/ 125 w 125"/>
                  <a:gd name="T7" fmla="*/ 268 h 268"/>
                  <a:gd name="T8" fmla="*/ 125 w 125"/>
                  <a:gd name="T9" fmla="*/ 0 h 268"/>
                </a:gdLst>
                <a:ahLst/>
                <a:cxnLst>
                  <a:cxn ang="0">
                    <a:pos x="T0" y="T1"/>
                  </a:cxn>
                  <a:cxn ang="0">
                    <a:pos x="T2" y="T3"/>
                  </a:cxn>
                  <a:cxn ang="0">
                    <a:pos x="T4" y="T5"/>
                  </a:cxn>
                  <a:cxn ang="0">
                    <a:pos x="T6" y="T7"/>
                  </a:cxn>
                  <a:cxn ang="0">
                    <a:pos x="T8" y="T9"/>
                  </a:cxn>
                </a:cxnLst>
                <a:rect l="0" t="0" r="r" b="b"/>
                <a:pathLst>
                  <a:path w="125" h="268">
                    <a:moveTo>
                      <a:pt x="125" y="0"/>
                    </a:moveTo>
                    <a:lnTo>
                      <a:pt x="0" y="42"/>
                    </a:lnTo>
                    <a:lnTo>
                      <a:pt x="0" y="268"/>
                    </a:lnTo>
                    <a:lnTo>
                      <a:pt x="125" y="268"/>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22" name="Freeform 187"/>
              <p:cNvSpPr>
                <a:spLocks/>
              </p:cNvSpPr>
              <p:nvPr/>
            </p:nvSpPr>
            <p:spPr bwMode="auto">
              <a:xfrm>
                <a:off x="4617" y="1833"/>
                <a:ext cx="125" cy="335"/>
              </a:xfrm>
              <a:custGeom>
                <a:avLst/>
                <a:gdLst>
                  <a:gd name="T0" fmla="*/ 125 w 125"/>
                  <a:gd name="T1" fmla="*/ 0 h 335"/>
                  <a:gd name="T2" fmla="*/ 0 w 125"/>
                  <a:gd name="T3" fmla="*/ 42 h 335"/>
                  <a:gd name="T4" fmla="*/ 0 w 125"/>
                  <a:gd name="T5" fmla="*/ 335 h 335"/>
                  <a:gd name="T6" fmla="*/ 125 w 125"/>
                  <a:gd name="T7" fmla="*/ 335 h 335"/>
                  <a:gd name="T8" fmla="*/ 125 w 125"/>
                  <a:gd name="T9" fmla="*/ 0 h 335"/>
                </a:gdLst>
                <a:ahLst/>
                <a:cxnLst>
                  <a:cxn ang="0">
                    <a:pos x="T0" y="T1"/>
                  </a:cxn>
                  <a:cxn ang="0">
                    <a:pos x="T2" y="T3"/>
                  </a:cxn>
                  <a:cxn ang="0">
                    <a:pos x="T4" y="T5"/>
                  </a:cxn>
                  <a:cxn ang="0">
                    <a:pos x="T6" y="T7"/>
                  </a:cxn>
                  <a:cxn ang="0">
                    <a:pos x="T8" y="T9"/>
                  </a:cxn>
                </a:cxnLst>
                <a:rect l="0" t="0" r="r" b="b"/>
                <a:pathLst>
                  <a:path w="125" h="335">
                    <a:moveTo>
                      <a:pt x="125" y="0"/>
                    </a:moveTo>
                    <a:lnTo>
                      <a:pt x="0" y="42"/>
                    </a:lnTo>
                    <a:lnTo>
                      <a:pt x="0" y="335"/>
                    </a:lnTo>
                    <a:lnTo>
                      <a:pt x="125" y="335"/>
                    </a:lnTo>
                    <a:lnTo>
                      <a:pt x="12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23" name="Freeform 188"/>
              <p:cNvSpPr>
                <a:spLocks/>
              </p:cNvSpPr>
              <p:nvPr/>
            </p:nvSpPr>
            <p:spPr bwMode="auto">
              <a:xfrm>
                <a:off x="4617" y="1833"/>
                <a:ext cx="125" cy="335"/>
              </a:xfrm>
              <a:custGeom>
                <a:avLst/>
                <a:gdLst>
                  <a:gd name="T0" fmla="*/ 125 w 125"/>
                  <a:gd name="T1" fmla="*/ 0 h 335"/>
                  <a:gd name="T2" fmla="*/ 0 w 125"/>
                  <a:gd name="T3" fmla="*/ 42 h 335"/>
                  <a:gd name="T4" fmla="*/ 0 w 125"/>
                  <a:gd name="T5" fmla="*/ 335 h 335"/>
                  <a:gd name="T6" fmla="*/ 125 w 125"/>
                  <a:gd name="T7" fmla="*/ 335 h 335"/>
                  <a:gd name="T8" fmla="*/ 125 w 125"/>
                  <a:gd name="T9" fmla="*/ 0 h 335"/>
                </a:gdLst>
                <a:ahLst/>
                <a:cxnLst>
                  <a:cxn ang="0">
                    <a:pos x="T0" y="T1"/>
                  </a:cxn>
                  <a:cxn ang="0">
                    <a:pos x="T2" y="T3"/>
                  </a:cxn>
                  <a:cxn ang="0">
                    <a:pos x="T4" y="T5"/>
                  </a:cxn>
                  <a:cxn ang="0">
                    <a:pos x="T6" y="T7"/>
                  </a:cxn>
                  <a:cxn ang="0">
                    <a:pos x="T8" y="T9"/>
                  </a:cxn>
                </a:cxnLst>
                <a:rect l="0" t="0" r="r" b="b"/>
                <a:pathLst>
                  <a:path w="125" h="335">
                    <a:moveTo>
                      <a:pt x="125" y="0"/>
                    </a:moveTo>
                    <a:lnTo>
                      <a:pt x="0" y="42"/>
                    </a:lnTo>
                    <a:lnTo>
                      <a:pt x="0" y="335"/>
                    </a:lnTo>
                    <a:lnTo>
                      <a:pt x="125" y="335"/>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sp>
          <p:nvSpPr>
            <p:cNvPr id="235" name="Rectangle 178"/>
            <p:cNvSpPr>
              <a:spLocks noChangeArrowheads="1"/>
            </p:cNvSpPr>
            <p:nvPr/>
          </p:nvSpPr>
          <p:spPr bwMode="auto">
            <a:xfrm>
              <a:off x="5969529" y="2964151"/>
              <a:ext cx="733676" cy="69126"/>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sp>
        <p:nvSpPr>
          <p:cNvPr id="21" name="Title 1"/>
          <p:cNvSpPr txBox="1">
            <a:spLocks/>
          </p:cNvSpPr>
          <p:nvPr/>
        </p:nvSpPr>
        <p:spPr>
          <a:xfrm>
            <a:off x="275465" y="295719"/>
            <a:ext cx="9291376" cy="917445"/>
          </a:xfrm>
          <a:prstGeom prst="rect">
            <a:avLst/>
          </a:prstGeom>
        </p:spPr>
        <p:txBody>
          <a:bodyPr vert="horz" wrap="square" lIns="146284" tIns="91427" rIns="146284" bIns="9142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solidFill>
                  <a:schemeClr val="tx2"/>
                </a:solidFill>
                <a:effectLst/>
                <a:latin typeface="+mj-lt"/>
                <a:ea typeface="+mn-ea"/>
                <a:cs typeface="Segoe UI" pitchFamily="34" charset="0"/>
              </a:defRPr>
            </a:lvl1pPr>
          </a:lstStyle>
          <a:p>
            <a:r>
              <a:rPr lang="en-US" sz="4400" dirty="0">
                <a:solidFill>
                  <a:schemeClr val="accent4"/>
                </a:solidFill>
                <a:latin typeface="Segoe UI Light" panose="020B0502040204020203" pitchFamily="34" charset="0"/>
                <a:cs typeface="Segoe UI Light" panose="020B0502040204020203" pitchFamily="34" charset="0"/>
              </a:rPr>
              <a:t>Azure SQL Data Warehouse</a:t>
            </a:r>
          </a:p>
        </p:txBody>
      </p:sp>
      <p:sp>
        <p:nvSpPr>
          <p:cNvPr id="22" name="Content Placeholder 2"/>
          <p:cNvSpPr txBox="1">
            <a:spLocks/>
          </p:cNvSpPr>
          <p:nvPr/>
        </p:nvSpPr>
        <p:spPr>
          <a:xfrm>
            <a:off x="2187929" y="929691"/>
            <a:ext cx="9129959" cy="46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6284" tIns="45713" rIns="146284" bIns="45713"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None/>
            </a:pPr>
            <a:r>
              <a:rPr lang="en-US" sz="2400" dirty="0">
                <a:solidFill>
                  <a:srgbClr val="0072BC"/>
                </a:solidFill>
                <a:latin typeface="Segoe UI Light" panose="020B0502040204020203" pitchFamily="34" charset="0"/>
                <a:ea typeface="Times New Roman" panose="02020603050405020304" pitchFamily="18" charset="0"/>
                <a:cs typeface="Times New Roman" panose="02020603050405020304" pitchFamily="18" charset="0"/>
              </a:rPr>
              <a:t>An elastic Data Warehouse as a Service with enterprise-class features</a:t>
            </a:r>
          </a:p>
        </p:txBody>
      </p:sp>
      <p:sp>
        <p:nvSpPr>
          <p:cNvPr id="10" name="Content Placeholder 2"/>
          <p:cNvSpPr txBox="1">
            <a:spLocks/>
          </p:cNvSpPr>
          <p:nvPr/>
        </p:nvSpPr>
        <p:spPr>
          <a:xfrm>
            <a:off x="7818594" y="4544176"/>
            <a:ext cx="2642199"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Transaction of </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SQL</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queries across relational and non-relational data in Hadoop with </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PolyBase</a:t>
            </a:r>
          </a:p>
        </p:txBody>
      </p:sp>
      <p:sp>
        <p:nvSpPr>
          <p:cNvPr id="17" name="Content Placeholder 2"/>
          <p:cNvSpPr txBox="1">
            <a:spLocks/>
          </p:cNvSpPr>
          <p:nvPr/>
        </p:nvSpPr>
        <p:spPr>
          <a:xfrm>
            <a:off x="7818593" y="1762115"/>
            <a:ext cx="1996135"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Petabyte</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scalability with massive parallel processing</a:t>
            </a:r>
          </a:p>
        </p:txBody>
      </p:sp>
      <p:sp>
        <p:nvSpPr>
          <p:cNvPr id="230" name="Rectangle 229"/>
          <p:cNvSpPr/>
          <p:nvPr/>
        </p:nvSpPr>
        <p:spPr>
          <a:xfrm>
            <a:off x="864" y="6619289"/>
            <a:ext cx="7191220" cy="2382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Rectangle 230"/>
          <p:cNvSpPr/>
          <p:nvPr/>
        </p:nvSpPr>
        <p:spPr>
          <a:xfrm>
            <a:off x="7192084" y="6619289"/>
            <a:ext cx="4999052" cy="238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Content Placeholder 2"/>
          <p:cNvSpPr txBox="1">
            <a:spLocks/>
          </p:cNvSpPr>
          <p:nvPr/>
        </p:nvSpPr>
        <p:spPr>
          <a:xfrm>
            <a:off x="3186268" y="3346336"/>
            <a:ext cx="2473800" cy="553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Full enterprise-class SQL Server experience</a:t>
            </a:r>
          </a:p>
        </p:txBody>
      </p:sp>
      <p:sp>
        <p:nvSpPr>
          <p:cNvPr id="241" name="Content Placeholder 2"/>
          <p:cNvSpPr txBox="1">
            <a:spLocks/>
          </p:cNvSpPr>
          <p:nvPr/>
        </p:nvSpPr>
        <p:spPr>
          <a:xfrm>
            <a:off x="3186268" y="4544176"/>
            <a:ext cx="2940108"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Seamless </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compatibility</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with Power BI, Azure Machine Learning, HDInsight, and Azure Data Factory</a:t>
            </a:r>
          </a:p>
        </p:txBody>
      </p:sp>
      <p:sp>
        <p:nvSpPr>
          <p:cNvPr id="242" name="Content Placeholder 2"/>
          <p:cNvSpPr txBox="1">
            <a:spLocks/>
          </p:cNvSpPr>
          <p:nvPr/>
        </p:nvSpPr>
        <p:spPr>
          <a:xfrm>
            <a:off x="3186268" y="1762115"/>
            <a:ext cx="2842216" cy="100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Industry’s </a:t>
            </a:r>
            <a:r>
              <a:rPr lang="en-US" sz="1800" dirty="0">
                <a:solidFill>
                  <a:schemeClr val="bg2"/>
                </a:solidFill>
                <a:latin typeface="Segoe UI Semibold" panose="020B0702040204020203" pitchFamily="34" charset="0"/>
                <a:ea typeface="Times New Roman" panose="02020603050405020304" pitchFamily="18" charset="0"/>
                <a:cs typeface="Segoe UI Semibold" panose="020B0702040204020203" pitchFamily="34" charset="0"/>
              </a:rPr>
              <a:t>first</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enterprise-class cloud data warehouse that can </a:t>
            </a:r>
            <a:r>
              <a:rPr lang="en-US" sz="1800" dirty="0">
                <a:solidFill>
                  <a:schemeClr val="bg2"/>
                </a:solidFill>
                <a:latin typeface="Segoe UI Semibold" panose="020B0702040204020203" pitchFamily="34" charset="0"/>
                <a:ea typeface="Times New Roman" panose="02020603050405020304" pitchFamily="18" charset="0"/>
                <a:cs typeface="Segoe UI Semibold" panose="020B0702040204020203" pitchFamily="34" charset="0"/>
              </a:rPr>
              <a:t>grow, shrink, and pause</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in seconds</a:t>
            </a:r>
          </a:p>
        </p:txBody>
      </p:sp>
      <p:sp>
        <p:nvSpPr>
          <p:cNvPr id="243" name="Content Placeholder 2"/>
          <p:cNvSpPr txBox="1">
            <a:spLocks/>
          </p:cNvSpPr>
          <p:nvPr/>
        </p:nvSpPr>
        <p:spPr>
          <a:xfrm>
            <a:off x="7818593" y="3219805"/>
            <a:ext cx="2286650" cy="78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Independent</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 scale of </a:t>
            </a:r>
            <a:r>
              <a:rPr lang="en-US" sz="1800" b="1"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compute and storage </a:t>
            </a:r>
            <a:r>
              <a:rPr lang="en-US" sz="1800" dirty="0">
                <a:solidFill>
                  <a:schemeClr val="bg2"/>
                </a:solidFill>
                <a:latin typeface="Segoe UI Light" panose="020B0502040204020203" pitchFamily="34" charset="0"/>
                <a:ea typeface="Times New Roman" panose="02020603050405020304" pitchFamily="18" charset="0"/>
                <a:cs typeface="Times New Roman" panose="02020603050405020304" pitchFamily="18" charset="0"/>
              </a:rPr>
              <a:t>in seconds</a:t>
            </a:r>
          </a:p>
        </p:txBody>
      </p:sp>
      <p:sp>
        <p:nvSpPr>
          <p:cNvPr id="86" name="Rectangle 85"/>
          <p:cNvSpPr/>
          <p:nvPr/>
        </p:nvSpPr>
        <p:spPr bwMode="auto">
          <a:xfrm>
            <a:off x="0" y="148325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87" name="Rectangle 86"/>
          <p:cNvSpPr/>
          <p:nvPr/>
        </p:nvSpPr>
        <p:spPr>
          <a:xfrm>
            <a:off x="466968" y="2299462"/>
            <a:ext cx="1190817" cy="261610"/>
          </a:xfrm>
          <a:prstGeom prst="rect">
            <a:avLst/>
          </a:prstGeom>
        </p:spPr>
        <p:txBody>
          <a:bodyPr wrap="square">
            <a:spAutoFit/>
          </a:bodyPr>
          <a:lstStyle/>
          <a:p>
            <a:pPr defTabSz="896386"/>
            <a:r>
              <a:rPr lang="en-US" sz="1100" kern="0" dirty="0">
                <a:solidFill>
                  <a:schemeClr val="bg2">
                    <a:lumMod val="75000"/>
                    <a:lumOff val="25000"/>
                  </a:schemeClr>
                </a:solidFill>
                <a:cs typeface="Segoe UI Semilight" panose="020B0402040204020203" pitchFamily="34" charset="0"/>
              </a:rPr>
              <a:t>Data Lake Store</a:t>
            </a:r>
          </a:p>
        </p:txBody>
      </p:sp>
      <p:grpSp>
        <p:nvGrpSpPr>
          <p:cNvPr id="88" name="Group 87"/>
          <p:cNvGrpSpPr/>
          <p:nvPr/>
        </p:nvGrpSpPr>
        <p:grpSpPr>
          <a:xfrm>
            <a:off x="177904" y="2304343"/>
            <a:ext cx="235342" cy="235342"/>
            <a:chOff x="4068192" y="3363795"/>
            <a:chExt cx="324957" cy="324957"/>
          </a:xfrm>
        </p:grpSpPr>
        <p:sp>
          <p:nvSpPr>
            <p:cNvPr id="89"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Group 105"/>
          <p:cNvGrpSpPr/>
          <p:nvPr/>
        </p:nvGrpSpPr>
        <p:grpSpPr>
          <a:xfrm>
            <a:off x="119256" y="3825387"/>
            <a:ext cx="367366" cy="466810"/>
            <a:chOff x="-3084513" y="3390510"/>
            <a:chExt cx="2716213" cy="3363913"/>
          </a:xfrm>
          <a:solidFill>
            <a:schemeClr val="tx1"/>
          </a:solidFill>
        </p:grpSpPr>
        <p:sp>
          <p:nvSpPr>
            <p:cNvPr id="10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0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09" name="Rectangle 108"/>
          <p:cNvSpPr/>
          <p:nvPr/>
        </p:nvSpPr>
        <p:spPr>
          <a:xfrm>
            <a:off x="473540" y="374495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Azure SQL Database </a:t>
            </a:r>
          </a:p>
          <a:p>
            <a:pPr defTabSz="896386">
              <a:lnSpc>
                <a:spcPts val="500"/>
              </a:lnSpc>
            </a:pPr>
            <a:endParaRPr lang="en-US" sz="1100" kern="0" dirty="0">
              <a:solidFill>
                <a:schemeClr val="bg2">
                  <a:lumMod val="75000"/>
                  <a:lumOff val="25000"/>
                </a:schemeClr>
              </a:solidFill>
              <a:cs typeface="Segoe UI Semilight" panose="020B0402040204020203" pitchFamily="34" charset="0"/>
            </a:endParaRPr>
          </a:p>
          <a:p>
            <a:pPr marL="171450" indent="-171450" defTabSz="896386">
              <a:buFont typeface="Arial" panose="020B0604020202020204" pitchFamily="34" charset="0"/>
              <a:buChar char="•"/>
            </a:pPr>
            <a:r>
              <a:rPr lang="en-US" sz="1100" kern="0" dirty="0">
                <a:solidFill>
                  <a:schemeClr val="bg2">
                    <a:lumMod val="75000"/>
                    <a:lumOff val="25000"/>
                  </a:schemeClr>
                </a:solidFill>
                <a:cs typeface="Segoe UI Semilight" panose="020B0402040204020203" pitchFamily="34" charset="0"/>
              </a:rPr>
              <a:t>SQL Server</a:t>
            </a:r>
          </a:p>
        </p:txBody>
      </p:sp>
      <p:sp>
        <p:nvSpPr>
          <p:cNvPr id="110" name="TextBox 109"/>
          <p:cNvSpPr txBox="1"/>
          <p:nvPr/>
        </p:nvSpPr>
        <p:spPr>
          <a:xfrm>
            <a:off x="555703" y="473789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solidFill>
                  <a:schemeClr val="bg2">
                    <a:lumMod val="75000"/>
                    <a:lumOff val="25000"/>
                  </a:schemeClr>
                </a:solidFill>
                <a:cs typeface="Segoe UI Semilight" panose="020B0402040204020203" pitchFamily="34" charset="0"/>
              </a:rPr>
              <a:t>Cosmos DB</a:t>
            </a:r>
          </a:p>
        </p:txBody>
      </p:sp>
      <p:pic>
        <p:nvPicPr>
          <p:cNvPr id="111" name="Picture 110"/>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42699" y="4671374"/>
            <a:ext cx="323388" cy="323387"/>
          </a:xfrm>
          <a:prstGeom prst="rect">
            <a:avLst/>
          </a:prstGeom>
        </p:spPr>
      </p:pic>
      <p:grpSp>
        <p:nvGrpSpPr>
          <p:cNvPr id="112" name="Group 111"/>
          <p:cNvGrpSpPr/>
          <p:nvPr/>
        </p:nvGrpSpPr>
        <p:grpSpPr>
          <a:xfrm>
            <a:off x="77783" y="2985450"/>
            <a:ext cx="197968" cy="266911"/>
            <a:chOff x="-3084513" y="3390510"/>
            <a:chExt cx="2716213" cy="3363913"/>
          </a:xfrm>
          <a:solidFill>
            <a:schemeClr val="tx1"/>
          </a:solidFill>
        </p:grpSpPr>
        <p:sp>
          <p:nvSpPr>
            <p:cNvPr id="11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15" name="Group 114"/>
          <p:cNvGrpSpPr/>
          <p:nvPr/>
        </p:nvGrpSpPr>
        <p:grpSpPr>
          <a:xfrm>
            <a:off x="340409" y="2979783"/>
            <a:ext cx="197968" cy="266911"/>
            <a:chOff x="-3084513" y="3390510"/>
            <a:chExt cx="2716213" cy="3363913"/>
          </a:xfrm>
          <a:solidFill>
            <a:schemeClr val="tx1"/>
          </a:solidFill>
        </p:grpSpPr>
        <p:sp>
          <p:nvSpPr>
            <p:cNvPr id="1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18" name="Group 117"/>
          <p:cNvGrpSpPr/>
          <p:nvPr/>
        </p:nvGrpSpPr>
        <p:grpSpPr>
          <a:xfrm>
            <a:off x="84812" y="3280434"/>
            <a:ext cx="197968" cy="266911"/>
            <a:chOff x="-3084513" y="3390510"/>
            <a:chExt cx="2716213" cy="3363913"/>
          </a:xfrm>
          <a:solidFill>
            <a:schemeClr val="tx1"/>
          </a:solidFill>
        </p:grpSpPr>
        <p:sp>
          <p:nvSpPr>
            <p:cNvPr id="11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21" name="Group 120"/>
          <p:cNvGrpSpPr/>
          <p:nvPr/>
        </p:nvGrpSpPr>
        <p:grpSpPr>
          <a:xfrm>
            <a:off x="349965" y="3288877"/>
            <a:ext cx="197968" cy="266911"/>
            <a:chOff x="-3084513" y="3390510"/>
            <a:chExt cx="2716213" cy="3363913"/>
          </a:xfrm>
          <a:solidFill>
            <a:schemeClr val="tx1"/>
          </a:solidFill>
        </p:grpSpPr>
        <p:sp>
          <p:nvSpPr>
            <p:cNvPr id="12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4" name="Rectangle 123"/>
          <p:cNvSpPr/>
          <p:nvPr/>
        </p:nvSpPr>
        <p:spPr>
          <a:xfrm>
            <a:off x="555703" y="3069059"/>
            <a:ext cx="1190817" cy="600164"/>
          </a:xfrm>
          <a:prstGeom prst="rect">
            <a:avLst/>
          </a:prstGeom>
        </p:spPr>
        <p:txBody>
          <a:bodyPr wrap="square">
            <a:spAutoFit/>
          </a:bodyPr>
          <a:lstStyle/>
          <a:p>
            <a:pPr defTabSz="896386"/>
            <a:r>
              <a:rPr lang="en-US" sz="1100" kern="0" dirty="0">
                <a:cs typeface="Segoe UI Semilight" panose="020B0402040204020203" pitchFamily="34" charset="0"/>
              </a:rPr>
              <a:t>SQL Data Warehouse</a:t>
            </a:r>
          </a:p>
          <a:p>
            <a:pPr defTabSz="896386"/>
            <a:endParaRPr lang="en-US" sz="1100" kern="0" dirty="0">
              <a:solidFill>
                <a:schemeClr val="bg2">
                  <a:lumMod val="75000"/>
                  <a:lumOff val="25000"/>
                </a:schemeClr>
              </a:solidFill>
              <a:cs typeface="Segoe UI Semilight" panose="020B0402040204020203" pitchFamily="34" charset="0"/>
            </a:endParaRPr>
          </a:p>
        </p:txBody>
      </p:sp>
    </p:spTree>
    <p:extLst>
      <p:ext uri="{BB962C8B-B14F-4D97-AF65-F5344CB8AC3E}">
        <p14:creationId xmlns:p14="http://schemas.microsoft.com/office/powerpoint/2010/main" val="10352802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ight Arrow 95"/>
          <p:cNvSpPr/>
          <p:nvPr/>
        </p:nvSpPr>
        <p:spPr>
          <a:xfrm>
            <a:off x="1719580" y="1425589"/>
            <a:ext cx="1395592" cy="429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prstClr val="white"/>
              </a:solidFill>
              <a:latin typeface="Calibri" panose="020F0502020204030204"/>
            </a:endParaRPr>
          </a:p>
        </p:txBody>
      </p:sp>
      <p:sp>
        <p:nvSpPr>
          <p:cNvPr id="90" name="Right Arrow 89"/>
          <p:cNvSpPr/>
          <p:nvPr/>
        </p:nvSpPr>
        <p:spPr>
          <a:xfrm rot="10800000">
            <a:off x="6869971" y="3031814"/>
            <a:ext cx="3361097" cy="921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dirty="0">
              <a:solidFill>
                <a:prstClr val="white"/>
              </a:solidFill>
              <a:latin typeface="Calibri" panose="020F0502020204030204"/>
            </a:endParaRPr>
          </a:p>
        </p:txBody>
      </p:sp>
      <p:sp>
        <p:nvSpPr>
          <p:cNvPr id="86" name="Right Arrow 85"/>
          <p:cNvSpPr/>
          <p:nvPr/>
        </p:nvSpPr>
        <p:spPr>
          <a:xfrm>
            <a:off x="1887149" y="3727472"/>
            <a:ext cx="7121684" cy="921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solidFill>
                  <a:schemeClr val="bg1"/>
                </a:solidFill>
              </a:rPr>
              <a:t>Azure SQL </a:t>
            </a:r>
            <a:r>
              <a:rPr lang="en-US" sz="4705" dirty="0">
                <a:solidFill>
                  <a:schemeClr val="bg1"/>
                </a:solidFill>
              </a:rPr>
              <a:t>Data</a:t>
            </a:r>
            <a:r>
              <a:rPr lang="en-US" dirty="0">
                <a:solidFill>
                  <a:schemeClr val="bg1"/>
                </a:solidFill>
              </a:rPr>
              <a:t> Warehouse Architecture</a:t>
            </a:r>
          </a:p>
        </p:txBody>
      </p:sp>
      <p:sp>
        <p:nvSpPr>
          <p:cNvPr id="4" name="Rectangle 378"/>
          <p:cNvSpPr>
            <a:spLocks noChangeArrowheads="1"/>
          </p:cNvSpPr>
          <p:nvPr/>
        </p:nvSpPr>
        <p:spPr bwMode="auto">
          <a:xfrm>
            <a:off x="3724243" y="1987956"/>
            <a:ext cx="65" cy="3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defRPr/>
            </a:pPr>
            <a:endParaRPr lang="en-US" altLang="en-US" sz="2353" kern="0" dirty="0">
              <a:solidFill>
                <a:srgbClr val="505050"/>
              </a:solidFill>
              <a:latin typeface="Segoe UI"/>
            </a:endParaRPr>
          </a:p>
        </p:txBody>
      </p:sp>
      <p:grpSp>
        <p:nvGrpSpPr>
          <p:cNvPr id="7" name="Group 6"/>
          <p:cNvGrpSpPr/>
          <p:nvPr/>
        </p:nvGrpSpPr>
        <p:grpSpPr>
          <a:xfrm>
            <a:off x="3573648" y="1469782"/>
            <a:ext cx="998604" cy="1344446"/>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9" name="TextBox 8"/>
            <p:cNvSpPr txBox="1"/>
            <p:nvPr/>
          </p:nvSpPr>
          <p:spPr>
            <a:xfrm>
              <a:off x="9949984" y="3659933"/>
              <a:ext cx="911743"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Control</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1115" y="1518323"/>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kern="0" dirty="0">
              <a:solidFill>
                <a:srgbClr val="505050"/>
              </a:solidFill>
              <a:latin typeface="Segoe UI Light"/>
              <a:ea typeface="Segoe UI" pitchFamily="34" charset="0"/>
              <a:cs typeface="Segoe UI" pitchFamily="34" charset="0"/>
            </a:endParaRPr>
          </a:p>
        </p:txBody>
      </p:sp>
      <p:grpSp>
        <p:nvGrpSpPr>
          <p:cNvPr id="17" name="Group 16"/>
          <p:cNvGrpSpPr/>
          <p:nvPr/>
        </p:nvGrpSpPr>
        <p:grpSpPr>
          <a:xfrm>
            <a:off x="1483652" y="3441077"/>
            <a:ext cx="1025437" cy="1344446"/>
            <a:chOff x="9882329" y="3122532"/>
            <a:chExt cx="1046148"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19" name="TextBox 18"/>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5356" y="3441077"/>
            <a:ext cx="1025437" cy="1344446"/>
            <a:chOff x="9882329" y="3122532"/>
            <a:chExt cx="1046148"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27" name="TextBox 26"/>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956" y="2591065"/>
            <a:ext cx="1590692" cy="85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310" y="2591065"/>
            <a:ext cx="1831893" cy="877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659" y="2814228"/>
            <a:ext cx="366140" cy="626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877" y="2814228"/>
            <a:ext cx="667416" cy="654186"/>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688" y="3441077"/>
            <a:ext cx="1025437" cy="1344446"/>
            <a:chOff x="9882329" y="3122532"/>
            <a:chExt cx="1046148"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35" name="TextBox 34"/>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99" y="3441077"/>
            <a:ext cx="1025437" cy="1344446"/>
            <a:chOff x="9882329" y="3122532"/>
            <a:chExt cx="1046148"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IN" sz="1765" kern="0">
                    <a:solidFill>
                      <a:srgbClr val="FFFFFF"/>
                    </a:solidFill>
                    <a:latin typeface="Calibri" panose="020F0502020204030204"/>
                  </a:endParaRPr>
                </a:p>
              </p:txBody>
            </p:sp>
          </p:grpSp>
        </p:grpSp>
        <p:sp>
          <p:nvSpPr>
            <p:cNvPr id="43" name="TextBox 42"/>
            <p:cNvSpPr txBox="1"/>
            <p:nvPr/>
          </p:nvSpPr>
          <p:spPr>
            <a:xfrm>
              <a:off x="9883239" y="3659933"/>
              <a:ext cx="1045238" cy="763458"/>
            </a:xfrm>
            <a:prstGeom prst="rect">
              <a:avLst/>
            </a:prstGeom>
            <a:noFill/>
          </p:spPr>
          <p:txBody>
            <a:bodyPr wrap="none" lIns="175736" tIns="140589" rIns="175736" bIns="140589" rtlCol="0">
              <a:spAutoFit/>
            </a:bodyPr>
            <a:lstStyle/>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Compute</a:t>
              </a:r>
            </a:p>
            <a:p>
              <a:pPr algn="ctr" defTabSz="895337" fontAlgn="base">
                <a:lnSpc>
                  <a:spcPct val="90000"/>
                </a:lnSpc>
                <a:spcBef>
                  <a:spcPct val="0"/>
                </a:spcBef>
                <a:spcAft>
                  <a:spcPts val="575"/>
                </a:spcAft>
                <a:defRPr/>
              </a:pPr>
              <a:r>
                <a:rPr lang="en-US" sz="1371" kern="0" dirty="0">
                  <a:solidFill>
                    <a:srgbClr val="515151"/>
                  </a:solidFill>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890"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kern="0" dirty="0">
                <a:solidFill>
                  <a:srgbClr val="505050"/>
                </a:solidFill>
                <a:latin typeface="Segoe UI Light"/>
                <a:ea typeface="Segoe UI" pitchFamily="34" charset="0"/>
                <a:cs typeface="Segoe UI" pitchFamily="34" charset="0"/>
              </a:rPr>
              <a:t>SQL DB</a:t>
            </a:r>
          </a:p>
        </p:txBody>
      </p:sp>
      <p:sp>
        <p:nvSpPr>
          <p:cNvPr id="60" name="Freeform 59"/>
          <p:cNvSpPr/>
          <p:nvPr/>
        </p:nvSpPr>
        <p:spPr bwMode="auto">
          <a:xfrm>
            <a:off x="2547733"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kern="0">
                <a:solidFill>
                  <a:srgbClr val="505050"/>
                </a:solidFill>
                <a:latin typeface="Segoe UI Light"/>
                <a:ea typeface="Segoe UI" pitchFamily="34" charset="0"/>
                <a:cs typeface="Segoe UI" pitchFamily="34" charset="0"/>
              </a:rPr>
              <a:t>SQL DB</a:t>
            </a:r>
            <a:endParaRPr lang="en-IN" sz="1050" b="1" kern="0" dirty="0">
              <a:solidFill>
                <a:srgbClr val="505050"/>
              </a:solidFill>
              <a:latin typeface="Segoe UI Light"/>
              <a:ea typeface="Segoe UI" pitchFamily="34" charset="0"/>
              <a:cs typeface="Segoe UI" pitchFamily="34" charset="0"/>
            </a:endParaRPr>
          </a:p>
        </p:txBody>
      </p:sp>
      <p:sp>
        <p:nvSpPr>
          <p:cNvPr id="61" name="Freeform 60"/>
          <p:cNvSpPr/>
          <p:nvPr/>
        </p:nvSpPr>
        <p:spPr bwMode="auto">
          <a:xfrm>
            <a:off x="4011016"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kern="0">
                <a:solidFill>
                  <a:srgbClr val="505050"/>
                </a:solidFill>
                <a:latin typeface="Segoe UI Light"/>
                <a:ea typeface="Segoe UI" pitchFamily="34" charset="0"/>
                <a:cs typeface="Segoe UI" pitchFamily="34" charset="0"/>
              </a:rPr>
              <a:t>SQL DB</a:t>
            </a:r>
            <a:endParaRPr lang="en-IN" sz="1050" b="1" kern="0" dirty="0">
              <a:solidFill>
                <a:srgbClr val="505050"/>
              </a:solidFill>
              <a:latin typeface="Segoe UI Light"/>
              <a:ea typeface="Segoe UI" pitchFamily="34" charset="0"/>
              <a:cs typeface="Segoe UI" pitchFamily="34" charset="0"/>
            </a:endParaRPr>
          </a:p>
        </p:txBody>
      </p:sp>
      <p:sp>
        <p:nvSpPr>
          <p:cNvPr id="62" name="Freeform 61"/>
          <p:cNvSpPr/>
          <p:nvPr/>
        </p:nvSpPr>
        <p:spPr bwMode="auto">
          <a:xfrm>
            <a:off x="5476348" y="3487962"/>
            <a:ext cx="667088" cy="4185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050" b="1" kern="0">
                <a:solidFill>
                  <a:srgbClr val="505050"/>
                </a:solidFill>
                <a:latin typeface="Segoe UI Light"/>
                <a:ea typeface="Segoe UI" pitchFamily="34" charset="0"/>
                <a:cs typeface="Segoe UI" pitchFamily="34" charset="0"/>
              </a:rPr>
              <a:t>SQL DB</a:t>
            </a:r>
            <a:endParaRPr lang="en-IN" sz="1050" b="1" kern="0" dirty="0">
              <a:solidFill>
                <a:srgbClr val="505050"/>
              </a:solidFill>
              <a:latin typeface="Segoe UI Light"/>
              <a:ea typeface="Segoe UI" pitchFamily="34" charset="0"/>
              <a:cs typeface="Segoe UI" pitchFamily="34" charset="0"/>
            </a:endParaRPr>
          </a:p>
        </p:txBody>
      </p:sp>
      <p:sp>
        <p:nvSpPr>
          <p:cNvPr id="88" name="Rounded Rectangle 87"/>
          <p:cNvSpPr/>
          <p:nvPr/>
        </p:nvSpPr>
        <p:spPr>
          <a:xfrm>
            <a:off x="9008834" y="2894603"/>
            <a:ext cx="2964160" cy="181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u="sng" kern="0" dirty="0">
                <a:solidFill>
                  <a:prstClr val="white"/>
                </a:solidFill>
                <a:latin typeface="Calibri" panose="020F0502020204030204"/>
              </a:rPr>
              <a:t>Compute</a:t>
            </a:r>
          </a:p>
          <a:p>
            <a:pPr algn="ctr" defTabSz="914225">
              <a:defRPr/>
            </a:pPr>
            <a:r>
              <a:rPr lang="en-US" kern="0" dirty="0">
                <a:solidFill>
                  <a:prstClr val="white"/>
                </a:solidFill>
                <a:latin typeface="Calibri" panose="020F0502020204030204"/>
              </a:rPr>
              <a:t>Scale compute up or down when required</a:t>
            </a:r>
          </a:p>
          <a:p>
            <a:pPr algn="ctr" defTabSz="914225">
              <a:defRPr/>
            </a:pPr>
            <a:r>
              <a:rPr lang="en-US" kern="0" dirty="0">
                <a:solidFill>
                  <a:prstClr val="white"/>
                </a:solidFill>
                <a:latin typeface="Calibri" panose="020F0502020204030204"/>
              </a:rPr>
              <a:t>(SLA &lt;= 60 seconds).</a:t>
            </a:r>
          </a:p>
          <a:p>
            <a:pPr algn="ctr" defTabSz="914225">
              <a:defRPr/>
            </a:pPr>
            <a:endParaRPr lang="en-US" kern="0" dirty="0">
              <a:solidFill>
                <a:prstClr val="white"/>
              </a:solidFill>
              <a:latin typeface="Calibri" panose="020F0502020204030204"/>
            </a:endParaRPr>
          </a:p>
          <a:p>
            <a:pPr algn="ctr" defTabSz="914225">
              <a:defRPr/>
            </a:pPr>
            <a:r>
              <a:rPr lang="en-US" kern="0" dirty="0">
                <a:solidFill>
                  <a:prstClr val="white"/>
                </a:solidFill>
                <a:latin typeface="Calibri" panose="020F0502020204030204"/>
              </a:rPr>
              <a:t>Pause, Resume,  Stop, Start.</a:t>
            </a:r>
          </a:p>
        </p:txBody>
      </p:sp>
      <p:sp>
        <p:nvSpPr>
          <p:cNvPr id="91" name="Rounded Rectangle 90"/>
          <p:cNvSpPr/>
          <p:nvPr/>
        </p:nvSpPr>
        <p:spPr>
          <a:xfrm>
            <a:off x="2952708" y="2687919"/>
            <a:ext cx="2227834" cy="452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prstClr val="white"/>
                </a:solidFill>
                <a:latin typeface="Calibri" panose="020F0502020204030204"/>
              </a:rPr>
              <a:t>Massively Parallel Processing (MPP) Engine</a:t>
            </a:r>
          </a:p>
        </p:txBody>
      </p:sp>
      <p:sp>
        <p:nvSpPr>
          <p:cNvPr id="93" name="Rounded Rectangle 92"/>
          <p:cNvSpPr/>
          <p:nvPr/>
        </p:nvSpPr>
        <p:spPr>
          <a:xfrm>
            <a:off x="9523827" y="2698371"/>
            <a:ext cx="2021773" cy="3176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prstClr val="white"/>
                </a:solidFill>
                <a:latin typeface="Calibri" panose="020F0502020204030204"/>
              </a:rPr>
              <a:t>100 DWU &lt; &gt; 6000 DWU</a:t>
            </a:r>
          </a:p>
        </p:txBody>
      </p:sp>
      <p:sp>
        <p:nvSpPr>
          <p:cNvPr id="94" name="Rounded Rectangle 93"/>
          <p:cNvSpPr/>
          <p:nvPr/>
        </p:nvSpPr>
        <p:spPr>
          <a:xfrm>
            <a:off x="8322331" y="1141720"/>
            <a:ext cx="3650663" cy="124906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kern="0" dirty="0">
                <a:solidFill>
                  <a:prstClr val="white"/>
                </a:solidFill>
                <a:latin typeface="Calibri" panose="020F0502020204030204"/>
              </a:rPr>
              <a:t>Storage and Compute are de-coupled, enabling a true elastic service and separate charging for both compute and storage</a:t>
            </a:r>
          </a:p>
        </p:txBody>
      </p:sp>
      <p:sp>
        <p:nvSpPr>
          <p:cNvPr id="95" name="Rounded Rectangle 94"/>
          <p:cNvSpPr/>
          <p:nvPr/>
        </p:nvSpPr>
        <p:spPr>
          <a:xfrm>
            <a:off x="179318" y="1260611"/>
            <a:ext cx="1624925" cy="723135"/>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prstClr val="white"/>
                </a:solidFill>
                <a:latin typeface="Calibri" panose="020F0502020204030204"/>
              </a:rPr>
              <a:t>Application or User connection</a:t>
            </a:r>
          </a:p>
        </p:txBody>
      </p:sp>
      <p:sp>
        <p:nvSpPr>
          <p:cNvPr id="71" name="Rounded Rectangle 70"/>
          <p:cNvSpPr/>
          <p:nvPr/>
        </p:nvSpPr>
        <p:spPr>
          <a:xfrm>
            <a:off x="1525813" y="5066387"/>
            <a:ext cx="2631320" cy="109257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prstClr val="white"/>
              </a:solidFill>
              <a:latin typeface="Calibri" panose="020F0502020204030204"/>
            </a:endParaRPr>
          </a:p>
        </p:txBody>
      </p:sp>
      <p:sp>
        <p:nvSpPr>
          <p:cNvPr id="63" name="Freeform 62"/>
          <p:cNvSpPr/>
          <p:nvPr/>
        </p:nvSpPr>
        <p:spPr bwMode="auto">
          <a:xfrm>
            <a:off x="2291242" y="5235833"/>
            <a:ext cx="1611333" cy="75400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r>
              <a:rPr lang="en-IN" sz="1400" b="1" kern="0" dirty="0">
                <a:solidFill>
                  <a:schemeClr val="tx1"/>
                </a:solidFill>
                <a:latin typeface="Segoe UI Light"/>
                <a:ea typeface="Segoe UI" pitchFamily="34" charset="0"/>
                <a:cs typeface="Segoe UI" pitchFamily="34" charset="0"/>
              </a:rPr>
              <a:t>Hadoop / HDInsight</a:t>
            </a:r>
          </a:p>
        </p:txBody>
      </p:sp>
      <p:sp>
        <p:nvSpPr>
          <p:cNvPr id="104" name="Freeform 103"/>
          <p:cNvSpPr>
            <a:spLocks/>
          </p:cNvSpPr>
          <p:nvPr/>
        </p:nvSpPr>
        <p:spPr bwMode="auto">
          <a:xfrm>
            <a:off x="1575242" y="5551355"/>
            <a:ext cx="666571" cy="51811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60"/>
          </a:solidFill>
          <a:ln>
            <a:solidFill>
              <a:schemeClr val="bg1"/>
            </a:solidFill>
          </a:ln>
        </p:spPr>
        <p:txBody>
          <a:bodyPr vert="horz" wrap="square" lIns="87843" tIns="43920" rIns="87843" bIns="43920" numCol="1" anchor="t" anchorCtr="0" compatLnSpc="1">
            <a:prstTxWarp prst="textNoShape">
              <a:avLst/>
            </a:prstTxWarp>
          </a:bodyPr>
          <a:lstStyle/>
          <a:p>
            <a:pPr defTabSz="894993" fontAlgn="base">
              <a:spcBef>
                <a:spcPct val="0"/>
              </a:spcBef>
              <a:spcAft>
                <a:spcPct val="0"/>
              </a:spcAft>
              <a:defRPr/>
            </a:pPr>
            <a:endParaRPr lang="en-IN" sz="2307" kern="0">
              <a:solidFill>
                <a:srgbClr val="000000"/>
              </a:solidFill>
              <a:latin typeface="Calibri" panose="020F0502020204030204"/>
              <a:ea typeface="MS PGothic" charset="0"/>
            </a:endParaRPr>
          </a:p>
        </p:txBody>
      </p:sp>
      <p:sp>
        <p:nvSpPr>
          <p:cNvPr id="5" name="Rounded Rectangle 4"/>
          <p:cNvSpPr/>
          <p:nvPr/>
        </p:nvSpPr>
        <p:spPr>
          <a:xfrm>
            <a:off x="3280628" y="2466217"/>
            <a:ext cx="486749" cy="22955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97" name="Rounded Rectangle 96"/>
          <p:cNvSpPr/>
          <p:nvPr/>
        </p:nvSpPr>
        <p:spPr>
          <a:xfrm>
            <a:off x="1647078"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101" name="Rounded Rectangle 100"/>
          <p:cNvSpPr/>
          <p:nvPr/>
        </p:nvSpPr>
        <p:spPr>
          <a:xfrm>
            <a:off x="3115172"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102" name="Rounded Rectangle 101"/>
          <p:cNvSpPr/>
          <p:nvPr/>
        </p:nvSpPr>
        <p:spPr>
          <a:xfrm>
            <a:off x="4581523"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103" name="Rounded Rectangle 102"/>
          <p:cNvSpPr/>
          <p:nvPr/>
        </p:nvSpPr>
        <p:spPr>
          <a:xfrm>
            <a:off x="6055633" y="3306857"/>
            <a:ext cx="486749" cy="34352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050" kern="0" dirty="0">
                <a:solidFill>
                  <a:prstClr val="white"/>
                </a:solidFill>
                <a:latin typeface="Calibri" panose="020F0502020204030204"/>
              </a:rPr>
              <a:t>DMS</a:t>
            </a:r>
          </a:p>
        </p:txBody>
      </p:sp>
      <p:sp>
        <p:nvSpPr>
          <p:cNvPr id="109" name="Bent Arrow 105"/>
          <p:cNvSpPr/>
          <p:nvPr/>
        </p:nvSpPr>
        <p:spPr>
          <a:xfrm rot="10800000" flipH="1">
            <a:off x="463651" y="1980200"/>
            <a:ext cx="1041068" cy="3975277"/>
          </a:xfrm>
          <a:prstGeom prst="ben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Calibri" panose="020F0502020204030204"/>
            </a:endParaRPr>
          </a:p>
        </p:txBody>
      </p:sp>
      <p:sp>
        <p:nvSpPr>
          <p:cNvPr id="110" name="Rounded Rectangle 94"/>
          <p:cNvSpPr/>
          <p:nvPr/>
        </p:nvSpPr>
        <p:spPr>
          <a:xfrm>
            <a:off x="47343" y="2671175"/>
            <a:ext cx="1170580" cy="446855"/>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err="1">
                <a:solidFill>
                  <a:prstClr val="white"/>
                </a:solidFill>
                <a:latin typeface="Calibri" panose="020F0502020204030204"/>
              </a:rPr>
              <a:t>Polybase</a:t>
            </a:r>
            <a:endParaRPr lang="en-US" sz="1400" kern="0" dirty="0">
              <a:solidFill>
                <a:prstClr val="white"/>
              </a:solidFill>
              <a:latin typeface="Calibri" panose="020F0502020204030204"/>
            </a:endParaRPr>
          </a:p>
        </p:txBody>
      </p:sp>
    </p:spTree>
    <p:extLst>
      <p:ext uri="{BB962C8B-B14F-4D97-AF65-F5344CB8AC3E}">
        <p14:creationId xmlns:p14="http://schemas.microsoft.com/office/powerpoint/2010/main" val="24666047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D967F3B-C483-4953-ABFF-F0CC1ADA3B1A}"/>
              </a:ext>
            </a:extLst>
          </p:cNvPr>
          <p:cNvGrpSpPr/>
          <p:nvPr/>
        </p:nvGrpSpPr>
        <p:grpSpPr>
          <a:xfrm>
            <a:off x="1480896" y="719017"/>
            <a:ext cx="10610127" cy="6148616"/>
            <a:chOff x="170932" y="487"/>
            <a:chExt cx="11920091" cy="689840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11" y="487"/>
              <a:ext cx="11428379" cy="6898406"/>
            </a:xfrm>
            <a:prstGeom prst="rect">
              <a:avLst/>
            </a:prstGeom>
          </p:spPr>
        </p:pic>
        <p:grpSp>
          <p:nvGrpSpPr>
            <p:cNvPr id="68" name="Group 67"/>
            <p:cNvGrpSpPr/>
            <p:nvPr/>
          </p:nvGrpSpPr>
          <p:grpSpPr>
            <a:xfrm>
              <a:off x="170932" y="5270137"/>
              <a:ext cx="11658215" cy="1434042"/>
              <a:chOff x="-224970" y="5393157"/>
              <a:chExt cx="12437194" cy="1529862"/>
            </a:xfrm>
          </p:grpSpPr>
          <p:grpSp>
            <p:nvGrpSpPr>
              <p:cNvPr id="67" name="Group 66"/>
              <p:cNvGrpSpPr/>
              <p:nvPr/>
            </p:nvGrpSpPr>
            <p:grpSpPr>
              <a:xfrm>
                <a:off x="-224970" y="5612947"/>
                <a:ext cx="2010233" cy="1310072"/>
                <a:chOff x="-224970" y="5612947"/>
                <a:chExt cx="2010233" cy="1310072"/>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970" y="5612947"/>
                  <a:ext cx="1915884" cy="1076687"/>
                </a:xfrm>
                <a:prstGeom prst="ellipse">
                  <a:avLst/>
                </a:prstGeom>
              </p:spPr>
            </p:pic>
            <p:sp>
              <p:nvSpPr>
                <p:cNvPr id="6" name="Rectangle 5"/>
                <p:cNvSpPr/>
                <p:nvPr/>
              </p:nvSpPr>
              <p:spPr>
                <a:xfrm>
                  <a:off x="-93002" y="6393431"/>
                  <a:ext cx="1878265" cy="529588"/>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Global Distribution</a:t>
                  </a:r>
                </a:p>
                <a:p>
                  <a:pPr algn="ctr" defTabSz="857124"/>
                  <a:r>
                    <a:rPr lang="en-US" sz="1313" kern="0" dirty="0">
                      <a:solidFill>
                        <a:prstClr val="white"/>
                      </a:solidFill>
                      <a:latin typeface="Segoe UI Light" panose="020B0502040204020203" pitchFamily="34" charset="0"/>
                      <a:cs typeface="Segoe UI Light" panose="020B0502040204020203" pitchFamily="34" charset="0"/>
                    </a:rPr>
                    <a:t>from the ground-up</a:t>
                  </a:r>
                </a:p>
              </p:txBody>
            </p:sp>
          </p:grpSp>
          <p:grpSp>
            <p:nvGrpSpPr>
              <p:cNvPr id="66" name="Group 65"/>
              <p:cNvGrpSpPr/>
              <p:nvPr/>
            </p:nvGrpSpPr>
            <p:grpSpPr>
              <a:xfrm>
                <a:off x="1723289" y="5507922"/>
                <a:ext cx="1878265" cy="1197605"/>
                <a:chOff x="1723289" y="5507922"/>
                <a:chExt cx="1878265" cy="1197605"/>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3103" r="6462"/>
                <a:stretch/>
              </p:blipFill>
              <p:spPr>
                <a:xfrm>
                  <a:off x="1742104" y="5507922"/>
                  <a:ext cx="1808686" cy="1027821"/>
                </a:xfrm>
                <a:prstGeom prst="ellipse">
                  <a:avLst/>
                </a:prstGeom>
              </p:spPr>
            </p:pic>
            <p:sp>
              <p:nvSpPr>
                <p:cNvPr id="8" name="Rectangle 7"/>
                <p:cNvSpPr/>
                <p:nvPr/>
              </p:nvSpPr>
              <p:spPr>
                <a:xfrm>
                  <a:off x="1723289" y="6393431"/>
                  <a:ext cx="1878265"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Limitless Scale</a:t>
                  </a:r>
                </a:p>
              </p:txBody>
            </p:sp>
          </p:grpSp>
          <p:grpSp>
            <p:nvGrpSpPr>
              <p:cNvPr id="64" name="Group 63"/>
              <p:cNvGrpSpPr/>
              <p:nvPr/>
            </p:nvGrpSpPr>
            <p:grpSpPr>
              <a:xfrm>
                <a:off x="3739575" y="5584867"/>
                <a:ext cx="1878265" cy="1338152"/>
                <a:chOff x="3739575" y="5584867"/>
                <a:chExt cx="1878265" cy="1338152"/>
              </a:xfrm>
            </p:grpSpPr>
            <p:pic>
              <p:nvPicPr>
                <p:cNvPr id="10" name="Picture 9"/>
                <p:cNvPicPr>
                  <a:picLocks noChangeAspect="1"/>
                </p:cNvPicPr>
                <p:nvPr/>
              </p:nvPicPr>
              <p:blipFill rotWithShape="1">
                <a:blip r:embed="rId6"/>
                <a:srcRect t="8571"/>
                <a:stretch/>
              </p:blipFill>
              <p:spPr>
                <a:xfrm>
                  <a:off x="3946131" y="5584867"/>
                  <a:ext cx="1553659" cy="873933"/>
                </a:xfrm>
                <a:prstGeom prst="ellipse">
                  <a:avLst/>
                </a:prstGeom>
              </p:spPr>
            </p:pic>
            <p:sp>
              <p:nvSpPr>
                <p:cNvPr id="11" name="Rectangle 10"/>
                <p:cNvSpPr/>
                <p:nvPr/>
              </p:nvSpPr>
              <p:spPr>
                <a:xfrm>
                  <a:off x="3739575" y="6393431"/>
                  <a:ext cx="1878265" cy="529588"/>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Extremely Low Latency</a:t>
                  </a:r>
                </a:p>
              </p:txBody>
            </p:sp>
          </p:grpSp>
          <p:grpSp>
            <p:nvGrpSpPr>
              <p:cNvPr id="63" name="Group 62"/>
              <p:cNvGrpSpPr/>
              <p:nvPr/>
            </p:nvGrpSpPr>
            <p:grpSpPr>
              <a:xfrm>
                <a:off x="5549935" y="5541077"/>
                <a:ext cx="2379016" cy="1164450"/>
                <a:chOff x="5549935" y="5541077"/>
                <a:chExt cx="2379016" cy="116445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6391" y="5541077"/>
                  <a:ext cx="1901372" cy="811234"/>
                </a:xfrm>
                <a:prstGeom prst="rect">
                  <a:avLst/>
                </a:prstGeom>
              </p:spPr>
            </p:pic>
            <p:sp>
              <p:nvSpPr>
                <p:cNvPr id="13" name="Rectangle 12"/>
                <p:cNvSpPr/>
                <p:nvPr/>
              </p:nvSpPr>
              <p:spPr>
                <a:xfrm>
                  <a:off x="5549935" y="6393431"/>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Multiple Consistency Levels</a:t>
                  </a:r>
                </a:p>
              </p:txBody>
            </p:sp>
          </p:grpSp>
          <p:grpSp>
            <p:nvGrpSpPr>
              <p:cNvPr id="62" name="Group 61"/>
              <p:cNvGrpSpPr/>
              <p:nvPr/>
            </p:nvGrpSpPr>
            <p:grpSpPr>
              <a:xfrm>
                <a:off x="7672913" y="5393157"/>
                <a:ext cx="2379016" cy="1312370"/>
                <a:chOff x="7672913" y="5393157"/>
                <a:chExt cx="2379016" cy="1312370"/>
              </a:xfrm>
            </p:grpSpPr>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b="6812"/>
                <a:stretch/>
              </p:blipFill>
              <p:spPr>
                <a:xfrm>
                  <a:off x="7992976" y="5393157"/>
                  <a:ext cx="1802702" cy="979714"/>
                </a:xfrm>
                <a:prstGeom prst="ellipse">
                  <a:avLst/>
                </a:prstGeom>
              </p:spPr>
            </p:pic>
            <p:sp>
              <p:nvSpPr>
                <p:cNvPr id="19" name="Rectangle 18"/>
                <p:cNvSpPr/>
                <p:nvPr/>
              </p:nvSpPr>
              <p:spPr>
                <a:xfrm>
                  <a:off x="7672913" y="6393431"/>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ARS model</a:t>
                  </a:r>
                </a:p>
              </p:txBody>
            </p:sp>
          </p:grpSp>
          <p:grpSp>
            <p:nvGrpSpPr>
              <p:cNvPr id="61" name="Group 60"/>
              <p:cNvGrpSpPr/>
              <p:nvPr/>
            </p:nvGrpSpPr>
            <p:grpSpPr>
              <a:xfrm>
                <a:off x="9833208" y="5509126"/>
                <a:ext cx="2379016" cy="1196401"/>
                <a:chOff x="9833208" y="5509126"/>
                <a:chExt cx="2379016" cy="1196401"/>
              </a:xfrm>
            </p:grpSpPr>
            <p:pic>
              <p:nvPicPr>
                <p:cNvPr id="20" name="Picture 19"/>
                <p:cNvPicPr>
                  <a:picLocks noChangeAspect="1"/>
                </p:cNvPicPr>
                <p:nvPr/>
              </p:nvPicPr>
              <p:blipFill rotWithShape="1">
                <a:blip r:embed="rId9" cstate="print">
                  <a:extLst>
                    <a:ext uri="{28A0092B-C50C-407E-A947-70E740481C1C}">
                      <a14:useLocalDpi xmlns:a14="http://schemas.microsoft.com/office/drawing/2010/main" val="0"/>
                    </a:ext>
                  </a:extLst>
                </a:blip>
                <a:srcRect b="11918"/>
                <a:stretch/>
              </p:blipFill>
              <p:spPr>
                <a:xfrm>
                  <a:off x="10456231" y="5509126"/>
                  <a:ext cx="1436370" cy="843185"/>
                </a:xfrm>
                <a:prstGeom prst="ellipse">
                  <a:avLst/>
                </a:prstGeom>
              </p:spPr>
            </p:pic>
            <p:sp>
              <p:nvSpPr>
                <p:cNvPr id="21" name="Rectangle 20"/>
                <p:cNvSpPr/>
                <p:nvPr/>
              </p:nvSpPr>
              <p:spPr>
                <a:xfrm>
                  <a:off x="9833208" y="6393431"/>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Comprehensive SLAs</a:t>
                  </a:r>
                </a:p>
              </p:txBody>
            </p:sp>
          </p:grpSp>
        </p:grpSp>
        <p:grpSp>
          <p:nvGrpSpPr>
            <p:cNvPr id="59" name="Group 58"/>
            <p:cNvGrpSpPr/>
            <p:nvPr/>
          </p:nvGrpSpPr>
          <p:grpSpPr>
            <a:xfrm>
              <a:off x="381811" y="5117577"/>
              <a:ext cx="11428379" cy="292549"/>
              <a:chOff x="0" y="5230396"/>
              <a:chExt cx="12192000" cy="312096"/>
            </a:xfrm>
          </p:grpSpPr>
          <p:cxnSp>
            <p:nvCxnSpPr>
              <p:cNvPr id="54" name="Straight Connector 53"/>
              <p:cNvCxnSpPr/>
              <p:nvPr/>
            </p:nvCxnSpPr>
            <p:spPr>
              <a:xfrm>
                <a:off x="0" y="5385900"/>
                <a:ext cx="12192000" cy="2544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808906" y="5230396"/>
                <a:ext cx="1925954" cy="312096"/>
              </a:xfrm>
              <a:prstGeom prst="rect">
                <a:avLst/>
              </a:prstGeom>
              <a:solidFill>
                <a:schemeClr val="tx1">
                  <a:alpha val="86000"/>
                </a:schemeClr>
              </a:solidFill>
            </p:spPr>
            <p:txBody>
              <a:bodyPr wrap="square">
                <a:spAutoFit/>
              </a:bodyPr>
              <a:lstStyle/>
              <a:p>
                <a:pPr algn="ctr" defTabSz="857124"/>
                <a:r>
                  <a:rPr lang="en-US" sz="1313" kern="0" dirty="0">
                    <a:solidFill>
                      <a:srgbClr val="00B0F0"/>
                    </a:solidFill>
                    <a:latin typeface="Segoe UI Light" panose="020B0502040204020203" pitchFamily="34" charset="0"/>
                    <a:cs typeface="Segoe UI Light" panose="020B0502040204020203" pitchFamily="34" charset="0"/>
                  </a:rPr>
                  <a:t>Planet-Scale</a:t>
                </a:r>
              </a:p>
            </p:txBody>
          </p:sp>
        </p:grpSp>
        <p:grpSp>
          <p:nvGrpSpPr>
            <p:cNvPr id="58" name="Group 57"/>
            <p:cNvGrpSpPr/>
            <p:nvPr/>
          </p:nvGrpSpPr>
          <p:grpSpPr>
            <a:xfrm>
              <a:off x="2211714" y="3081676"/>
              <a:ext cx="7741366" cy="292549"/>
              <a:chOff x="1952171" y="3058463"/>
              <a:chExt cx="8258629" cy="312096"/>
            </a:xfrm>
          </p:grpSpPr>
          <p:cxnSp>
            <p:nvCxnSpPr>
              <p:cNvPr id="65" name="Straight Connector 64"/>
              <p:cNvCxnSpPr/>
              <p:nvPr/>
            </p:nvCxnSpPr>
            <p:spPr>
              <a:xfrm flipV="1">
                <a:off x="1952171" y="3239790"/>
                <a:ext cx="8258629" cy="419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912138" y="3058463"/>
                <a:ext cx="1925954" cy="312096"/>
              </a:xfrm>
              <a:prstGeom prst="rect">
                <a:avLst/>
              </a:prstGeom>
              <a:solidFill>
                <a:schemeClr val="tx1">
                  <a:alpha val="86000"/>
                </a:schemeClr>
              </a:solidFill>
            </p:spPr>
            <p:txBody>
              <a:bodyPr wrap="square">
                <a:spAutoFit/>
              </a:bodyPr>
              <a:lstStyle/>
              <a:p>
                <a:pPr algn="ctr" defTabSz="857124"/>
                <a:r>
                  <a:rPr lang="en-US" sz="1313" kern="0" dirty="0">
                    <a:solidFill>
                      <a:srgbClr val="00B0F0"/>
                    </a:solidFill>
                    <a:latin typeface="Segoe UI Light" panose="020B0502040204020203" pitchFamily="34" charset="0"/>
                    <a:cs typeface="Segoe UI Light" panose="020B0502040204020203" pitchFamily="34" charset="0"/>
                  </a:rPr>
                  <a:t>Multi-Model</a:t>
                </a:r>
              </a:p>
            </p:txBody>
          </p:sp>
        </p:grpSp>
        <p:grpSp>
          <p:nvGrpSpPr>
            <p:cNvPr id="60" name="Group 59"/>
            <p:cNvGrpSpPr/>
            <p:nvPr/>
          </p:nvGrpSpPr>
          <p:grpSpPr>
            <a:xfrm>
              <a:off x="1750451" y="759145"/>
              <a:ext cx="10340572" cy="3643976"/>
              <a:chOff x="1460090" y="580749"/>
              <a:chExt cx="11031508" cy="3887457"/>
            </a:xfrm>
          </p:grpSpPr>
          <p:grpSp>
            <p:nvGrpSpPr>
              <p:cNvPr id="57" name="Group 56"/>
              <p:cNvGrpSpPr/>
              <p:nvPr/>
            </p:nvGrpSpPr>
            <p:grpSpPr>
              <a:xfrm>
                <a:off x="1460090" y="580749"/>
                <a:ext cx="11031508" cy="3887457"/>
                <a:chOff x="1460090" y="580749"/>
                <a:chExt cx="11031508" cy="3887457"/>
              </a:xfrm>
            </p:grpSpPr>
            <p:cxnSp>
              <p:nvCxnSpPr>
                <p:cNvPr id="27" name="Straight Connector 26"/>
                <p:cNvCxnSpPr/>
                <p:nvPr/>
              </p:nvCxnSpPr>
              <p:spPr>
                <a:xfrm>
                  <a:off x="1460090" y="3264294"/>
                  <a:ext cx="79340" cy="21617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2239100" y="1539188"/>
                  <a:ext cx="820242" cy="946018"/>
                  <a:chOff x="2239100" y="1539188"/>
                  <a:chExt cx="820242" cy="946018"/>
                </a:xfrm>
              </p:grpSpPr>
              <p:cxnSp>
                <p:nvCxnSpPr>
                  <p:cNvPr id="43" name="Straight Connector 42"/>
                  <p:cNvCxnSpPr/>
                  <p:nvPr/>
                </p:nvCxnSpPr>
                <p:spPr>
                  <a:xfrm>
                    <a:off x="2876681" y="2322319"/>
                    <a:ext cx="182661" cy="162887"/>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6156" name="Picture 12" descr="http://3.bp.blogspot.com/-NKid1e1S5Tk/VlAXTzz5eHI/AAAAAAAAB9o/X8LujUZSVUA/s1600/azure-storage-table-300x30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39100" y="1539188"/>
                    <a:ext cx="782920" cy="78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3557365" y="1037574"/>
                  <a:ext cx="2034961" cy="772720"/>
                  <a:chOff x="3557365" y="1037574"/>
                  <a:chExt cx="2034961" cy="772720"/>
                </a:xfrm>
              </p:grpSpPr>
              <p:pic>
                <p:nvPicPr>
                  <p:cNvPr id="6154" name="Picture 10" descr="Image result for mongod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57365" y="1037574"/>
                    <a:ext cx="2034961" cy="55272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p:cNvCxnSpPr>
                    <a:stCxn id="6154" idx="2"/>
                  </p:cNvCxnSpPr>
                  <p:nvPr/>
                </p:nvCxnSpPr>
                <p:spPr>
                  <a:xfrm>
                    <a:off x="4574846" y="1590299"/>
                    <a:ext cx="204434" cy="21999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843285" y="580749"/>
                  <a:ext cx="2276312" cy="1266517"/>
                  <a:chOff x="5843285" y="580749"/>
                  <a:chExt cx="2276312" cy="1266517"/>
                </a:xfrm>
              </p:grpSpPr>
              <p:pic>
                <p:nvPicPr>
                  <p:cNvPr id="6158" name="Picture 14" descr="https://markorodriguez.files.wordpress.com/2011/01/gremlin-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43285" y="580749"/>
                    <a:ext cx="2276312" cy="894055"/>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p:cNvCxnSpPr>
                    <a:stCxn id="6158" idx="2"/>
                  </p:cNvCxnSpPr>
                  <p:nvPr/>
                </p:nvCxnSpPr>
                <p:spPr>
                  <a:xfrm flipH="1">
                    <a:off x="6845138" y="1474804"/>
                    <a:ext cx="136303" cy="372462"/>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9725843" y="1706218"/>
                  <a:ext cx="2765755" cy="1034298"/>
                  <a:chOff x="9725843" y="1706218"/>
                  <a:chExt cx="2765755" cy="1034298"/>
                </a:xfrm>
              </p:grpSpPr>
              <p:pic>
                <p:nvPicPr>
                  <p:cNvPr id="6160" name="Picture 16" descr="https://hbase.apache.org/images/hbase_logo_with_orca_lar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94051" y="1706218"/>
                    <a:ext cx="2397547" cy="61214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p:cNvCxnSpPr/>
                  <p:nvPr/>
                </p:nvCxnSpPr>
                <p:spPr>
                  <a:xfrm flipH="1">
                    <a:off x="9725843" y="2288296"/>
                    <a:ext cx="444900" cy="45222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909277" y="3505340"/>
                  <a:ext cx="1430304" cy="962866"/>
                  <a:chOff x="10909277" y="3505340"/>
                  <a:chExt cx="1430304" cy="962866"/>
                </a:xfrm>
              </p:grpSpPr>
              <p:pic>
                <p:nvPicPr>
                  <p:cNvPr id="6162" name="Picture 18" descr="Image result for dynamodb logo"/>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9185" b="23389"/>
                  <a:stretch/>
                </p:blipFill>
                <p:spPr bwMode="auto">
                  <a:xfrm>
                    <a:off x="10909277" y="3505340"/>
                    <a:ext cx="1430304" cy="517108"/>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stCxn id="6162" idx="2"/>
                  </p:cNvCxnSpPr>
                  <p:nvPr/>
                </p:nvCxnSpPr>
                <p:spPr>
                  <a:xfrm flipH="1">
                    <a:off x="11244090" y="4022448"/>
                    <a:ext cx="380339" cy="44575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71" name="Rectangle 70"/>
              <p:cNvSpPr/>
              <p:nvPr/>
            </p:nvSpPr>
            <p:spPr>
              <a:xfrm>
                <a:off x="4791156" y="1636482"/>
                <a:ext cx="2318086" cy="312096"/>
              </a:xfrm>
              <a:prstGeom prst="rect">
                <a:avLst/>
              </a:prstGeom>
              <a:noFill/>
            </p:spPr>
            <p:txBody>
              <a:bodyPr wrap="square">
                <a:spAutoFit/>
              </a:bodyPr>
              <a:lstStyle/>
              <a:p>
                <a:pPr algn="ctr" defTabSz="857124"/>
                <a:r>
                  <a:rPr lang="en-US" sz="1313" b="1" kern="0" dirty="0">
                    <a:solidFill>
                      <a:sysClr val="windowText" lastClr="000000"/>
                    </a:solidFill>
                    <a:latin typeface="Segoe UI Light" panose="020B0502040204020203" pitchFamily="34" charset="0"/>
                    <a:cs typeface="Segoe UI Light" panose="020B0502040204020203" pitchFamily="34" charset="0"/>
                  </a:rPr>
                  <a:t>Multi-API</a:t>
                </a:r>
              </a:p>
            </p:txBody>
          </p:sp>
        </p:grpSp>
        <p:grpSp>
          <p:nvGrpSpPr>
            <p:cNvPr id="78" name="Group 77"/>
            <p:cNvGrpSpPr/>
            <p:nvPr/>
          </p:nvGrpSpPr>
          <p:grpSpPr>
            <a:xfrm>
              <a:off x="294634" y="254640"/>
              <a:ext cx="11755183" cy="4553762"/>
              <a:chOff x="-93003" y="42535"/>
              <a:chExt cx="12540641" cy="4858035"/>
            </a:xfrm>
          </p:grpSpPr>
          <p:sp>
            <p:nvSpPr>
              <p:cNvPr id="77" name="Arc 76"/>
              <p:cNvSpPr/>
              <p:nvPr/>
            </p:nvSpPr>
            <p:spPr>
              <a:xfrm>
                <a:off x="-93003" y="361336"/>
                <a:ext cx="12540641" cy="4539234"/>
              </a:xfrm>
              <a:prstGeom prst="arc">
                <a:avLst>
                  <a:gd name="adj1" fmla="val 1100940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857124"/>
                <a:endParaRPr lang="en-US" sz="1687" kern="0">
                  <a:solidFill>
                    <a:sysClr val="windowText" lastClr="000000"/>
                  </a:solidFill>
                  <a:latin typeface="Lato Light"/>
                </a:endParaRPr>
              </a:p>
            </p:txBody>
          </p:sp>
          <p:sp>
            <p:nvSpPr>
              <p:cNvPr id="89" name="Rectangle 88"/>
              <p:cNvSpPr/>
              <p:nvPr/>
            </p:nvSpPr>
            <p:spPr>
              <a:xfrm>
                <a:off x="5043558" y="42535"/>
                <a:ext cx="2075853" cy="312096"/>
              </a:xfrm>
              <a:prstGeom prst="rect">
                <a:avLst/>
              </a:prstGeom>
              <a:noFill/>
              <a:effectLst>
                <a:softEdge rad="63500"/>
              </a:effectLst>
            </p:spPr>
            <p:txBody>
              <a:bodyPr wrap="square">
                <a:spAutoFit/>
              </a:bodyPr>
              <a:lstStyle/>
              <a:p>
                <a:pPr algn="ctr" defTabSz="857124"/>
                <a:r>
                  <a:rPr lang="en-US" sz="1313" b="1" kern="0" dirty="0">
                    <a:solidFill>
                      <a:sysClr val="windowText" lastClr="000000"/>
                    </a:solidFill>
                    <a:latin typeface="Segoe UI Light" panose="020B0502040204020203" pitchFamily="34" charset="0"/>
                    <a:cs typeface="Segoe UI Light" panose="020B0502040204020203" pitchFamily="34" charset="0"/>
                  </a:rPr>
                  <a:t>Versatile Workloads</a:t>
                </a:r>
              </a:p>
            </p:txBody>
          </p:sp>
          <p:sp>
            <p:nvSpPr>
              <p:cNvPr id="95" name="Rectangle 94"/>
              <p:cNvSpPr/>
              <p:nvPr/>
            </p:nvSpPr>
            <p:spPr>
              <a:xfrm>
                <a:off x="18574" y="101415"/>
                <a:ext cx="2643847" cy="866144"/>
              </a:xfrm>
              <a:prstGeom prst="rect">
                <a:avLst/>
              </a:prstGeom>
            </p:spPr>
            <p:txBody>
              <a:bodyPr wrap="square">
                <a:spAutoFit/>
              </a:bodyPr>
              <a:lstStyle/>
              <a:p>
                <a:pPr algn="ctr" defTabSz="857124"/>
                <a:r>
                  <a:rPr lang="en-US" sz="2344" kern="0" dirty="0">
                    <a:solidFill>
                      <a:prstClr val="white"/>
                    </a:solidFill>
                    <a:latin typeface="Segoe UI Light" panose="020B0502040204020203" pitchFamily="34" charset="0"/>
                    <a:cs typeface="Segoe UI Light" panose="020B0502040204020203" pitchFamily="34" charset="0"/>
                  </a:rPr>
                  <a:t>Operational</a:t>
                </a:r>
              </a:p>
              <a:p>
                <a:pPr algn="ctr" defTabSz="857124"/>
                <a:r>
                  <a:rPr lang="en-US" sz="2344" kern="0" dirty="0">
                    <a:solidFill>
                      <a:prstClr val="white"/>
                    </a:solidFill>
                    <a:latin typeface="Segoe UI Light" panose="020B0502040204020203" pitchFamily="34" charset="0"/>
                    <a:cs typeface="Segoe UI Light" panose="020B0502040204020203" pitchFamily="34" charset="0"/>
                  </a:rPr>
                  <a:t>Workloads</a:t>
                </a:r>
              </a:p>
            </p:txBody>
          </p:sp>
          <p:sp>
            <p:nvSpPr>
              <p:cNvPr id="96" name="Rectangle 95"/>
              <p:cNvSpPr/>
              <p:nvPr/>
            </p:nvSpPr>
            <p:spPr>
              <a:xfrm>
                <a:off x="10242584" y="101415"/>
                <a:ext cx="1967990" cy="866144"/>
              </a:xfrm>
              <a:prstGeom prst="rect">
                <a:avLst/>
              </a:prstGeom>
            </p:spPr>
            <p:txBody>
              <a:bodyPr wrap="square">
                <a:spAutoFit/>
              </a:bodyPr>
              <a:lstStyle/>
              <a:p>
                <a:pPr algn="ctr" defTabSz="857124"/>
                <a:r>
                  <a:rPr lang="en-US" sz="2344" kern="0" dirty="0">
                    <a:solidFill>
                      <a:prstClr val="white"/>
                    </a:solidFill>
                    <a:latin typeface="Segoe UI Light" panose="020B0502040204020203" pitchFamily="34" charset="0"/>
                    <a:cs typeface="Segoe UI Light" panose="020B0502040204020203" pitchFamily="34" charset="0"/>
                  </a:rPr>
                  <a:t>Analytical Workloads</a:t>
                </a:r>
              </a:p>
            </p:txBody>
          </p:sp>
        </p:grpSp>
        <p:sp>
          <p:nvSpPr>
            <p:cNvPr id="99" name="4-Point Star 13"/>
            <p:cNvSpPr/>
            <p:nvPr/>
          </p:nvSpPr>
          <p:spPr>
            <a:xfrm rot="890656">
              <a:off x="6871694" y="1783455"/>
              <a:ext cx="659507" cy="659507"/>
            </a:xfrm>
            <a:prstGeom prst="star4">
              <a:avLst>
                <a:gd name="adj" fmla="val 66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124"/>
              <a:endParaRPr lang="en-US" sz="1687" kern="0">
                <a:solidFill>
                  <a:prstClr val="white"/>
                </a:solidFill>
                <a:latin typeface="Lato Light"/>
              </a:endParaRPr>
            </a:p>
          </p:txBody>
        </p:sp>
        <p:sp>
          <p:nvSpPr>
            <p:cNvPr id="101" name="4-Point Star 13"/>
            <p:cNvSpPr/>
            <p:nvPr/>
          </p:nvSpPr>
          <p:spPr>
            <a:xfrm rot="890656">
              <a:off x="7036235" y="1773121"/>
              <a:ext cx="659507" cy="659507"/>
            </a:xfrm>
            <a:prstGeom prst="star4">
              <a:avLst>
                <a:gd name="adj" fmla="val 66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124"/>
              <a:endParaRPr lang="en-US" sz="1687" kern="0">
                <a:solidFill>
                  <a:prstClr val="white"/>
                </a:solidFill>
                <a:latin typeface="Lato Light"/>
              </a:endParaRPr>
            </a:p>
          </p:txBody>
        </p:sp>
        <p:grpSp>
          <p:nvGrpSpPr>
            <p:cNvPr id="2" name="Group 1"/>
            <p:cNvGrpSpPr/>
            <p:nvPr/>
          </p:nvGrpSpPr>
          <p:grpSpPr>
            <a:xfrm>
              <a:off x="1275418" y="3610449"/>
              <a:ext cx="2230012" cy="1085386"/>
              <a:chOff x="1595587" y="3810075"/>
              <a:chExt cx="2379016" cy="1157909"/>
            </a:xfrm>
          </p:grpSpPr>
          <p:sp>
            <p:nvSpPr>
              <p:cNvPr id="25" name="Rectangle 24"/>
              <p:cNvSpPr/>
              <p:nvPr/>
            </p:nvSpPr>
            <p:spPr>
              <a:xfrm>
                <a:off x="1595587" y="3810075"/>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Key-Value</a:t>
                </a:r>
              </a:p>
            </p:txBody>
          </p:sp>
          <p:grpSp>
            <p:nvGrpSpPr>
              <p:cNvPr id="72" name="Group 71"/>
              <p:cNvGrpSpPr/>
              <p:nvPr/>
            </p:nvGrpSpPr>
            <p:grpSpPr>
              <a:xfrm>
                <a:off x="2313420" y="4350117"/>
                <a:ext cx="956764" cy="617867"/>
                <a:chOff x="4066669" y="5178779"/>
                <a:chExt cx="1357897" cy="892977"/>
              </a:xfrm>
            </p:grpSpPr>
            <p:cxnSp>
              <p:nvCxnSpPr>
                <p:cNvPr id="73" name="Straight Connector 72"/>
                <p:cNvCxnSpPr>
                  <a:cxnSpLocks/>
                </p:cNvCxnSpPr>
                <p:nvPr/>
              </p:nvCxnSpPr>
              <p:spPr>
                <a:xfrm>
                  <a:off x="4308965" y="5299925"/>
                  <a:ext cx="895279" cy="0"/>
                </a:xfrm>
                <a:prstGeom prst="line">
                  <a:avLst/>
                </a:prstGeom>
                <a:noFill/>
                <a:ln w="12700" cap="flat" cmpd="sng" algn="ctr">
                  <a:solidFill>
                    <a:schemeClr val="bg1"/>
                  </a:solidFill>
                  <a:prstDash val="sysDot"/>
                  <a:miter lim="800000"/>
                  <a:headEnd type="none"/>
                  <a:tailEnd type="none"/>
                </a:ln>
                <a:effectLst/>
              </p:spPr>
            </p:cxnSp>
            <p:sp>
              <p:nvSpPr>
                <p:cNvPr id="74" name="Oval 73"/>
                <p:cNvSpPr/>
                <p:nvPr/>
              </p:nvSpPr>
              <p:spPr bwMode="auto">
                <a:xfrm>
                  <a:off x="4066669" y="5178779"/>
                  <a:ext cx="242296" cy="242297"/>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75" name="Oval 74"/>
                <p:cNvSpPr/>
                <p:nvPr/>
              </p:nvSpPr>
              <p:spPr bwMode="auto">
                <a:xfrm>
                  <a:off x="5204244" y="5189764"/>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76" name="Straight Connector 75"/>
                <p:cNvCxnSpPr>
                  <a:cxnSpLocks/>
                </p:cNvCxnSpPr>
                <p:nvPr/>
              </p:nvCxnSpPr>
              <p:spPr>
                <a:xfrm>
                  <a:off x="4308965" y="5620439"/>
                  <a:ext cx="895279" cy="0"/>
                </a:xfrm>
                <a:prstGeom prst="line">
                  <a:avLst/>
                </a:prstGeom>
                <a:noFill/>
                <a:ln w="12700" cap="flat" cmpd="sng" algn="ctr">
                  <a:solidFill>
                    <a:schemeClr val="bg1"/>
                  </a:solidFill>
                  <a:prstDash val="sysDot"/>
                  <a:miter lim="800000"/>
                  <a:headEnd type="none"/>
                  <a:tailEnd type="none"/>
                </a:ln>
                <a:effectLst/>
              </p:spPr>
            </p:cxnSp>
            <p:sp>
              <p:nvSpPr>
                <p:cNvPr id="79" name="Oval 78"/>
                <p:cNvSpPr/>
                <p:nvPr/>
              </p:nvSpPr>
              <p:spPr bwMode="auto">
                <a:xfrm>
                  <a:off x="4066669" y="5499293"/>
                  <a:ext cx="242296" cy="242297"/>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0" name="Oval 79"/>
                <p:cNvSpPr/>
                <p:nvPr/>
              </p:nvSpPr>
              <p:spPr bwMode="auto">
                <a:xfrm>
                  <a:off x="5204244" y="5510278"/>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1" name="Straight Connector 80"/>
                <p:cNvCxnSpPr>
                  <a:cxnSpLocks/>
                </p:cNvCxnSpPr>
                <p:nvPr/>
              </p:nvCxnSpPr>
              <p:spPr>
                <a:xfrm>
                  <a:off x="4308965" y="5950606"/>
                  <a:ext cx="895279" cy="0"/>
                </a:xfrm>
                <a:prstGeom prst="line">
                  <a:avLst/>
                </a:prstGeom>
                <a:noFill/>
                <a:ln w="12700" cap="flat" cmpd="sng" algn="ctr">
                  <a:solidFill>
                    <a:schemeClr val="bg1"/>
                  </a:solidFill>
                  <a:prstDash val="sysDot"/>
                  <a:miter lim="800000"/>
                  <a:headEnd type="none"/>
                  <a:tailEnd type="none"/>
                </a:ln>
                <a:effectLst/>
              </p:spPr>
            </p:cxnSp>
            <p:sp>
              <p:nvSpPr>
                <p:cNvPr id="82" name="Oval 81"/>
                <p:cNvSpPr/>
                <p:nvPr/>
              </p:nvSpPr>
              <p:spPr bwMode="auto">
                <a:xfrm>
                  <a:off x="4066669" y="5829459"/>
                  <a:ext cx="242296" cy="242297"/>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3" name="Oval 82"/>
                <p:cNvSpPr/>
                <p:nvPr/>
              </p:nvSpPr>
              <p:spPr bwMode="auto">
                <a:xfrm>
                  <a:off x="5204244" y="5840445"/>
                  <a:ext cx="220322" cy="22032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grpSp>
          <p:nvGrpSpPr>
            <p:cNvPr id="9" name="Group 8"/>
            <p:cNvGrpSpPr/>
            <p:nvPr/>
          </p:nvGrpSpPr>
          <p:grpSpPr>
            <a:xfrm>
              <a:off x="3325654" y="3580087"/>
              <a:ext cx="2230012" cy="876702"/>
              <a:chOff x="3609440" y="3818781"/>
              <a:chExt cx="2379016" cy="935282"/>
            </a:xfrm>
          </p:grpSpPr>
          <p:grpSp>
            <p:nvGrpSpPr>
              <p:cNvPr id="84" name="Group 83"/>
              <p:cNvGrpSpPr/>
              <p:nvPr/>
            </p:nvGrpSpPr>
            <p:grpSpPr>
              <a:xfrm>
                <a:off x="4300069" y="4564037"/>
                <a:ext cx="1110342" cy="190026"/>
                <a:chOff x="4937947" y="5178778"/>
                <a:chExt cx="733930" cy="124646"/>
              </a:xfrm>
            </p:grpSpPr>
            <p:cxnSp>
              <p:nvCxnSpPr>
                <p:cNvPr id="85" name="Straight Connector 84"/>
                <p:cNvCxnSpPr>
                  <a:cxnSpLocks/>
                </p:cNvCxnSpPr>
                <p:nvPr/>
              </p:nvCxnSpPr>
              <p:spPr>
                <a:xfrm>
                  <a:off x="5062593" y="5241101"/>
                  <a:ext cx="187117" cy="0"/>
                </a:xfrm>
                <a:prstGeom prst="line">
                  <a:avLst/>
                </a:prstGeom>
                <a:noFill/>
                <a:ln w="12700" cap="flat" cmpd="sng" algn="ctr">
                  <a:solidFill>
                    <a:schemeClr val="bg1"/>
                  </a:solidFill>
                  <a:prstDash val="sysDot"/>
                  <a:miter lim="800000"/>
                  <a:headEnd type="none"/>
                  <a:tailEnd type="none"/>
                </a:ln>
                <a:effectLst/>
              </p:spPr>
            </p:cxnSp>
            <p:sp>
              <p:nvSpPr>
                <p:cNvPr id="86" name="Oval 85"/>
                <p:cNvSpPr/>
                <p:nvPr/>
              </p:nvSpPr>
              <p:spPr bwMode="auto">
                <a:xfrm>
                  <a:off x="4937947" y="5178778"/>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7" name="Oval 86"/>
                <p:cNvSpPr/>
                <p:nvPr/>
              </p:nvSpPr>
              <p:spPr bwMode="auto">
                <a:xfrm>
                  <a:off x="5249710"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8" name="Oval 87"/>
                <p:cNvSpPr/>
                <p:nvPr/>
              </p:nvSpPr>
              <p:spPr bwMode="auto">
                <a:xfrm>
                  <a:off x="5404122"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0" name="Oval 89"/>
                <p:cNvSpPr/>
                <p:nvPr/>
              </p:nvSpPr>
              <p:spPr bwMode="auto">
                <a:xfrm>
                  <a:off x="5558535" y="5184430"/>
                  <a:ext cx="113342" cy="113342"/>
                </a:xfrm>
                <a:prstGeom prst="ellipse">
                  <a:avLst/>
                </a:prstGeom>
                <a:noFill/>
                <a:ln w="38100" cap="flat" cmpd="sng" algn="ctr">
                  <a:solidFill>
                    <a:srgbClr val="B8D432"/>
                  </a:solid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91" name="Rectangle 90"/>
              <p:cNvSpPr/>
              <p:nvPr/>
            </p:nvSpPr>
            <p:spPr>
              <a:xfrm>
                <a:off x="3609440" y="3818781"/>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Tabular</a:t>
                </a:r>
              </a:p>
            </p:txBody>
          </p:sp>
        </p:grpSp>
        <p:grpSp>
          <p:nvGrpSpPr>
            <p:cNvPr id="22" name="Group 21"/>
            <p:cNvGrpSpPr/>
            <p:nvPr/>
          </p:nvGrpSpPr>
          <p:grpSpPr>
            <a:xfrm>
              <a:off x="6598761" y="3656184"/>
              <a:ext cx="2230012" cy="1013754"/>
              <a:chOff x="7723040" y="3899962"/>
              <a:chExt cx="2379016" cy="1081491"/>
            </a:xfrm>
          </p:grpSpPr>
          <p:sp>
            <p:nvSpPr>
              <p:cNvPr id="26" name="Rectangle 25"/>
              <p:cNvSpPr/>
              <p:nvPr/>
            </p:nvSpPr>
            <p:spPr>
              <a:xfrm>
                <a:off x="7723040" y="3899962"/>
                <a:ext cx="2379016"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Graph</a:t>
                </a:r>
              </a:p>
            </p:txBody>
          </p:sp>
          <p:grpSp>
            <p:nvGrpSpPr>
              <p:cNvPr id="92" name="Group 91"/>
              <p:cNvGrpSpPr/>
              <p:nvPr/>
            </p:nvGrpSpPr>
            <p:grpSpPr>
              <a:xfrm>
                <a:off x="8445026" y="4336648"/>
                <a:ext cx="1019328" cy="644805"/>
                <a:chOff x="7117181" y="5146654"/>
                <a:chExt cx="663064" cy="426544"/>
              </a:xfrm>
              <a:solidFill>
                <a:srgbClr val="59B4D9"/>
              </a:solidFill>
            </p:grpSpPr>
            <p:sp>
              <p:nvSpPr>
                <p:cNvPr id="93" name="Oval 92"/>
                <p:cNvSpPr/>
                <p:nvPr/>
              </p:nvSpPr>
              <p:spPr bwMode="auto">
                <a:xfrm rot="715722">
                  <a:off x="7117181" y="5146654"/>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4" name="Oval 93"/>
                <p:cNvSpPr/>
                <p:nvPr/>
              </p:nvSpPr>
              <p:spPr bwMode="auto">
                <a:xfrm>
                  <a:off x="7476127" y="5224668"/>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7296654" y="5448552"/>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02" name="Oval 101"/>
                <p:cNvSpPr/>
                <p:nvPr/>
              </p:nvSpPr>
              <p:spPr bwMode="auto">
                <a:xfrm>
                  <a:off x="7655599" y="5448552"/>
                  <a:ext cx="124646" cy="124646"/>
                </a:xfrm>
                <a:prstGeom prst="ellipse">
                  <a:avLst/>
                </a:prstGeom>
                <a:solidFill>
                  <a:schemeClr val="bg1"/>
                </a:solidFill>
                <a:ln w="3175"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03" name="Straight Connector 102"/>
                <p:cNvCxnSpPr>
                  <a:cxnSpLocks/>
                </p:cNvCxnSpPr>
                <p:nvPr/>
              </p:nvCxnSpPr>
              <p:spPr>
                <a:xfrm>
                  <a:off x="7240481" y="5221859"/>
                  <a:ext cx="235646" cy="65132"/>
                </a:xfrm>
                <a:prstGeom prst="line">
                  <a:avLst/>
                </a:prstGeom>
                <a:grpFill/>
                <a:ln w="12700" cap="flat" cmpd="sng" algn="ctr">
                  <a:solidFill>
                    <a:schemeClr val="bg1"/>
                  </a:solidFill>
                  <a:prstDash val="sysDot"/>
                  <a:miter lim="800000"/>
                  <a:headEnd type="none"/>
                  <a:tailEnd type="none"/>
                </a:ln>
                <a:effectLst/>
              </p:spPr>
            </p:cxnSp>
            <p:cxnSp>
              <p:nvCxnSpPr>
                <p:cNvPr id="104" name="Straight Connector 103"/>
                <p:cNvCxnSpPr>
                  <a:cxnSpLocks/>
                </p:cNvCxnSpPr>
                <p:nvPr/>
              </p:nvCxnSpPr>
              <p:spPr>
                <a:xfrm>
                  <a:off x="7421300" y="5510875"/>
                  <a:ext cx="234299" cy="0"/>
                </a:xfrm>
                <a:prstGeom prst="line">
                  <a:avLst/>
                </a:prstGeom>
                <a:grpFill/>
                <a:ln w="12700" cap="flat" cmpd="sng" algn="ctr">
                  <a:solidFill>
                    <a:schemeClr val="bg1"/>
                  </a:solidFill>
                  <a:prstDash val="sysDot"/>
                  <a:miter lim="800000"/>
                  <a:headEnd type="none"/>
                  <a:tailEnd type="none"/>
                </a:ln>
                <a:effectLst/>
              </p:spPr>
            </p:cxnSp>
            <p:cxnSp>
              <p:nvCxnSpPr>
                <p:cNvPr id="105" name="Straight Connector 104"/>
                <p:cNvCxnSpPr>
                  <a:cxnSpLocks/>
                </p:cNvCxnSpPr>
                <p:nvPr/>
              </p:nvCxnSpPr>
              <p:spPr>
                <a:xfrm>
                  <a:off x="7582519" y="5331060"/>
                  <a:ext cx="91334" cy="135746"/>
                </a:xfrm>
                <a:prstGeom prst="line">
                  <a:avLst/>
                </a:prstGeom>
                <a:grpFill/>
                <a:ln w="12700" cap="flat" cmpd="sng" algn="ctr">
                  <a:solidFill>
                    <a:schemeClr val="bg1"/>
                  </a:solidFill>
                  <a:prstDash val="sysDot"/>
                  <a:miter lim="800000"/>
                  <a:headEnd type="none"/>
                  <a:tailEnd type="none"/>
                </a:ln>
                <a:effectLst/>
              </p:spPr>
            </p:cxnSp>
            <p:cxnSp>
              <p:nvCxnSpPr>
                <p:cNvPr id="106" name="Straight Connector 105"/>
                <p:cNvCxnSpPr>
                  <a:cxnSpLocks/>
                </p:cNvCxnSpPr>
                <p:nvPr/>
              </p:nvCxnSpPr>
              <p:spPr>
                <a:xfrm flipV="1">
                  <a:off x="7403046" y="5331060"/>
                  <a:ext cx="91335" cy="135746"/>
                </a:xfrm>
                <a:prstGeom prst="line">
                  <a:avLst/>
                </a:prstGeom>
                <a:grpFill/>
                <a:ln w="12700" cap="flat" cmpd="sng" algn="ctr">
                  <a:solidFill>
                    <a:schemeClr val="bg1"/>
                  </a:solidFill>
                  <a:prstDash val="sysDot"/>
                  <a:miter lim="800000"/>
                  <a:headEnd type="none"/>
                  <a:tailEnd type="none"/>
                </a:ln>
                <a:effectLst/>
              </p:spPr>
            </p:cxnSp>
          </p:grpSp>
        </p:grpSp>
        <p:grpSp>
          <p:nvGrpSpPr>
            <p:cNvPr id="3" name="Group 2"/>
            <p:cNvGrpSpPr/>
            <p:nvPr/>
          </p:nvGrpSpPr>
          <p:grpSpPr>
            <a:xfrm>
              <a:off x="5375891" y="3580086"/>
              <a:ext cx="1402646" cy="1187430"/>
              <a:chOff x="6208949" y="3818781"/>
              <a:chExt cx="1496368" cy="1266771"/>
            </a:xfrm>
          </p:grpSpPr>
          <p:sp>
            <p:nvSpPr>
              <p:cNvPr id="28" name="Rectangle 27"/>
              <p:cNvSpPr/>
              <p:nvPr/>
            </p:nvSpPr>
            <p:spPr>
              <a:xfrm>
                <a:off x="6208949" y="3818781"/>
                <a:ext cx="1496368" cy="312096"/>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Documents</a:t>
                </a:r>
              </a:p>
            </p:txBody>
          </p:sp>
          <p:grpSp>
            <p:nvGrpSpPr>
              <p:cNvPr id="107" name="Group 106"/>
              <p:cNvGrpSpPr/>
              <p:nvPr/>
            </p:nvGrpSpPr>
            <p:grpSpPr>
              <a:xfrm>
                <a:off x="6440550" y="4226512"/>
                <a:ext cx="974844" cy="859040"/>
                <a:chOff x="7128988" y="4166153"/>
                <a:chExt cx="604908" cy="573541"/>
              </a:xfrm>
            </p:grpSpPr>
            <p:cxnSp>
              <p:nvCxnSpPr>
                <p:cNvPr id="108" name="Straight Connector 107"/>
                <p:cNvCxnSpPr>
                  <a:cxnSpLocks/>
                </p:cNvCxnSpPr>
                <p:nvPr/>
              </p:nvCxnSpPr>
              <p:spPr>
                <a:xfrm>
                  <a:off x="7128988" y="4451736"/>
                  <a:ext cx="238107" cy="72556"/>
                </a:xfrm>
                <a:prstGeom prst="line">
                  <a:avLst/>
                </a:prstGeom>
                <a:solidFill>
                  <a:srgbClr val="B8D432"/>
                </a:solidFill>
                <a:ln w="12700" cap="flat" cmpd="sng" algn="ctr">
                  <a:solidFill>
                    <a:schemeClr val="bg1"/>
                  </a:solidFill>
                  <a:prstDash val="sysDot"/>
                  <a:miter lim="800000"/>
                  <a:headEnd type="none"/>
                  <a:tailEnd type="none"/>
                </a:ln>
                <a:effectLst/>
              </p:spPr>
            </p:cxnSp>
            <p:cxnSp>
              <p:nvCxnSpPr>
                <p:cNvPr id="109" name="Straight Connector 108"/>
                <p:cNvCxnSpPr>
                  <a:cxnSpLocks/>
                </p:cNvCxnSpPr>
                <p:nvPr/>
              </p:nvCxnSpPr>
              <p:spPr>
                <a:xfrm flipV="1">
                  <a:off x="7128988" y="4379180"/>
                  <a:ext cx="233873" cy="72556"/>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0" name="Oval 109"/>
                <p:cNvSpPr/>
                <p:nvPr/>
              </p:nvSpPr>
              <p:spPr bwMode="auto">
                <a:xfrm>
                  <a:off x="7128988" y="4383154"/>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cxnSp>
              <p:nvCxnSpPr>
                <p:cNvPr id="111" name="Straight Connector 110"/>
                <p:cNvCxnSpPr>
                  <a:cxnSpLocks/>
                </p:cNvCxnSpPr>
                <p:nvPr/>
              </p:nvCxnSpPr>
              <p:spPr>
                <a:xfrm>
                  <a:off x="7367095" y="4524292"/>
                  <a:ext cx="241432" cy="108368"/>
                </a:xfrm>
                <a:prstGeom prst="line">
                  <a:avLst/>
                </a:prstGeom>
                <a:solidFill>
                  <a:srgbClr val="B8D432"/>
                </a:solidFill>
                <a:ln w="12700" cap="flat" cmpd="sng" algn="ctr">
                  <a:solidFill>
                    <a:schemeClr val="bg1"/>
                  </a:solidFill>
                  <a:prstDash val="sysDot"/>
                  <a:miter lim="800000"/>
                  <a:headEnd type="none"/>
                  <a:tailEnd type="none"/>
                </a:ln>
                <a:effectLst/>
              </p:spPr>
            </p:cxnSp>
            <p:cxnSp>
              <p:nvCxnSpPr>
                <p:cNvPr id="112" name="Straight Connector 111"/>
                <p:cNvCxnSpPr>
                  <a:cxnSpLocks/>
                </p:cNvCxnSpPr>
                <p:nvPr/>
              </p:nvCxnSpPr>
              <p:spPr>
                <a:xfrm>
                  <a:off x="7367095" y="4524292"/>
                  <a:ext cx="229638" cy="1361"/>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3" name="Oval 112"/>
                <p:cNvSpPr/>
                <p:nvPr/>
              </p:nvSpPr>
              <p:spPr bwMode="auto">
                <a:xfrm rot="20946206">
                  <a:off x="7596733" y="460253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sp>
              <p:nvSpPr>
                <p:cNvPr id="114" name="Oval 113"/>
                <p:cNvSpPr/>
                <p:nvPr/>
              </p:nvSpPr>
              <p:spPr bwMode="auto">
                <a:xfrm>
                  <a:off x="7596733" y="4457071"/>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cxnSp>
              <p:nvCxnSpPr>
                <p:cNvPr id="115" name="Straight Connector 114"/>
                <p:cNvCxnSpPr>
                  <a:cxnSpLocks/>
                </p:cNvCxnSpPr>
                <p:nvPr/>
              </p:nvCxnSpPr>
              <p:spPr>
                <a:xfrm>
                  <a:off x="7362861" y="4379181"/>
                  <a:ext cx="233872" cy="1013"/>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6" name="Oval 115"/>
                <p:cNvSpPr/>
                <p:nvPr/>
              </p:nvSpPr>
              <p:spPr bwMode="auto">
                <a:xfrm>
                  <a:off x="7367095" y="4455710"/>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cxnSp>
              <p:nvCxnSpPr>
                <p:cNvPr id="117" name="Straight Connector 116"/>
                <p:cNvCxnSpPr>
                  <a:cxnSpLocks/>
                </p:cNvCxnSpPr>
                <p:nvPr/>
              </p:nvCxnSpPr>
              <p:spPr>
                <a:xfrm flipV="1">
                  <a:off x="7362861" y="4277619"/>
                  <a:ext cx="248934" cy="101562"/>
                </a:xfrm>
                <a:prstGeom prst="line">
                  <a:avLst/>
                </a:prstGeom>
                <a:solidFill>
                  <a:srgbClr val="B8D432"/>
                </a:solidFill>
                <a:ln w="12700" cap="flat" cmpd="sng" algn="ctr">
                  <a:solidFill>
                    <a:schemeClr val="bg1"/>
                  </a:solidFill>
                  <a:prstDash val="sysDot"/>
                  <a:miter lim="800000"/>
                  <a:headEnd type="none"/>
                  <a:tailEnd type="none"/>
                </a:ln>
                <a:effectLst/>
              </p:spPr>
            </p:cxnSp>
            <p:sp>
              <p:nvSpPr>
                <p:cNvPr id="118" name="Oval 117"/>
                <p:cNvSpPr/>
                <p:nvPr/>
              </p:nvSpPr>
              <p:spPr bwMode="auto">
                <a:xfrm>
                  <a:off x="7362861" y="4310599"/>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sp>
              <p:nvSpPr>
                <p:cNvPr id="119" name="Oval 118"/>
                <p:cNvSpPr/>
                <p:nvPr/>
              </p:nvSpPr>
              <p:spPr bwMode="auto">
                <a:xfrm>
                  <a:off x="7596733" y="4311612"/>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sp>
              <p:nvSpPr>
                <p:cNvPr id="120" name="Oval 119"/>
                <p:cNvSpPr/>
                <p:nvPr/>
              </p:nvSpPr>
              <p:spPr bwMode="auto">
                <a:xfrm rot="377738">
                  <a:off x="7596733" y="4166153"/>
                  <a:ext cx="137163" cy="137163"/>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7" rIns="0" bIns="42857" numCol="1" rtlCol="0" anchor="ctr" anchorCtr="0" compatLnSpc="1">
                  <a:prstTxWarp prst="textNoShape">
                    <a:avLst/>
                  </a:prstTxWarp>
                </a:bodyPr>
                <a:lstStyle/>
                <a:p>
                  <a:pPr algn="ctr" defTabSz="856845" fontAlgn="base">
                    <a:spcBef>
                      <a:spcPct val="0"/>
                    </a:spcBef>
                    <a:spcAft>
                      <a:spcPct val="0"/>
                    </a:spcAft>
                    <a:defRPr/>
                  </a:pPr>
                  <a:endParaRPr lang="en-US" sz="1838" kern="0" dirty="0">
                    <a:solidFill>
                      <a:srgbClr val="FFFFFF"/>
                    </a:solidFill>
                    <a:latin typeface="Segoe UI"/>
                  </a:endParaRPr>
                </a:p>
              </p:txBody>
            </p:sp>
          </p:grpSp>
        </p:grpSp>
        <p:sp>
          <p:nvSpPr>
            <p:cNvPr id="121" name="Freeform: Shape 120"/>
            <p:cNvSpPr/>
            <p:nvPr/>
          </p:nvSpPr>
          <p:spPr>
            <a:xfrm>
              <a:off x="1105593" y="2779484"/>
              <a:ext cx="702318" cy="324676"/>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124"/>
              <a:endParaRPr lang="en-US" sz="3281" kern="0" dirty="0">
                <a:solidFill>
                  <a:srgbClr val="FFFFFF"/>
                </a:solidFill>
                <a:latin typeface="Lato Light"/>
              </a:endParaRPr>
            </a:p>
          </p:txBody>
        </p:sp>
        <p:cxnSp>
          <p:nvCxnSpPr>
            <p:cNvPr id="122" name="Straight Connector 121"/>
            <p:cNvCxnSpPr>
              <a:cxnSpLocks/>
            </p:cNvCxnSpPr>
            <p:nvPr/>
          </p:nvCxnSpPr>
          <p:spPr>
            <a:xfrm flipH="1">
              <a:off x="8236631" y="1682120"/>
              <a:ext cx="417035" cy="42389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3" name="Picture 2" descr="https://c2.staticflickr.com/4/3701/19224697601_d03ecccf71_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3945" r="13945"/>
            <a:stretch/>
          </p:blipFill>
          <p:spPr bwMode="auto">
            <a:xfrm>
              <a:off x="8744681" y="1020064"/>
              <a:ext cx="519407" cy="72030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22"/>
            <p:cNvSpPr>
              <a:spLocks noChangeArrowheads="1"/>
            </p:cNvSpPr>
            <p:nvPr/>
          </p:nvSpPr>
          <p:spPr bwMode="auto">
            <a:xfrm>
              <a:off x="3202349" y="2013281"/>
              <a:ext cx="5720285" cy="89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defTabSz="1142804" fontAlgn="base">
                <a:spcBef>
                  <a:spcPct val="0"/>
                </a:spcBef>
                <a:spcAft>
                  <a:spcPct val="0"/>
                </a:spcAft>
              </a:pPr>
              <a:r>
                <a:rPr lang="en-US" sz="5155" kern="0" dirty="0">
                  <a:solidFill>
                    <a:prstClr val="white"/>
                  </a:solidFill>
                  <a:latin typeface="Segoe UI Light" panose="020B0502040204020203" pitchFamily="34" charset="0"/>
                  <a:cs typeface="Segoe UI Light" panose="020B0502040204020203" pitchFamily="34" charset="0"/>
                </a:rPr>
                <a:t>Azure Cosmos DB</a:t>
              </a:r>
            </a:p>
          </p:txBody>
        </p:sp>
        <p:grpSp>
          <p:nvGrpSpPr>
            <p:cNvPr id="33" name="Group 32"/>
            <p:cNvGrpSpPr/>
            <p:nvPr/>
          </p:nvGrpSpPr>
          <p:grpSpPr>
            <a:xfrm>
              <a:off x="8377796" y="3614826"/>
              <a:ext cx="2230012" cy="1114877"/>
              <a:chOff x="8822427" y="3767091"/>
              <a:chExt cx="2274728" cy="1137233"/>
            </a:xfrm>
          </p:grpSpPr>
          <p:sp>
            <p:nvSpPr>
              <p:cNvPr id="126" name="Rectangle 125"/>
              <p:cNvSpPr/>
              <p:nvPr/>
            </p:nvSpPr>
            <p:spPr>
              <a:xfrm>
                <a:off x="8822427" y="3767091"/>
                <a:ext cx="2274728" cy="298415"/>
              </a:xfrm>
              <a:prstGeom prst="rect">
                <a:avLst/>
              </a:prstGeom>
            </p:spPr>
            <p:txBody>
              <a:bodyPr wrap="square">
                <a:spAutoFit/>
              </a:bodyPr>
              <a:lstStyle/>
              <a:p>
                <a:pPr algn="ctr" defTabSz="857124"/>
                <a:r>
                  <a:rPr lang="en-US" sz="1313" kern="0" dirty="0">
                    <a:solidFill>
                      <a:prstClr val="white"/>
                    </a:solidFill>
                    <a:latin typeface="Segoe UI Light" panose="020B0502040204020203" pitchFamily="34" charset="0"/>
                    <a:cs typeface="Segoe UI Light" panose="020B0502040204020203" pitchFamily="34" charset="0"/>
                  </a:rPr>
                  <a:t>Relational</a:t>
                </a:r>
              </a:p>
            </p:txBody>
          </p:sp>
          <p:sp>
            <p:nvSpPr>
              <p:cNvPr id="16" name="Rectangle 15"/>
              <p:cNvSpPr/>
              <p:nvPr/>
            </p:nvSpPr>
            <p:spPr>
              <a:xfrm>
                <a:off x="9494837" y="4198718"/>
                <a:ext cx="914400" cy="7056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Lato Light"/>
                </a:endParaRPr>
              </a:p>
            </p:txBody>
          </p:sp>
          <p:cxnSp>
            <p:nvCxnSpPr>
              <p:cNvPr id="18" name="Straight Connector 17"/>
              <p:cNvCxnSpPr/>
              <p:nvPr/>
            </p:nvCxnSpPr>
            <p:spPr>
              <a:xfrm>
                <a:off x="9507254" y="4359019"/>
                <a:ext cx="9019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9501132" y="4522335"/>
                <a:ext cx="9019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507254" y="4709332"/>
                <a:ext cx="9019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688960" y="4198718"/>
                <a:ext cx="0" cy="680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0028237" y="4183062"/>
                <a:ext cx="0" cy="680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0" name="Straight Connector 139"/>
            <p:cNvCxnSpPr>
              <a:cxnSpLocks/>
            </p:cNvCxnSpPr>
            <p:nvPr/>
          </p:nvCxnSpPr>
          <p:spPr>
            <a:xfrm flipH="1">
              <a:off x="10352646" y="3172402"/>
              <a:ext cx="417035" cy="42389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492374" y="2651224"/>
              <a:ext cx="1197764" cy="363946"/>
            </a:xfrm>
            <a:prstGeom prst="rect">
              <a:avLst/>
            </a:prstGeom>
            <a:noFill/>
          </p:spPr>
          <p:txBody>
            <a:bodyPr wrap="square" rtlCol="0">
              <a:spAutoFit/>
            </a:bodyPr>
            <a:lstStyle/>
            <a:p>
              <a:pPr defTabSz="914367"/>
              <a:r>
                <a:rPr lang="en-US" sz="1765" b="1" dirty="0">
                  <a:solidFill>
                    <a:prstClr val="white"/>
                  </a:solidFill>
                  <a:latin typeface="Lato Light"/>
                </a:rPr>
                <a:t>ANSI SQL</a:t>
              </a:r>
            </a:p>
          </p:txBody>
        </p:sp>
      </p:grpSp>
      <p:grpSp>
        <p:nvGrpSpPr>
          <p:cNvPr id="125" name="Group 124">
            <a:extLst>
              <a:ext uri="{FF2B5EF4-FFF2-40B4-BE49-F238E27FC236}">
                <a16:creationId xmlns:a16="http://schemas.microsoft.com/office/drawing/2014/main" id="{359D6C42-904B-4CBF-941C-015A270CCDFD}"/>
              </a:ext>
            </a:extLst>
          </p:cNvPr>
          <p:cNvGrpSpPr/>
          <p:nvPr/>
        </p:nvGrpSpPr>
        <p:grpSpPr>
          <a:xfrm>
            <a:off x="-10502" y="1189177"/>
            <a:ext cx="1730468" cy="4262412"/>
            <a:chOff x="-10502" y="1189177"/>
            <a:chExt cx="1730468" cy="4262412"/>
          </a:xfrm>
        </p:grpSpPr>
        <p:sp>
          <p:nvSpPr>
            <p:cNvPr id="127" name="Rectangle 126">
              <a:extLst>
                <a:ext uri="{FF2B5EF4-FFF2-40B4-BE49-F238E27FC236}">
                  <a16:creationId xmlns:a16="http://schemas.microsoft.com/office/drawing/2014/main" id="{0CE1AB48-9AFC-40E7-A0C8-AA644E768208}"/>
                </a:ext>
              </a:extLst>
            </p:cNvPr>
            <p:cNvSpPr/>
            <p:nvPr/>
          </p:nvSpPr>
          <p:spPr bwMode="auto">
            <a:xfrm>
              <a:off x="-10502" y="1189177"/>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bg1"/>
                  </a:solidFill>
                  <a:latin typeface="Segoe UI Semibold" panose="020B0702040204020203" pitchFamily="34" charset="0"/>
                  <a:cs typeface="Segoe UI Semibold" panose="020B0702040204020203" pitchFamily="34" charset="0"/>
                </a:rPr>
                <a:t>Data Stores</a:t>
              </a:r>
            </a:p>
          </p:txBody>
        </p:sp>
        <p:sp>
          <p:nvSpPr>
            <p:cNvPr id="128" name="Rectangle 127">
              <a:extLst>
                <a:ext uri="{FF2B5EF4-FFF2-40B4-BE49-F238E27FC236}">
                  <a16:creationId xmlns:a16="http://schemas.microsoft.com/office/drawing/2014/main" id="{D773646D-4B81-4EE4-B098-0FFA58CBDBA5}"/>
                </a:ext>
              </a:extLst>
            </p:cNvPr>
            <p:cNvSpPr/>
            <p:nvPr/>
          </p:nvSpPr>
          <p:spPr>
            <a:xfrm>
              <a:off x="456466" y="2005384"/>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29" name="Group 128">
              <a:extLst>
                <a:ext uri="{FF2B5EF4-FFF2-40B4-BE49-F238E27FC236}">
                  <a16:creationId xmlns:a16="http://schemas.microsoft.com/office/drawing/2014/main" id="{5D9DB2D6-E55E-49E1-B749-9C3B74A723F0}"/>
                </a:ext>
              </a:extLst>
            </p:cNvPr>
            <p:cNvGrpSpPr/>
            <p:nvPr/>
          </p:nvGrpSpPr>
          <p:grpSpPr>
            <a:xfrm>
              <a:off x="167402" y="2010265"/>
              <a:ext cx="235342" cy="235342"/>
              <a:chOff x="4068192" y="3363795"/>
              <a:chExt cx="324957" cy="324957"/>
            </a:xfrm>
          </p:grpSpPr>
          <p:sp>
            <p:nvSpPr>
              <p:cNvPr id="154" name="Rounded Rectangle 239">
                <a:extLst>
                  <a:ext uri="{FF2B5EF4-FFF2-40B4-BE49-F238E27FC236}">
                    <a16:creationId xmlns:a16="http://schemas.microsoft.com/office/drawing/2014/main" id="{761B8CF3-F311-4E5C-B9C9-23967447445A}"/>
                  </a:ext>
                </a:extLst>
              </p:cNvPr>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519BE2BB-BF7C-45F8-8636-DC894F07FD16}"/>
                  </a:ext>
                </a:extLst>
              </p:cNvPr>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6A4C68BF-8773-41E7-AB17-3A1832266D44}"/>
                  </a:ext>
                </a:extLst>
              </p:cNvPr>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a:extLst>
                  <a:ext uri="{FF2B5EF4-FFF2-40B4-BE49-F238E27FC236}">
                    <a16:creationId xmlns:a16="http://schemas.microsoft.com/office/drawing/2014/main" id="{6231C963-3070-4926-BA27-1CFCBADC2B03}"/>
                  </a:ext>
                </a:extLst>
              </p:cNvPr>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a:extLst>
                  <a:ext uri="{FF2B5EF4-FFF2-40B4-BE49-F238E27FC236}">
                    <a16:creationId xmlns:a16="http://schemas.microsoft.com/office/drawing/2014/main" id="{5493D9E7-1FA0-4C44-8ABB-93F1411AC528}"/>
                  </a:ext>
                </a:extLst>
              </p:cNvPr>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8C11E261-37DC-40AC-BFA8-A3A1270D9BEB}"/>
                  </a:ext>
                </a:extLst>
              </p:cNvPr>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extLst>
                  <a:ext uri="{FF2B5EF4-FFF2-40B4-BE49-F238E27FC236}">
                    <a16:creationId xmlns:a16="http://schemas.microsoft.com/office/drawing/2014/main" id="{BC1D136E-EF30-4BAE-90CD-2DE24070FB6B}"/>
                  </a:ext>
                </a:extLst>
              </p:cNvPr>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a:extLst>
                  <a:ext uri="{FF2B5EF4-FFF2-40B4-BE49-F238E27FC236}">
                    <a16:creationId xmlns:a16="http://schemas.microsoft.com/office/drawing/2014/main" id="{2526B4AA-1B8E-4200-BAAF-CDC932D50FB5}"/>
                  </a:ext>
                </a:extLst>
              </p:cNvPr>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a:extLst>
                  <a:ext uri="{FF2B5EF4-FFF2-40B4-BE49-F238E27FC236}">
                    <a16:creationId xmlns:a16="http://schemas.microsoft.com/office/drawing/2014/main" id="{6F6F7F5A-7FD3-4C1E-BD26-26669DC1A505}"/>
                  </a:ext>
                </a:extLst>
              </p:cNvPr>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10E07503-44D3-4D23-93CA-749DBFD976D6}"/>
                  </a:ext>
                </a:extLst>
              </p:cNvPr>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extLst>
                  <a:ext uri="{FF2B5EF4-FFF2-40B4-BE49-F238E27FC236}">
                    <a16:creationId xmlns:a16="http://schemas.microsoft.com/office/drawing/2014/main" id="{C6FD2418-CCCB-4D90-AB8F-153DD78C7534}"/>
                  </a:ext>
                </a:extLst>
              </p:cNvPr>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a:extLst>
                  <a:ext uri="{FF2B5EF4-FFF2-40B4-BE49-F238E27FC236}">
                    <a16:creationId xmlns:a16="http://schemas.microsoft.com/office/drawing/2014/main" id="{1DE8A2E6-865B-475B-9302-3097B8C2156E}"/>
                  </a:ext>
                </a:extLst>
              </p:cNvPr>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a:extLst>
                  <a:ext uri="{FF2B5EF4-FFF2-40B4-BE49-F238E27FC236}">
                    <a16:creationId xmlns:a16="http://schemas.microsoft.com/office/drawing/2014/main" id="{D0D795AB-E2AD-4AC8-9245-3056BCE2B078}"/>
                  </a:ext>
                </a:extLst>
              </p:cNvPr>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a:extLst>
                  <a:ext uri="{FF2B5EF4-FFF2-40B4-BE49-F238E27FC236}">
                    <a16:creationId xmlns:a16="http://schemas.microsoft.com/office/drawing/2014/main" id="{480F4010-1137-46F2-8DEA-DE5229C87862}"/>
                  </a:ext>
                </a:extLst>
              </p:cNvPr>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a:extLst>
                  <a:ext uri="{FF2B5EF4-FFF2-40B4-BE49-F238E27FC236}">
                    <a16:creationId xmlns:a16="http://schemas.microsoft.com/office/drawing/2014/main" id="{58092B55-2D18-4716-9517-C00B16AEAF91}"/>
                  </a:ext>
                </a:extLst>
              </p:cNvPr>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a:extLst>
                  <a:ext uri="{FF2B5EF4-FFF2-40B4-BE49-F238E27FC236}">
                    <a16:creationId xmlns:a16="http://schemas.microsoft.com/office/drawing/2014/main" id="{154F4399-37B8-4890-B798-7714B2D71BA9}"/>
                  </a:ext>
                </a:extLst>
              </p:cNvPr>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a:extLst>
                  <a:ext uri="{FF2B5EF4-FFF2-40B4-BE49-F238E27FC236}">
                    <a16:creationId xmlns:a16="http://schemas.microsoft.com/office/drawing/2014/main" id="{2A529962-E333-4E69-84FD-E771FCDB35D6}"/>
                  </a:ext>
                </a:extLst>
              </p:cNvPr>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a:extLst>
                <a:ext uri="{FF2B5EF4-FFF2-40B4-BE49-F238E27FC236}">
                  <a16:creationId xmlns:a16="http://schemas.microsoft.com/office/drawing/2014/main" id="{EF0339C3-52FC-472F-89E7-3D3704DBC96D}"/>
                </a:ext>
              </a:extLst>
            </p:cNvPr>
            <p:cNvGrpSpPr/>
            <p:nvPr/>
          </p:nvGrpSpPr>
          <p:grpSpPr>
            <a:xfrm>
              <a:off x="108754" y="3531309"/>
              <a:ext cx="367366" cy="466810"/>
              <a:chOff x="-3084513" y="3390510"/>
              <a:chExt cx="2716213" cy="3363913"/>
            </a:xfrm>
            <a:solidFill>
              <a:schemeClr val="tx1"/>
            </a:solidFill>
          </p:grpSpPr>
          <p:sp>
            <p:nvSpPr>
              <p:cNvPr id="152" name="Freeform 40">
                <a:extLst>
                  <a:ext uri="{FF2B5EF4-FFF2-40B4-BE49-F238E27FC236}">
                    <a16:creationId xmlns:a16="http://schemas.microsoft.com/office/drawing/2014/main" id="{2B119783-FEE8-4165-AD46-8225EAC3BF8C}"/>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53" name="Freeform 41">
                <a:extLst>
                  <a:ext uri="{FF2B5EF4-FFF2-40B4-BE49-F238E27FC236}">
                    <a16:creationId xmlns:a16="http://schemas.microsoft.com/office/drawing/2014/main" id="{47B86BDB-4425-45B9-A2CD-110947D436D8}"/>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31" name="Rectangle 130">
              <a:extLst>
                <a:ext uri="{FF2B5EF4-FFF2-40B4-BE49-F238E27FC236}">
                  <a16:creationId xmlns:a16="http://schemas.microsoft.com/office/drawing/2014/main" id="{F6406F75-7FEF-4202-AEC0-CC4026A7B953}"/>
                </a:ext>
              </a:extLst>
            </p:cNvPr>
            <p:cNvSpPr/>
            <p:nvPr/>
          </p:nvSpPr>
          <p:spPr>
            <a:xfrm>
              <a:off x="463038" y="3450879"/>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32" name="TextBox 131">
              <a:extLst>
                <a:ext uri="{FF2B5EF4-FFF2-40B4-BE49-F238E27FC236}">
                  <a16:creationId xmlns:a16="http://schemas.microsoft.com/office/drawing/2014/main" id="{BE426D1C-7B86-4C7A-8A96-ED24191E885A}"/>
                </a:ext>
              </a:extLst>
            </p:cNvPr>
            <p:cNvSpPr txBox="1"/>
            <p:nvPr/>
          </p:nvSpPr>
          <p:spPr>
            <a:xfrm>
              <a:off x="545201" y="4443821"/>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b="1" kern="0" dirty="0">
                  <a:solidFill>
                    <a:schemeClr val="bg1"/>
                  </a:solidFill>
                  <a:cs typeface="Segoe UI Semilight" panose="020B0402040204020203" pitchFamily="34" charset="0"/>
                </a:rPr>
                <a:t>Cosmos DB</a:t>
              </a:r>
            </a:p>
          </p:txBody>
        </p:sp>
        <p:pic>
          <p:nvPicPr>
            <p:cNvPr id="133" name="Picture 132">
              <a:extLst>
                <a:ext uri="{FF2B5EF4-FFF2-40B4-BE49-F238E27FC236}">
                  <a16:creationId xmlns:a16="http://schemas.microsoft.com/office/drawing/2014/main" id="{B74BD131-C680-4825-9ECB-7040420E820E}"/>
                </a:ext>
              </a:extLst>
            </p:cNvPr>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32197" y="4377296"/>
              <a:ext cx="323388" cy="323387"/>
            </a:xfrm>
            <a:prstGeom prst="rect">
              <a:avLst/>
            </a:prstGeom>
          </p:spPr>
        </p:pic>
        <p:grpSp>
          <p:nvGrpSpPr>
            <p:cNvPr id="134" name="Group 133">
              <a:extLst>
                <a:ext uri="{FF2B5EF4-FFF2-40B4-BE49-F238E27FC236}">
                  <a16:creationId xmlns:a16="http://schemas.microsoft.com/office/drawing/2014/main" id="{F4FA3E6E-25BD-47B4-A88B-AB60C152BF96}"/>
                </a:ext>
              </a:extLst>
            </p:cNvPr>
            <p:cNvGrpSpPr/>
            <p:nvPr/>
          </p:nvGrpSpPr>
          <p:grpSpPr>
            <a:xfrm>
              <a:off x="67281" y="2691372"/>
              <a:ext cx="197968" cy="266911"/>
              <a:chOff x="-3084513" y="3390510"/>
              <a:chExt cx="2716213" cy="3363913"/>
            </a:xfrm>
            <a:solidFill>
              <a:schemeClr val="tx1"/>
            </a:solidFill>
          </p:grpSpPr>
          <p:sp>
            <p:nvSpPr>
              <p:cNvPr id="150" name="Freeform 40">
                <a:extLst>
                  <a:ext uri="{FF2B5EF4-FFF2-40B4-BE49-F238E27FC236}">
                    <a16:creationId xmlns:a16="http://schemas.microsoft.com/office/drawing/2014/main" id="{EE9A548F-C8D2-45A1-806F-1A36392FB07E}"/>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51" name="Freeform 41">
                <a:extLst>
                  <a:ext uri="{FF2B5EF4-FFF2-40B4-BE49-F238E27FC236}">
                    <a16:creationId xmlns:a16="http://schemas.microsoft.com/office/drawing/2014/main" id="{7A71E742-1DBB-4CB2-B287-579607D2C625}"/>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35" name="Group 134">
              <a:extLst>
                <a:ext uri="{FF2B5EF4-FFF2-40B4-BE49-F238E27FC236}">
                  <a16:creationId xmlns:a16="http://schemas.microsoft.com/office/drawing/2014/main" id="{59CE0BDB-AEBC-493D-82C5-105F2D7DD0E0}"/>
                </a:ext>
              </a:extLst>
            </p:cNvPr>
            <p:cNvGrpSpPr/>
            <p:nvPr/>
          </p:nvGrpSpPr>
          <p:grpSpPr>
            <a:xfrm>
              <a:off x="329907" y="2685705"/>
              <a:ext cx="197968" cy="266911"/>
              <a:chOff x="-3084513" y="3390510"/>
              <a:chExt cx="2716213" cy="3363913"/>
            </a:xfrm>
            <a:solidFill>
              <a:schemeClr val="tx1"/>
            </a:solidFill>
          </p:grpSpPr>
          <p:sp>
            <p:nvSpPr>
              <p:cNvPr id="148" name="Freeform 40">
                <a:extLst>
                  <a:ext uri="{FF2B5EF4-FFF2-40B4-BE49-F238E27FC236}">
                    <a16:creationId xmlns:a16="http://schemas.microsoft.com/office/drawing/2014/main" id="{606628DD-FDFA-4F3E-A0E6-1D5A552B5313}"/>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9" name="Freeform 41">
                <a:extLst>
                  <a:ext uri="{FF2B5EF4-FFF2-40B4-BE49-F238E27FC236}">
                    <a16:creationId xmlns:a16="http://schemas.microsoft.com/office/drawing/2014/main" id="{4D492BB2-7800-44AE-892D-C6098F928568}"/>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1" name="Group 140">
              <a:extLst>
                <a:ext uri="{FF2B5EF4-FFF2-40B4-BE49-F238E27FC236}">
                  <a16:creationId xmlns:a16="http://schemas.microsoft.com/office/drawing/2014/main" id="{9019D7FD-760A-4A44-B994-E8A2A7188A13}"/>
                </a:ext>
              </a:extLst>
            </p:cNvPr>
            <p:cNvGrpSpPr/>
            <p:nvPr/>
          </p:nvGrpSpPr>
          <p:grpSpPr>
            <a:xfrm>
              <a:off x="74310" y="2986356"/>
              <a:ext cx="197968" cy="266911"/>
              <a:chOff x="-3084513" y="3390510"/>
              <a:chExt cx="2716213" cy="3363913"/>
            </a:xfrm>
            <a:solidFill>
              <a:schemeClr val="tx1"/>
            </a:solidFill>
          </p:grpSpPr>
          <p:sp>
            <p:nvSpPr>
              <p:cNvPr id="146" name="Freeform 40">
                <a:extLst>
                  <a:ext uri="{FF2B5EF4-FFF2-40B4-BE49-F238E27FC236}">
                    <a16:creationId xmlns:a16="http://schemas.microsoft.com/office/drawing/2014/main" id="{9AC31296-8CA0-4312-81CA-B4CF516D9E21}"/>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7" name="Freeform 41">
                <a:extLst>
                  <a:ext uri="{FF2B5EF4-FFF2-40B4-BE49-F238E27FC236}">
                    <a16:creationId xmlns:a16="http://schemas.microsoft.com/office/drawing/2014/main" id="{711A7310-EED6-4F69-A466-C077B9798103}"/>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2" name="Group 141">
              <a:extLst>
                <a:ext uri="{FF2B5EF4-FFF2-40B4-BE49-F238E27FC236}">
                  <a16:creationId xmlns:a16="http://schemas.microsoft.com/office/drawing/2014/main" id="{B9D725F8-CAEF-4E08-97E6-C149AE6A864B}"/>
                </a:ext>
              </a:extLst>
            </p:cNvPr>
            <p:cNvGrpSpPr/>
            <p:nvPr/>
          </p:nvGrpSpPr>
          <p:grpSpPr>
            <a:xfrm>
              <a:off x="339463" y="2994799"/>
              <a:ext cx="197968" cy="266911"/>
              <a:chOff x="-3084513" y="3390510"/>
              <a:chExt cx="2716213" cy="3363913"/>
            </a:xfrm>
            <a:solidFill>
              <a:schemeClr val="tx1"/>
            </a:solidFill>
          </p:grpSpPr>
          <p:sp>
            <p:nvSpPr>
              <p:cNvPr id="144" name="Freeform 40">
                <a:extLst>
                  <a:ext uri="{FF2B5EF4-FFF2-40B4-BE49-F238E27FC236}">
                    <a16:creationId xmlns:a16="http://schemas.microsoft.com/office/drawing/2014/main" id="{1264B5DF-B264-4632-8613-D8BB01295B69}"/>
                  </a:ext>
                </a:extLst>
              </p:cNvPr>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5" name="Freeform 41">
                <a:extLst>
                  <a:ext uri="{FF2B5EF4-FFF2-40B4-BE49-F238E27FC236}">
                    <a16:creationId xmlns:a16="http://schemas.microsoft.com/office/drawing/2014/main" id="{87AB2011-9B45-46D2-B76B-7FBB1295E50D}"/>
                  </a:ext>
                </a:extLst>
              </p:cNvPr>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3" name="Rectangle 142">
              <a:extLst>
                <a:ext uri="{FF2B5EF4-FFF2-40B4-BE49-F238E27FC236}">
                  <a16:creationId xmlns:a16="http://schemas.microsoft.com/office/drawing/2014/main" id="{BA4CD160-8564-47C0-8CCB-E3A83590F0A6}"/>
                </a:ext>
              </a:extLst>
            </p:cNvPr>
            <p:cNvSpPr/>
            <p:nvPr/>
          </p:nvSpPr>
          <p:spPr>
            <a:xfrm>
              <a:off x="529149" y="2653103"/>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grpSp>
    </p:spTree>
    <p:extLst>
      <p:ext uri="{BB962C8B-B14F-4D97-AF65-F5344CB8AC3E}">
        <p14:creationId xmlns:p14="http://schemas.microsoft.com/office/powerpoint/2010/main" val="2153478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sp>
        <p:nvSpPr>
          <p:cNvPr id="2" name="Rectangle 1"/>
          <p:cNvSpPr/>
          <p:nvPr/>
        </p:nvSpPr>
        <p:spPr bwMode="auto">
          <a:xfrm>
            <a:off x="-358188" y="5490755"/>
            <a:ext cx="1499505" cy="5378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2353">
              <a:solidFill>
                <a:schemeClr val="tx1"/>
              </a:solidFill>
              <a:ea typeface="Segoe UI" pitchFamily="34" charset="0"/>
              <a:cs typeface="Segoe UI" pitchFamily="34" charset="0"/>
            </a:endParaRPr>
          </a:p>
        </p:txBody>
      </p:sp>
      <p:grpSp>
        <p:nvGrpSpPr>
          <p:cNvPr id="7" name="Group 6"/>
          <p:cNvGrpSpPr/>
          <p:nvPr/>
        </p:nvGrpSpPr>
        <p:grpSpPr>
          <a:xfrm>
            <a:off x="781752" y="1189177"/>
            <a:ext cx="7078993" cy="4283509"/>
            <a:chOff x="807152" y="1189494"/>
            <a:chExt cx="7078993" cy="4283509"/>
          </a:xfrm>
        </p:grpSpPr>
        <p:sp>
          <p:nvSpPr>
            <p:cNvPr id="75" name="Rectangle 74"/>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76" name="Rectangle 75"/>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77" name="Rectangle 76"/>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78" name="Rectangle 77"/>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79" name="Rectangle 78"/>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80" name="Rectangle 79"/>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81"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82" name="Rectangle 81"/>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83" name="Rectangle 82"/>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84" name="Group 83"/>
            <p:cNvGrpSpPr/>
            <p:nvPr/>
          </p:nvGrpSpPr>
          <p:grpSpPr>
            <a:xfrm>
              <a:off x="2796259" y="2968887"/>
              <a:ext cx="257645" cy="274068"/>
              <a:chOff x="3232150" y="382588"/>
              <a:chExt cx="5727700" cy="6092825"/>
            </a:xfrm>
            <a:solidFill>
              <a:schemeClr val="tx1"/>
            </a:solidFill>
          </p:grpSpPr>
          <p:sp>
            <p:nvSpPr>
              <p:cNvPr id="8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8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8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88" name="Rectangle 87"/>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89" name="Group 88"/>
            <p:cNvGrpSpPr/>
            <p:nvPr/>
          </p:nvGrpSpPr>
          <p:grpSpPr>
            <a:xfrm>
              <a:off x="6349902" y="2767145"/>
              <a:ext cx="206719" cy="270413"/>
              <a:chOff x="3473450" y="4579938"/>
              <a:chExt cx="1741488" cy="2278062"/>
            </a:xfrm>
            <a:solidFill>
              <a:schemeClr val="tx1"/>
            </a:solidFill>
          </p:grpSpPr>
          <p:sp>
            <p:nvSpPr>
              <p:cNvPr id="9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9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9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93" name="Rectangle 92"/>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94" name="Rectangle 93"/>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95" name="Group 94"/>
            <p:cNvGrpSpPr/>
            <p:nvPr/>
          </p:nvGrpSpPr>
          <p:grpSpPr>
            <a:xfrm>
              <a:off x="4545383" y="2010583"/>
              <a:ext cx="235342" cy="235342"/>
              <a:chOff x="4068192" y="3363795"/>
              <a:chExt cx="324957" cy="324957"/>
            </a:xfrm>
          </p:grpSpPr>
          <p:sp>
            <p:nvSpPr>
              <p:cNvPr id="96"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p:cNvGrpSpPr/>
            <p:nvPr/>
          </p:nvGrpSpPr>
          <p:grpSpPr>
            <a:xfrm>
              <a:off x="6290200" y="4310796"/>
              <a:ext cx="330403" cy="253812"/>
              <a:chOff x="1260022" y="5196402"/>
              <a:chExt cx="3273425" cy="2514600"/>
            </a:xfrm>
            <a:solidFill>
              <a:schemeClr val="tx1"/>
            </a:solidFill>
          </p:grpSpPr>
          <p:sp>
            <p:nvSpPr>
              <p:cNvPr id="114"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15"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16"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17"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118"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119" name="Group 118"/>
            <p:cNvGrpSpPr/>
            <p:nvPr/>
          </p:nvGrpSpPr>
          <p:grpSpPr>
            <a:xfrm>
              <a:off x="2796259" y="2116784"/>
              <a:ext cx="1448979" cy="430887"/>
              <a:chOff x="2846319" y="1896650"/>
              <a:chExt cx="1448979" cy="430887"/>
            </a:xfrm>
          </p:grpSpPr>
          <p:sp>
            <p:nvSpPr>
              <p:cNvPr id="120" name="Rectangle 119"/>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121"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122"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23"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124" name="Group 123"/>
            <p:cNvGrpSpPr/>
            <p:nvPr/>
          </p:nvGrpSpPr>
          <p:grpSpPr>
            <a:xfrm>
              <a:off x="4486735" y="3531627"/>
              <a:ext cx="367366" cy="466810"/>
              <a:chOff x="-3084513" y="3390510"/>
              <a:chExt cx="2716213" cy="3363913"/>
            </a:xfrm>
            <a:solidFill>
              <a:schemeClr val="tx1"/>
            </a:solidFill>
          </p:grpSpPr>
          <p:sp>
            <p:nvSpPr>
              <p:cNvPr id="12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7" name="TextBox 126"/>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28" name="TextBox 127"/>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29" name="TextBox 128"/>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30" name="TextBox 129"/>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131" name="Straight Connector 130"/>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2" name="Picture 1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133" name="Picture 1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35" name="Picture 134"/>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36" name="Rectangle 135"/>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37" name="Rectangle 136"/>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38" name="TextBox 137"/>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39" name="Picture 138"/>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grpSp>
          <p:nvGrpSpPr>
            <p:cNvPr id="140" name="Group 139"/>
            <p:cNvGrpSpPr/>
            <p:nvPr/>
          </p:nvGrpSpPr>
          <p:grpSpPr>
            <a:xfrm>
              <a:off x="4445262" y="2691690"/>
              <a:ext cx="197968" cy="266911"/>
              <a:chOff x="-3084513" y="3390510"/>
              <a:chExt cx="2716213" cy="3363913"/>
            </a:xfrm>
            <a:solidFill>
              <a:schemeClr val="tx1"/>
            </a:solidFill>
          </p:grpSpPr>
          <p:sp>
            <p:nvSpPr>
              <p:cNvPr id="14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3" name="Group 142"/>
            <p:cNvGrpSpPr/>
            <p:nvPr/>
          </p:nvGrpSpPr>
          <p:grpSpPr>
            <a:xfrm>
              <a:off x="4707888" y="2686023"/>
              <a:ext cx="197968" cy="266911"/>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6" name="Group 145"/>
            <p:cNvGrpSpPr/>
            <p:nvPr/>
          </p:nvGrpSpPr>
          <p:grpSpPr>
            <a:xfrm>
              <a:off x="4452291" y="2986674"/>
              <a:ext cx="197968" cy="266911"/>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9" name="Group 148"/>
            <p:cNvGrpSpPr/>
            <p:nvPr/>
          </p:nvGrpSpPr>
          <p:grpSpPr>
            <a:xfrm>
              <a:off x="4717444" y="2995117"/>
              <a:ext cx="197968" cy="266911"/>
              <a:chOff x="-3084513" y="3390510"/>
              <a:chExt cx="2716213" cy="3363913"/>
            </a:xfrm>
            <a:solidFill>
              <a:schemeClr val="tx1"/>
            </a:solidFill>
          </p:grpSpPr>
          <p:sp>
            <p:nvSpPr>
              <p:cNvPr id="150"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51"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spTree>
    <p:extLst>
      <p:ext uri="{BB962C8B-B14F-4D97-AF65-F5344CB8AC3E}">
        <p14:creationId xmlns:p14="http://schemas.microsoft.com/office/powerpoint/2010/main" val="125279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85185E-6 L -0.49961 0.00208 " pathEditMode="relative" rAng="0" ptsTypes="AA">
                                      <p:cBhvr>
                                        <p:cTn id="6" dur="2000" fill="hold"/>
                                        <p:tgtEl>
                                          <p:spTgt spid="7"/>
                                        </p:tgtEl>
                                        <p:attrNameLst>
                                          <p:attrName>ppt_x</p:attrName>
                                          <p:attrName>ppt_y</p:attrName>
                                        </p:attrNameLst>
                                      </p:cBhvr>
                                      <p:rCtr x="-2498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597966" y="1286933"/>
            <a:ext cx="5327114" cy="3885293"/>
          </a:xfrm>
          <a:prstGeom prst="rect">
            <a:avLst/>
          </a:prstGeom>
          <a:solidFill>
            <a:schemeClr val="bg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77" name="Rectangle 76"/>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E</a:t>
            </a:r>
            <a:r>
              <a:rPr lang="en-US" dirty="0"/>
              <a:t>asily build, deploy, and share predictive analytics solutions</a:t>
            </a:r>
            <a:endParaRPr lang="en-US" kern="0" spc="0" dirty="0">
              <a:ln>
                <a:noFill/>
              </a:ln>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63302" y="1295466"/>
            <a:ext cx="4363936" cy="3770471"/>
          </a:xfrm>
          <a:prstGeom prst="rect">
            <a:avLst/>
          </a:prstGeom>
          <a:ln w="6350">
            <a:solidFill>
              <a:schemeClr val="accent1"/>
            </a:solidFill>
          </a:ln>
        </p:spPr>
      </p:pic>
      <p:sp>
        <p:nvSpPr>
          <p:cNvPr id="39" name="TextBox 38"/>
          <p:cNvSpPr txBox="1"/>
          <p:nvPr/>
        </p:nvSpPr>
        <p:spPr>
          <a:xfrm>
            <a:off x="2331058" y="5172226"/>
            <a:ext cx="9832583" cy="1092249"/>
          </a:xfrm>
          <a:prstGeom prst="rect">
            <a:avLst/>
          </a:prstGeom>
          <a:noFill/>
        </p:spPr>
        <p:txBody>
          <a:bodyPr wrap="square" lIns="0"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Simple, scalable, cutting edge. A fully managed cloud service that enables you to easily build, deploy, and share predictive analytics solutions.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minutes. Azure Machine Learning means business. You can deploy your model into production as a web service that can be called from any device, anywhere and that can use any data source. </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Publish, share, monetize. Share your solution with the world in the Gallery or on the Azure Marketplace.</a:t>
            </a:r>
          </a:p>
        </p:txBody>
      </p:sp>
      <p:grpSp>
        <p:nvGrpSpPr>
          <p:cNvPr id="38" name="Group 37"/>
          <p:cNvGrpSpPr/>
          <p:nvPr/>
        </p:nvGrpSpPr>
        <p:grpSpPr>
          <a:xfrm>
            <a:off x="-9458" y="1617612"/>
            <a:ext cx="1948486" cy="3782502"/>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HDInsight </a:t>
              </a:r>
            </a:p>
            <a:p>
              <a:pPr defTabSz="896386">
                <a:defRPr/>
              </a:pPr>
              <a:r>
                <a:rPr lang="en-US" sz="1100" kern="0" dirty="0">
                  <a:solidFill>
                    <a:schemeClr val="accent2">
                      <a:lumMod val="75000"/>
                    </a:schemeClr>
                  </a:solidFill>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47" name="Rectangle 46"/>
            <p:cNvSpPr/>
            <p:nvPr/>
          </p:nvSpPr>
          <p:spPr>
            <a:xfrm>
              <a:off x="2962833" y="2295083"/>
              <a:ext cx="1294130" cy="439527"/>
            </a:xfrm>
            <a:prstGeom prst="rect">
              <a:avLst/>
            </a:prstGeom>
          </p:spPr>
          <p:txBody>
            <a:bodyPr wrap="square">
              <a:spAutoFit/>
            </a:bodyPr>
            <a:lstStyle/>
            <a:p>
              <a:pPr defTabSz="896386">
                <a:defRPr/>
              </a:pPr>
              <a:r>
                <a:rPr lang="en-US" sz="1100" kern="0" dirty="0">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grpSp>
        <p:nvGrpSpPr>
          <p:cNvPr id="3" name="Group 2"/>
          <p:cNvGrpSpPr/>
          <p:nvPr/>
        </p:nvGrpSpPr>
        <p:grpSpPr>
          <a:xfrm>
            <a:off x="6799090" y="1392786"/>
            <a:ext cx="4924865" cy="3611967"/>
            <a:chOff x="3812557" y="1609864"/>
            <a:chExt cx="7428441" cy="4717255"/>
          </a:xfrm>
        </p:grpSpPr>
        <p:grpSp>
          <p:nvGrpSpPr>
            <p:cNvPr id="58" name="Group 57"/>
            <p:cNvGrpSpPr/>
            <p:nvPr/>
          </p:nvGrpSpPr>
          <p:grpSpPr>
            <a:xfrm>
              <a:off x="10227856" y="2510632"/>
              <a:ext cx="428310" cy="735789"/>
              <a:chOff x="9384608" y="3646196"/>
              <a:chExt cx="466344" cy="801128"/>
            </a:xfrm>
          </p:grpSpPr>
          <p:grpSp>
            <p:nvGrpSpPr>
              <p:cNvPr id="76" name="Group 75"/>
              <p:cNvGrpSpPr/>
              <p:nvPr/>
            </p:nvGrpSpPr>
            <p:grpSpPr>
              <a:xfrm>
                <a:off x="9384608" y="3646196"/>
                <a:ext cx="466344" cy="801128"/>
                <a:chOff x="9384608" y="3646196"/>
                <a:chExt cx="466344" cy="801128"/>
              </a:xfrm>
            </p:grpSpPr>
            <p:sp>
              <p:nvSpPr>
                <p:cNvPr id="84"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5"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nvGrpSpPr>
                <p:cNvPr id="86" name="Group 85"/>
                <p:cNvGrpSpPr/>
                <p:nvPr/>
              </p:nvGrpSpPr>
              <p:grpSpPr>
                <a:xfrm>
                  <a:off x="9484650" y="3817383"/>
                  <a:ext cx="268769" cy="458657"/>
                  <a:chOff x="10365212" y="5859572"/>
                  <a:chExt cx="483110" cy="660040"/>
                </a:xfrm>
                <a:solidFill>
                  <a:schemeClr val="bg1"/>
                </a:solidFill>
              </p:grpSpPr>
              <p:sp>
                <p:nvSpPr>
                  <p:cNvPr id="87"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8"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9"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90"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grpSp>
          <p:sp>
            <p:nvSpPr>
              <p:cNvPr id="79"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0"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1"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2"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83"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grpSp>
          <p:nvGrpSpPr>
            <p:cNvPr id="91" name="Group 90"/>
            <p:cNvGrpSpPr/>
            <p:nvPr/>
          </p:nvGrpSpPr>
          <p:grpSpPr>
            <a:xfrm>
              <a:off x="9670532" y="3520036"/>
              <a:ext cx="1570466" cy="802454"/>
              <a:chOff x="9708797" y="4105152"/>
              <a:chExt cx="1709928" cy="873714"/>
            </a:xfrm>
          </p:grpSpPr>
          <p:grpSp>
            <p:nvGrpSpPr>
              <p:cNvPr id="92" name="Group 91"/>
              <p:cNvGrpSpPr/>
              <p:nvPr/>
            </p:nvGrpSpPr>
            <p:grpSpPr>
              <a:xfrm>
                <a:off x="9708797" y="4105152"/>
                <a:ext cx="1709928" cy="873714"/>
                <a:chOff x="13377563" y="2176438"/>
                <a:chExt cx="1709928" cy="873714"/>
              </a:xfrm>
            </p:grpSpPr>
            <p:sp>
              <p:nvSpPr>
                <p:cNvPr id="105"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106"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107"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grpSp>
            <p:nvGrpSpPr>
              <p:cNvPr id="93" name="Group 1031"/>
              <p:cNvGrpSpPr>
                <a:grpSpLocks/>
              </p:cNvGrpSpPr>
              <p:nvPr/>
            </p:nvGrpSpPr>
            <p:grpSpPr bwMode="auto">
              <a:xfrm>
                <a:off x="10118108" y="4299632"/>
                <a:ext cx="923472" cy="460684"/>
                <a:chOff x="4841436" y="5510539"/>
                <a:chExt cx="1049696" cy="523224"/>
              </a:xfrm>
              <a:solidFill>
                <a:schemeClr val="bg1"/>
              </a:solidFill>
            </p:grpSpPr>
            <p:sp>
              <p:nvSpPr>
                <p:cNvPr id="94"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5"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6"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7"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8"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99"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0"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1"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2"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3"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04"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grpSp>
        </p:grpSp>
        <p:grpSp>
          <p:nvGrpSpPr>
            <p:cNvPr id="108" name="Group 107"/>
            <p:cNvGrpSpPr/>
            <p:nvPr/>
          </p:nvGrpSpPr>
          <p:grpSpPr>
            <a:xfrm>
              <a:off x="9967576" y="4611561"/>
              <a:ext cx="1019051" cy="662084"/>
              <a:chOff x="10355354" y="2960609"/>
              <a:chExt cx="1109544" cy="720878"/>
            </a:xfrm>
          </p:grpSpPr>
          <p:grpSp>
            <p:nvGrpSpPr>
              <p:cNvPr id="109" name="Group 108"/>
              <p:cNvGrpSpPr/>
              <p:nvPr/>
            </p:nvGrpSpPr>
            <p:grpSpPr>
              <a:xfrm>
                <a:off x="10355354" y="2960609"/>
                <a:ext cx="1109544" cy="720878"/>
                <a:chOff x="10355354" y="2831936"/>
                <a:chExt cx="1307592" cy="849551"/>
              </a:xfrm>
            </p:grpSpPr>
            <p:sp>
              <p:nvSpPr>
                <p:cNvPr id="122"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sp>
              <p:nvSpPr>
                <p:cNvPr id="123"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83982" tIns="41991" rIns="83982" bIns="41991"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54" b="0" i="0" u="none" strike="noStrike" kern="0" cap="none" spc="0" normalizeH="0" baseline="0" noProof="0" dirty="0">
                    <a:ln>
                      <a:noFill/>
                    </a:ln>
                    <a:solidFill>
                      <a:srgbClr val="00B0F0"/>
                    </a:solidFill>
                    <a:effectLst/>
                    <a:uLnTx/>
                    <a:uFillTx/>
                    <a:latin typeface="Segoe UI"/>
                  </a:endParaRPr>
                </a:p>
              </p:txBody>
            </p:sp>
          </p:grpSp>
          <p:grpSp>
            <p:nvGrpSpPr>
              <p:cNvPr id="110" name="Group 1031"/>
              <p:cNvGrpSpPr>
                <a:grpSpLocks/>
              </p:cNvGrpSpPr>
              <p:nvPr/>
            </p:nvGrpSpPr>
            <p:grpSpPr bwMode="auto">
              <a:xfrm>
                <a:off x="10599291" y="3157951"/>
                <a:ext cx="595154" cy="296900"/>
                <a:chOff x="4841436" y="5510539"/>
                <a:chExt cx="1049696" cy="523224"/>
              </a:xfrm>
              <a:solidFill>
                <a:schemeClr val="bg1"/>
              </a:solidFill>
            </p:grpSpPr>
            <p:sp>
              <p:nvSpPr>
                <p:cNvPr id="111"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2"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3"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4"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5"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6"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7"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8"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19"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20"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21"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85650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grpSp>
        </p:grpSp>
        <p:sp>
          <p:nvSpPr>
            <p:cNvPr id="124" name="Rectangle 123"/>
            <p:cNvSpPr/>
            <p:nvPr/>
          </p:nvSpPr>
          <p:spPr>
            <a:xfrm>
              <a:off x="9894812" y="1609864"/>
              <a:ext cx="1054148" cy="565389"/>
            </a:xfrm>
            <a:prstGeom prst="rect">
              <a:avLst/>
            </a:prstGeom>
          </p:spPr>
          <p:txBody>
            <a:bodyPr wrap="none" lIns="167964" tIns="125973" rIns="167964" bIns="125973">
              <a:spAutoFit/>
            </a:bodyPr>
            <a:lstStyle/>
            <a:p>
              <a:pPr marL="0" marR="0" lvl="0" indent="0" defTabSz="839707" eaLnBrk="1" fontAlgn="auto" latinLnBrk="0" hangingPunct="1">
                <a:lnSpc>
                  <a:spcPct val="100000"/>
                </a:lnSpc>
                <a:spcBef>
                  <a:spcPts val="0"/>
                </a:spcBef>
                <a:spcAft>
                  <a:spcPts val="0"/>
                </a:spcAft>
                <a:buClrTx/>
                <a:buSzTx/>
                <a:buFontTx/>
                <a:buNone/>
                <a:tabLst/>
                <a:defRPr/>
              </a:pPr>
              <a:r>
                <a:rPr kumimoji="0" lang="en-US" sz="202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Calibri" panose="020F0502020204030204" pitchFamily="34" charset="0"/>
                </a:rPr>
                <a:t>Clients</a:t>
              </a:r>
            </a:p>
          </p:txBody>
        </p:sp>
        <p:sp>
          <p:nvSpPr>
            <p:cNvPr id="125" name="Rectangle 124"/>
            <p:cNvSpPr>
              <a:spLocks noChangeAspect="1"/>
            </p:cNvSpPr>
            <p:nvPr/>
          </p:nvSpPr>
          <p:spPr bwMode="auto">
            <a:xfrm>
              <a:off x="6940400" y="3718569"/>
              <a:ext cx="1709439" cy="363390"/>
            </a:xfrm>
            <a:prstGeom prst="rect">
              <a:avLst/>
            </a:prstGeom>
            <a:noFill/>
            <a:ln w="38100" cap="flat" cmpd="sng" algn="ctr">
              <a:noFill/>
              <a:prstDash val="solid"/>
              <a:headEnd type="none" w="med" len="med"/>
              <a:tailEnd type="none" w="med" len="med"/>
            </a:ln>
            <a:effectLst/>
          </p:spPr>
          <p:txBody>
            <a:bodyPr vert="horz" wrap="square" lIns="85650" tIns="83982" rIns="85650" bIns="83982" numCol="1" rtlCol="0" anchor="t" anchorCtr="0" compatLnSpc="1">
              <a:prstTxWarp prst="textNoShape">
                <a:avLst/>
              </a:prstTxWarp>
            </a:bodyPr>
            <a:lstStyle/>
            <a:p>
              <a:pPr marL="0" marR="0" lvl="0" indent="0" algn="ctr" defTabSz="856911" eaLnBrk="1" fontAlgn="base" latinLnBrk="0" hangingPunct="1">
                <a:lnSpc>
                  <a:spcPct val="90000"/>
                </a:lnSpc>
                <a:spcBef>
                  <a:spcPct val="0"/>
                </a:spcBef>
                <a:spcAft>
                  <a:spcPts val="551"/>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rPr>
                <a:t>Model is now a web service that is callable</a:t>
              </a:r>
            </a:p>
          </p:txBody>
        </p:sp>
        <p:pic>
          <p:nvPicPr>
            <p:cNvPr id="126" name="Picture 1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56429" y="2851910"/>
              <a:ext cx="678383" cy="146496"/>
            </a:xfrm>
            <a:prstGeom prst="rect">
              <a:avLst/>
            </a:prstGeom>
          </p:spPr>
        </p:pic>
        <p:cxnSp>
          <p:nvCxnSpPr>
            <p:cNvPr id="127" name="Straight Connector 126"/>
            <p:cNvCxnSpPr/>
            <p:nvPr/>
          </p:nvCxnSpPr>
          <p:spPr>
            <a:xfrm>
              <a:off x="9041272" y="1665266"/>
              <a:ext cx="0" cy="466185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6847697" y="4935616"/>
              <a:ext cx="1902930" cy="1121716"/>
              <a:chOff x="6508199" y="5380459"/>
              <a:chExt cx="2030609" cy="1196978"/>
            </a:xfrm>
          </p:grpSpPr>
          <p:sp>
            <p:nvSpPr>
              <p:cNvPr id="129" name="Rectangle 128"/>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85650" tIns="83982" rIns="85650" bIns="83982" numCol="1" rtlCol="0" anchor="t" anchorCtr="0" compatLnSpc="1">
                <a:prstTxWarp prst="textNoShape">
                  <a:avLst/>
                </a:prstTxWarp>
              </a:bodyPr>
              <a:lstStyle/>
              <a:p>
                <a:pPr marL="0" marR="0" lvl="0" indent="0" algn="ctr" defTabSz="856911" eaLnBrk="1" fontAlgn="base" latinLnBrk="0" hangingPunct="1">
                  <a:lnSpc>
                    <a:spcPct val="90000"/>
                  </a:lnSpc>
                  <a:spcBef>
                    <a:spcPct val="0"/>
                  </a:spcBef>
                  <a:spcAft>
                    <a:spcPts val="551"/>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rPr>
                  <a:t>Monetize the API through our marketplace</a:t>
                </a:r>
              </a:p>
            </p:txBody>
          </p:sp>
          <p:pic>
            <p:nvPicPr>
              <p:cNvPr id="130" name="Picture 12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22450" y="5380459"/>
                <a:ext cx="1210733" cy="722475"/>
              </a:xfrm>
              <a:prstGeom prst="rect">
                <a:avLst/>
              </a:prstGeom>
            </p:spPr>
          </p:pic>
          <p:cxnSp>
            <p:nvCxnSpPr>
              <p:cNvPr id="131" name="Straight Connector 130"/>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7200046" y="2197757"/>
              <a:ext cx="1190146" cy="1445889"/>
              <a:chOff x="6954979" y="2097980"/>
              <a:chExt cx="1270000" cy="1542903"/>
            </a:xfrm>
          </p:grpSpPr>
          <p:sp>
            <p:nvSpPr>
              <p:cNvPr id="133" name="Oval 132"/>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FFFFFF"/>
                  </a:solidFill>
                  <a:effectLst/>
                  <a:uLnTx/>
                  <a:uFillTx/>
                  <a:latin typeface="Segoe UI"/>
                </a:endParaRPr>
              </a:p>
            </p:txBody>
          </p:sp>
          <p:grpSp>
            <p:nvGrpSpPr>
              <p:cNvPr id="134" name="Group 133"/>
              <p:cNvGrpSpPr/>
              <p:nvPr/>
            </p:nvGrpSpPr>
            <p:grpSpPr>
              <a:xfrm>
                <a:off x="6954979" y="2453658"/>
                <a:ext cx="1270000" cy="1187225"/>
                <a:chOff x="6444986" y="2494569"/>
                <a:chExt cx="1270000" cy="1187225"/>
              </a:xfrm>
            </p:grpSpPr>
            <p:pic>
              <p:nvPicPr>
                <p:cNvPr id="135" name="Picture 13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44986" y="2494569"/>
                  <a:ext cx="1270000" cy="1187225"/>
                </a:xfrm>
                <a:prstGeom prst="rect">
                  <a:avLst/>
                </a:prstGeom>
              </p:spPr>
            </p:pic>
            <p:sp>
              <p:nvSpPr>
                <p:cNvPr id="136" name="Rectangle 135"/>
                <p:cNvSpPr/>
                <p:nvPr/>
              </p:nvSpPr>
              <p:spPr>
                <a:xfrm>
                  <a:off x="6672560" y="3075302"/>
                  <a:ext cx="750266" cy="603325"/>
                </a:xfrm>
                <a:prstGeom prst="rect">
                  <a:avLst/>
                </a:prstGeom>
              </p:spPr>
              <p:txBody>
                <a:bodyPr wrap="none" lIns="167964" tIns="125973" rIns="167964" bIns="125973">
                  <a:spAutoFit/>
                </a:bodyPr>
                <a:lstStyle/>
                <a:p>
                  <a:pPr marL="0" marR="0" lvl="0" indent="0" defTabSz="839707" eaLnBrk="1" fontAlgn="auto" latinLnBrk="0" hangingPunct="1">
                    <a:lnSpc>
                      <a:spcPct val="100000"/>
                    </a:lnSpc>
                    <a:spcBef>
                      <a:spcPts val="0"/>
                    </a:spcBef>
                    <a:spcAft>
                      <a:spcPts val="0"/>
                    </a:spcAft>
                    <a:buClrTx/>
                    <a:buSzTx/>
                    <a:buFontTx/>
                    <a:buNone/>
                    <a:tabLst/>
                    <a:defRPr/>
                  </a:pPr>
                  <a:r>
                    <a:rPr kumimoji="0" lang="en-US" sz="2021" b="0" i="0" u="none" strike="noStrike" kern="0" cap="none" spc="0" normalizeH="0" baseline="0" noProof="0" dirty="0">
                      <a:ln>
                        <a:noFill/>
                      </a:ln>
                      <a:solidFill>
                        <a:srgbClr val="0070C0"/>
                      </a:solidFill>
                      <a:effectLst/>
                      <a:uLnTx/>
                      <a:uFillTx/>
                      <a:latin typeface="Segoe UI Light"/>
                      <a:ea typeface="Calibri" panose="020F0502020204030204" pitchFamily="34" charset="0"/>
                    </a:rPr>
                    <a:t>API</a:t>
                  </a:r>
                </a:p>
              </p:txBody>
            </p:sp>
          </p:grpSp>
        </p:grpSp>
        <p:pic>
          <p:nvPicPr>
            <p:cNvPr id="137" name="Picture 13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455928" y="4418824"/>
              <a:ext cx="678383" cy="146496"/>
            </a:xfrm>
            <a:prstGeom prst="rect">
              <a:avLst/>
            </a:prstGeom>
          </p:spPr>
        </p:pic>
        <p:cxnSp>
          <p:nvCxnSpPr>
            <p:cNvPr id="138" name="Straight Connector 137"/>
            <p:cNvCxnSpPr/>
            <p:nvPr/>
          </p:nvCxnSpPr>
          <p:spPr>
            <a:xfrm>
              <a:off x="6847697" y="3726207"/>
              <a:ext cx="1894846" cy="0"/>
            </a:xfrm>
            <a:prstGeom prst="line">
              <a:avLst/>
            </a:prstGeom>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0048" y="2851910"/>
              <a:ext cx="678383" cy="146496"/>
            </a:xfrm>
            <a:prstGeom prst="rect">
              <a:avLst/>
            </a:prstGeom>
          </p:spPr>
        </p:pic>
        <p:pic>
          <p:nvPicPr>
            <p:cNvPr id="140" name="Picture 13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0048" y="5161098"/>
              <a:ext cx="678383" cy="146496"/>
            </a:xfrm>
            <a:prstGeom prst="rect">
              <a:avLst/>
            </a:prstGeom>
          </p:spPr>
        </p:pic>
        <p:grpSp>
          <p:nvGrpSpPr>
            <p:cNvPr id="141" name="Group 4"/>
            <p:cNvGrpSpPr>
              <a:grpSpLocks noChangeAspect="1"/>
            </p:cNvGrpSpPr>
            <p:nvPr/>
          </p:nvGrpSpPr>
          <p:grpSpPr bwMode="auto">
            <a:xfrm>
              <a:off x="4123109" y="2426988"/>
              <a:ext cx="2573691" cy="1654304"/>
              <a:chOff x="2254" y="1703"/>
              <a:chExt cx="1730" cy="1112"/>
            </a:xfrm>
          </p:grpSpPr>
          <p:sp>
            <p:nvSpPr>
              <p:cNvPr id="142"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3"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4"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5"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6"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7"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8"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49"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0"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1"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2"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3"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4"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5"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6"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7"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8"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59"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60"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61"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62"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sp>
            <p:nvSpPr>
              <p:cNvPr id="163"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5690" tIns="42845" rIns="85690" bIns="42845" numCol="1" anchor="t" anchorCtr="0" compatLnSpc="1">
                <a:prstTxWarp prst="textNoShape">
                  <a:avLst/>
                </a:prstTxWarp>
              </a:bodyPr>
              <a:lstStyle/>
              <a:p>
                <a:pPr marL="0" marR="0" lvl="0" indent="0" defTabSz="856911"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srgbClr val="00B0F0"/>
                  </a:solidFill>
                  <a:effectLst/>
                  <a:uLnTx/>
                  <a:uFillTx/>
                  <a:latin typeface="Segoe UI"/>
                </a:endParaRPr>
              </a:p>
            </p:txBody>
          </p:sp>
        </p:grpSp>
        <p:sp>
          <p:nvSpPr>
            <p:cNvPr id="164" name="Rectangle 163"/>
            <p:cNvSpPr>
              <a:spLocks noChangeAspect="1"/>
            </p:cNvSpPr>
            <p:nvPr/>
          </p:nvSpPr>
          <p:spPr bwMode="auto">
            <a:xfrm>
              <a:off x="4052611" y="3256380"/>
              <a:ext cx="1241882" cy="218003"/>
            </a:xfrm>
            <a:prstGeom prst="rect">
              <a:avLst/>
            </a:prstGeom>
            <a:noFill/>
            <a:ln w="38100" cap="flat" cmpd="sng" algn="ctr">
              <a:noFill/>
              <a:prstDash val="solid"/>
              <a:headEnd type="none" w="med" len="med"/>
              <a:tailEnd type="none" w="med" len="med"/>
            </a:ln>
            <a:effectLst/>
          </p:spPr>
          <p:txBody>
            <a:bodyPr vert="horz" wrap="square" lIns="85650" tIns="83982" rIns="85650" bIns="83982" numCol="1" rtlCol="0" anchor="t" anchorCtr="0" compatLnSpc="1">
              <a:prstTxWarp prst="textNoShape">
                <a:avLst/>
              </a:prstTxWarp>
            </a:bodyPr>
            <a:lstStyle/>
            <a:p>
              <a:pPr marL="0" marR="0" lvl="0" indent="0" algn="ctr" defTabSz="856911" eaLnBrk="1" fontAlgn="base" latinLnBrk="0" hangingPunct="1">
                <a:lnSpc>
                  <a:spcPct val="90000"/>
                </a:lnSpc>
                <a:spcBef>
                  <a:spcPct val="0"/>
                </a:spcBef>
                <a:spcAft>
                  <a:spcPts val="551"/>
                </a:spcAft>
                <a:buClrTx/>
                <a:buSzTx/>
                <a:buFontTx/>
                <a:buNone/>
                <a:tabLst/>
                <a:defRPr/>
              </a:pPr>
              <a:r>
                <a:rPr kumimoji="0" lang="en-US" sz="938" b="0" i="0" u="none" strike="noStrike" kern="0" cap="none" spc="0" normalizeH="0" baseline="0" noProof="0" dirty="0">
                  <a:ln>
                    <a:noFill/>
                  </a:ln>
                  <a:solidFill>
                    <a:srgbClr val="FFFFFF"/>
                  </a:solidFill>
                  <a:effectLst/>
                  <a:uLnTx/>
                  <a:uFillTx/>
                  <a:latin typeface="Segoe UI"/>
                </a:rPr>
                <a:t>ML STUDIO</a:t>
              </a:r>
            </a:p>
          </p:txBody>
        </p:sp>
        <p:cxnSp>
          <p:nvCxnSpPr>
            <p:cNvPr id="165" name="Straight Connector 164"/>
            <p:cNvCxnSpPr/>
            <p:nvPr/>
          </p:nvCxnSpPr>
          <p:spPr>
            <a:xfrm>
              <a:off x="3812557" y="4194889"/>
              <a:ext cx="256222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739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855" y="49831"/>
            <a:ext cx="10532992" cy="6815465"/>
          </a:xfrm>
          <a:prstGeom prst="rect">
            <a:avLst/>
          </a:prstGeom>
        </p:spPr>
      </p:pic>
    </p:spTree>
    <p:extLst>
      <p:ext uri="{BB962C8B-B14F-4D97-AF65-F5344CB8AC3E}">
        <p14:creationId xmlns:p14="http://schemas.microsoft.com/office/powerpoint/2010/main" val="2769524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Comprehensive set of managed Apache big data projects</a:t>
            </a:r>
          </a:p>
        </p:txBody>
      </p:sp>
      <p:grpSp>
        <p:nvGrpSpPr>
          <p:cNvPr id="3" name="Group 2"/>
          <p:cNvGrpSpPr/>
          <p:nvPr/>
        </p:nvGrpSpPr>
        <p:grpSpPr>
          <a:xfrm>
            <a:off x="2153791" y="5172226"/>
            <a:ext cx="10406469" cy="1173370"/>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Scale to petabytes on demand</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Process unstructured and semi-structured data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in Java, .NET, and more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Windows or Linux</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Spin up an Apache Hadoop cluster in minutes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Visualize your Hadoop data in Excel</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Easily integrate on-premises Hadoop clusters</a:t>
              </a:r>
            </a:p>
          </p:txBody>
        </p:sp>
      </p:grpSp>
      <p:sp>
        <p:nvSpPr>
          <p:cNvPr id="14" name="Rectangle 13"/>
          <p:cNvSpPr/>
          <p:nvPr/>
        </p:nvSpPr>
        <p:spPr bwMode="auto">
          <a:xfrm>
            <a:off x="1974057" y="3888162"/>
            <a:ext cx="9932387" cy="73477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dirty="0">
                <a:solidFill>
                  <a:schemeClr val="tx1"/>
                </a:solidFill>
                <a:latin typeface="+mj-lt"/>
              </a:rPr>
              <a:t>Core Engine</a:t>
            </a:r>
          </a:p>
        </p:txBody>
      </p:sp>
      <p:sp>
        <p:nvSpPr>
          <p:cNvPr id="15" name="Freeform 14"/>
          <p:cNvSpPr/>
          <p:nvPr/>
        </p:nvSpPr>
        <p:spPr bwMode="auto">
          <a:xfrm>
            <a:off x="1974057" y="1998984"/>
            <a:ext cx="1557830" cy="1750630"/>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defRPr/>
            </a:pPr>
            <a:r>
              <a:rPr lang="en-US" sz="1961" kern="0" dirty="0">
                <a:solidFill>
                  <a:schemeClr val="accent1"/>
                </a:solidFill>
                <a:latin typeface="Segoe UI Semibold" panose="020B0702040204020203" pitchFamily="34" charset="0"/>
                <a:cs typeface="Segoe UI Semibold" panose="020B0702040204020203" pitchFamily="34" charset="0"/>
              </a:rPr>
              <a:t>Batch</a:t>
            </a:r>
          </a:p>
          <a:p>
            <a:pPr algn="ctr" defTabSz="914102" fontAlgn="base">
              <a:spcBef>
                <a:spcPts val="588"/>
              </a:spcBef>
              <a:spcAft>
                <a:spcPct val="0"/>
              </a:spcAft>
              <a:defRPr/>
            </a:pPr>
            <a:r>
              <a:rPr lang="en-US" sz="1568" kern="0" dirty="0">
                <a:solidFill>
                  <a:schemeClr val="accent1"/>
                </a:solidFill>
              </a:rPr>
              <a:t>Map Reduce</a:t>
            </a:r>
          </a:p>
        </p:txBody>
      </p:sp>
      <p:sp>
        <p:nvSpPr>
          <p:cNvPr id="16" name="Freeform 15"/>
          <p:cNvSpPr/>
          <p:nvPr/>
        </p:nvSpPr>
        <p:spPr bwMode="auto">
          <a:xfrm>
            <a:off x="3648968"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Script</a:t>
            </a:r>
          </a:p>
          <a:p>
            <a:pPr algn="ctr" defTabSz="914102" fontAlgn="base">
              <a:spcBef>
                <a:spcPts val="588"/>
              </a:spcBef>
              <a:spcAft>
                <a:spcPct val="0"/>
              </a:spcAft>
            </a:pPr>
            <a:r>
              <a:rPr lang="en-US" sz="1568" kern="0" dirty="0">
                <a:solidFill>
                  <a:schemeClr val="accent1"/>
                </a:solidFill>
              </a:rPr>
              <a:t>Pig</a:t>
            </a:r>
          </a:p>
        </p:txBody>
      </p:sp>
      <p:sp>
        <p:nvSpPr>
          <p:cNvPr id="17" name="Freeform 16"/>
          <p:cNvSpPr/>
          <p:nvPr/>
        </p:nvSpPr>
        <p:spPr bwMode="auto">
          <a:xfrm>
            <a:off x="5323880"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SQL</a:t>
            </a:r>
          </a:p>
          <a:p>
            <a:pPr algn="ctr" defTabSz="914102" fontAlgn="base">
              <a:spcBef>
                <a:spcPts val="588"/>
              </a:spcBef>
              <a:spcAft>
                <a:spcPct val="0"/>
              </a:spcAft>
            </a:pPr>
            <a:r>
              <a:rPr lang="en-US" sz="1568" kern="0" dirty="0">
                <a:solidFill>
                  <a:schemeClr val="accent1"/>
                </a:solidFill>
              </a:rPr>
              <a:t>Hive</a:t>
            </a:r>
          </a:p>
        </p:txBody>
      </p:sp>
      <p:sp>
        <p:nvSpPr>
          <p:cNvPr id="19" name="Freeform 18"/>
          <p:cNvSpPr/>
          <p:nvPr/>
        </p:nvSpPr>
        <p:spPr bwMode="auto">
          <a:xfrm>
            <a:off x="6998792"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NoSQL</a:t>
            </a:r>
          </a:p>
          <a:p>
            <a:pPr algn="ctr" defTabSz="914102" fontAlgn="base">
              <a:spcBef>
                <a:spcPts val="588"/>
              </a:spcBef>
              <a:spcAft>
                <a:spcPct val="0"/>
              </a:spcAft>
            </a:pPr>
            <a:r>
              <a:rPr lang="en-US" sz="1568" kern="0" dirty="0" err="1">
                <a:solidFill>
                  <a:schemeClr val="accent1"/>
                </a:solidFill>
              </a:rPr>
              <a:t>HBase</a:t>
            </a:r>
            <a:endParaRPr lang="en-US" sz="1568" kern="0" dirty="0">
              <a:solidFill>
                <a:schemeClr val="accent1"/>
              </a:solidFill>
            </a:endParaRPr>
          </a:p>
        </p:txBody>
      </p:sp>
      <p:sp>
        <p:nvSpPr>
          <p:cNvPr id="22" name="Freeform 21"/>
          <p:cNvSpPr/>
          <p:nvPr/>
        </p:nvSpPr>
        <p:spPr bwMode="auto">
          <a:xfrm>
            <a:off x="8673704"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Streaming</a:t>
            </a:r>
          </a:p>
          <a:p>
            <a:pPr algn="ctr" defTabSz="914102" fontAlgn="base">
              <a:spcBef>
                <a:spcPts val="588"/>
              </a:spcBef>
              <a:spcAft>
                <a:spcPct val="0"/>
              </a:spcAft>
            </a:pPr>
            <a:r>
              <a:rPr lang="en-US" sz="1568" kern="0" dirty="0">
                <a:solidFill>
                  <a:schemeClr val="accent1"/>
                </a:solidFill>
              </a:rPr>
              <a:t>Storm</a:t>
            </a:r>
          </a:p>
        </p:txBody>
      </p:sp>
      <p:sp>
        <p:nvSpPr>
          <p:cNvPr id="23" name="Freeform 22"/>
          <p:cNvSpPr/>
          <p:nvPr/>
        </p:nvSpPr>
        <p:spPr bwMode="auto">
          <a:xfrm>
            <a:off x="10348613" y="1998985"/>
            <a:ext cx="1557830" cy="1750629"/>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4821" tIns="44821" rIns="44821" bIns="179285" rtlCol="0" anchor="ctr">
            <a:noAutofit/>
          </a:bodyPr>
          <a:lstStyle/>
          <a:p>
            <a:pPr algn="ctr" defTabSz="914102" fontAlgn="base">
              <a:spcBef>
                <a:spcPts val="588"/>
              </a:spcBef>
              <a:spcAft>
                <a:spcPct val="0"/>
              </a:spcAft>
            </a:pPr>
            <a:r>
              <a:rPr lang="en-US" sz="1961" kern="0" dirty="0">
                <a:solidFill>
                  <a:schemeClr val="accent1"/>
                </a:solidFill>
                <a:latin typeface="Segoe UI Semibold" panose="020B0702040204020203" pitchFamily="34" charset="0"/>
                <a:cs typeface="Segoe UI Semibold" panose="020B0702040204020203" pitchFamily="34" charset="0"/>
              </a:rPr>
              <a:t>In-Memory</a:t>
            </a:r>
          </a:p>
          <a:p>
            <a:pPr algn="ctr" defTabSz="914102" fontAlgn="base">
              <a:spcBef>
                <a:spcPts val="588"/>
              </a:spcBef>
              <a:spcAft>
                <a:spcPct val="0"/>
              </a:spcAft>
            </a:pPr>
            <a:r>
              <a:rPr lang="en-US" sz="1568" kern="0" dirty="0">
                <a:solidFill>
                  <a:schemeClr val="accent1"/>
                </a:solidFill>
              </a:rPr>
              <a:t>Spark</a:t>
            </a:r>
          </a:p>
        </p:txBody>
      </p:sp>
      <p:grpSp>
        <p:nvGrpSpPr>
          <p:cNvPr id="46" name="Group 45"/>
          <p:cNvGrpSpPr/>
          <p:nvPr/>
        </p:nvGrpSpPr>
        <p:grpSpPr>
          <a:xfrm>
            <a:off x="-9458" y="1617612"/>
            <a:ext cx="1948486" cy="3782502"/>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defTabSz="896386">
                <a:defRPr/>
              </a:pPr>
              <a:r>
                <a:rPr lang="en-US" sz="1100" kern="0" dirty="0">
                  <a:cs typeface="Segoe UI Semilight" panose="020B0402040204020203" pitchFamily="34" charset="0"/>
                </a:rPr>
                <a:t>HDInsight </a:t>
              </a:r>
            </a:p>
            <a:p>
              <a:pPr defTabSz="896386">
                <a:defRPr/>
              </a:pPr>
              <a:r>
                <a:rPr lang="en-US" sz="1100" kern="0" dirty="0">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52" name="Rectangle 51"/>
            <p:cNvSpPr/>
            <p:nvPr/>
          </p:nvSpPr>
          <p:spPr>
            <a:xfrm>
              <a:off x="2962833" y="2295083"/>
              <a:ext cx="1294130" cy="43952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08612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Big data analytics made easy</a:t>
            </a:r>
          </a:p>
        </p:txBody>
      </p:sp>
      <p:grpSp>
        <p:nvGrpSpPr>
          <p:cNvPr id="4" name="Group 3"/>
          <p:cNvGrpSpPr/>
          <p:nvPr/>
        </p:nvGrpSpPr>
        <p:grpSpPr>
          <a:xfrm>
            <a:off x="2151774" y="5170672"/>
            <a:ext cx="10751629" cy="1167681"/>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Analyze data of any kind and size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faster, debug and optimize smarter</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Interactively explore patterns in your data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learning curve—use U-SQL, Spark, Hive, </a:t>
              </a:r>
              <a:r>
                <a:rPr lang="en-US" sz="1176" kern="0" dirty="0" err="1">
                  <a:solidFill>
                    <a:schemeClr val="bg1"/>
                  </a:solidFill>
                </a:rPr>
                <a:t>HBase</a:t>
              </a:r>
              <a:r>
                <a:rPr lang="en-US" sz="1176" kern="0" dirty="0">
                  <a:solidFill>
                    <a:schemeClr val="bg1"/>
                  </a:solidFill>
                </a:rPr>
                <a:t> and Storm</a:t>
              </a:r>
            </a:p>
          </p:txBody>
        </p:sp>
        <p:sp>
          <p:nvSpPr>
            <p:cNvPr id="13" name="TextBox 12"/>
            <p:cNvSpPr txBox="1"/>
            <p:nvPr/>
          </p:nvSpPr>
          <p:spPr>
            <a:xfrm>
              <a:off x="7234340" y="5407808"/>
              <a:ext cx="5927803" cy="1191095"/>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Managed and supported with an enterprise-grade SLA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Dynamically scales to match your business priorities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Enterprise-grade security with Azure Active Directory</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Built on YARN, designed for the cloud</a:t>
              </a:r>
            </a:p>
          </p:txBody>
        </p:sp>
      </p:grpSp>
      <p:grpSp>
        <p:nvGrpSpPr>
          <p:cNvPr id="37" name="Group 36"/>
          <p:cNvGrpSpPr/>
          <p:nvPr/>
        </p:nvGrpSpPr>
        <p:grpSpPr>
          <a:xfrm>
            <a:off x="2663163" y="1414035"/>
            <a:ext cx="9040331" cy="1919135"/>
            <a:chOff x="376569" y="1750827"/>
            <a:chExt cx="10664459" cy="226391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39" name="TextBox 38"/>
            <p:cNvSpPr txBox="1"/>
            <p:nvPr/>
          </p:nvSpPr>
          <p:spPr>
            <a:xfrm>
              <a:off x="4532127" y="2850555"/>
              <a:ext cx="2434855" cy="597967"/>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endParaRPr>
            </a:p>
          </p:txBody>
        </p:sp>
      </p:grpSp>
      <p:sp>
        <p:nvSpPr>
          <p:cNvPr id="41" name="TextBox 40"/>
          <p:cNvSpPr txBox="1"/>
          <p:nvPr/>
        </p:nvSpPr>
        <p:spPr>
          <a:xfrm>
            <a:off x="2278232"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DW</a:t>
            </a:r>
          </a:p>
        </p:txBody>
      </p:sp>
      <p:sp>
        <p:nvSpPr>
          <p:cNvPr id="42" name="TextBox 41"/>
          <p:cNvSpPr txBox="1"/>
          <p:nvPr/>
        </p:nvSpPr>
        <p:spPr>
          <a:xfrm>
            <a:off x="4195748"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a:t>
            </a:r>
          </a:p>
        </p:txBody>
      </p:sp>
      <p:sp>
        <p:nvSpPr>
          <p:cNvPr id="43" name="TextBox 42"/>
          <p:cNvSpPr txBox="1"/>
          <p:nvPr/>
        </p:nvSpPr>
        <p:spPr>
          <a:xfrm>
            <a:off x="8030779"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113264"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9948295" y="4318404"/>
            <a:ext cx="2064044" cy="50690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87965" y="3354565"/>
            <a:ext cx="949672" cy="949672"/>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6491" y="3542862"/>
            <a:ext cx="829308" cy="829308"/>
          </a:xfrm>
          <a:prstGeom prst="rect">
            <a:avLst/>
          </a:prstGeom>
          <a:noFill/>
        </p:spPr>
      </p:pic>
      <p:grpSp>
        <p:nvGrpSpPr>
          <p:cNvPr id="94" name="Group 93"/>
          <p:cNvGrpSpPr/>
          <p:nvPr/>
        </p:nvGrpSpPr>
        <p:grpSpPr>
          <a:xfrm>
            <a:off x="-9458" y="1617612"/>
            <a:ext cx="1948486" cy="3782502"/>
            <a:chOff x="2269406" y="1649551"/>
            <a:chExt cx="1987557" cy="3858349"/>
          </a:xfrm>
        </p:grpSpPr>
        <p:grpSp>
          <p:nvGrpSpPr>
            <p:cNvPr id="95" name="Group 94"/>
            <p:cNvGrpSpPr/>
            <p:nvPr/>
          </p:nvGrpSpPr>
          <p:grpSpPr>
            <a:xfrm>
              <a:off x="2269406" y="1649551"/>
              <a:ext cx="1771946" cy="3858349"/>
              <a:chOff x="2269406" y="1649551"/>
              <a:chExt cx="1771946" cy="3858349"/>
            </a:xfrm>
          </p:grpSpPr>
          <p:sp>
            <p:nvSpPr>
              <p:cNvPr id="131" name="Rectangle 130"/>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2" name="Group 111"/>
              <p:cNvGrpSpPr/>
              <p:nvPr/>
            </p:nvGrpSpPr>
            <p:grpSpPr>
              <a:xfrm>
                <a:off x="2475764" y="2364104"/>
                <a:ext cx="200749" cy="211051"/>
                <a:chOff x="4106551" y="3401141"/>
                <a:chExt cx="254631" cy="267699"/>
              </a:xfrm>
            </p:grpSpPr>
            <p:sp>
              <p:nvSpPr>
                <p:cNvPr id="113" name="Rectangle 11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p:cNvSpPr/>
            <p:nvPr/>
          </p:nvSpPr>
          <p:spPr>
            <a:xfrm>
              <a:off x="2962833" y="3869841"/>
              <a:ext cx="1294130" cy="622511"/>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HDInsight </a:t>
              </a:r>
            </a:p>
            <a:p>
              <a:pPr defTabSz="896386">
                <a:defRPr/>
              </a:pPr>
              <a:r>
                <a:rPr lang="en-US" sz="1100" kern="0" dirty="0">
                  <a:solidFill>
                    <a:schemeClr val="accent2">
                      <a:lumMod val="75000"/>
                    </a:schemeClr>
                  </a:solidFill>
                  <a:cs typeface="Segoe UI Semilight" panose="020B0402040204020203" pitchFamily="34" charset="0"/>
                </a:rPr>
                <a:t>(Hadoop and Spark)</a:t>
              </a:r>
            </a:p>
          </p:txBody>
        </p:sp>
        <p:sp>
          <p:nvSpPr>
            <p:cNvPr id="97" name="Rectangle 96"/>
            <p:cNvSpPr/>
            <p:nvPr/>
          </p:nvSpPr>
          <p:spPr>
            <a:xfrm>
              <a:off x="2962833" y="4888358"/>
              <a:ext cx="925088" cy="437684"/>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Stream Analytics</a:t>
              </a:r>
            </a:p>
          </p:txBody>
        </p:sp>
        <p:sp>
          <p:nvSpPr>
            <p:cNvPr id="98" name="Rectangle 97"/>
            <p:cNvSpPr/>
            <p:nvPr/>
          </p:nvSpPr>
          <p:spPr>
            <a:xfrm>
              <a:off x="2962833" y="3125609"/>
              <a:ext cx="1294130" cy="446397"/>
            </a:xfrm>
            <a:prstGeom prst="rect">
              <a:avLst/>
            </a:prstGeom>
          </p:spPr>
          <p:txBody>
            <a:bodyPr wrap="square">
              <a:spAutoFit/>
            </a:bodyPr>
            <a:lstStyle/>
            <a:p>
              <a:pPr defTabSz="896386">
                <a:defRPr/>
              </a:pPr>
              <a:r>
                <a:rPr lang="en-US" sz="1100" kern="0" dirty="0">
                  <a:cs typeface="Segoe UI Semilight" panose="020B0402040204020203" pitchFamily="34" charset="0"/>
                </a:rPr>
                <a:t>Data Lake Analytics</a:t>
              </a:r>
            </a:p>
          </p:txBody>
        </p:sp>
        <p:grpSp>
          <p:nvGrpSpPr>
            <p:cNvPr id="99" name="Group 98"/>
            <p:cNvGrpSpPr/>
            <p:nvPr/>
          </p:nvGrpSpPr>
          <p:grpSpPr>
            <a:xfrm>
              <a:off x="2584613" y="3210310"/>
              <a:ext cx="225034" cy="294370"/>
              <a:chOff x="3473450" y="4579938"/>
              <a:chExt cx="1741488" cy="2278062"/>
            </a:xfrm>
            <a:solidFill>
              <a:schemeClr val="tx1"/>
            </a:solidFill>
          </p:grpSpPr>
          <p:sp>
            <p:nvSpPr>
              <p:cNvPr id="10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0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00" name="Rectangle 99"/>
            <p:cNvSpPr/>
            <p:nvPr/>
          </p:nvSpPr>
          <p:spPr>
            <a:xfrm>
              <a:off x="2962833" y="2295083"/>
              <a:ext cx="1294130" cy="43952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1" name="Group 100"/>
            <p:cNvGrpSpPr/>
            <p:nvPr/>
          </p:nvGrpSpPr>
          <p:grpSpPr>
            <a:xfrm>
              <a:off x="2519622" y="4890724"/>
              <a:ext cx="359675" cy="276298"/>
              <a:chOff x="1260022" y="5196402"/>
              <a:chExt cx="3273425" cy="2514600"/>
            </a:xfrm>
            <a:solidFill>
              <a:schemeClr val="tx1"/>
            </a:solidFill>
          </p:grpSpPr>
          <p:sp>
            <p:nvSpPr>
              <p:cNvPr id="104" name="Freeform 10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05" name="Freeform 10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06" name="Freeform 10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07" name="Freeform 10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102" name="Freeform 101"/>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103" name="Freeform 102"/>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grpSp>
        <p:nvGrpSpPr>
          <p:cNvPr id="6" name="Group 5"/>
          <p:cNvGrpSpPr>
            <a:grpSpLocks noChangeAspect="1"/>
          </p:cNvGrpSpPr>
          <p:nvPr/>
        </p:nvGrpSpPr>
        <p:grpSpPr>
          <a:xfrm>
            <a:off x="6832775" y="3536425"/>
            <a:ext cx="627497" cy="627497"/>
            <a:chOff x="4636526" y="2224884"/>
            <a:chExt cx="240061" cy="240061"/>
          </a:xfrm>
        </p:grpSpPr>
        <p:sp>
          <p:nvSpPr>
            <p:cNvPr id="180" name="Rounded Rectangle 179"/>
            <p:cNvSpPr/>
            <p:nvPr/>
          </p:nvSpPr>
          <p:spPr bwMode="auto">
            <a:xfrm>
              <a:off x="4636526" y="2224884"/>
              <a:ext cx="240061" cy="2400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4664864"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4767810"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p:cNvSpPr/>
            <p:nvPr/>
          </p:nvSpPr>
          <p:spPr bwMode="auto">
            <a:xfrm>
              <a:off x="4715153"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p:cNvSpPr/>
            <p:nvPr/>
          </p:nvSpPr>
          <p:spPr bwMode="auto">
            <a:xfrm>
              <a:off x="4818100"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4664864"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4767810"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4715153"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4818100"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717807"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4820754"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4665150"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4768098"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717807"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4820754"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4665150"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4768098"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Freeform 200"/>
          <p:cNvSpPr>
            <a:spLocks noChangeAspect="1"/>
          </p:cNvSpPr>
          <p:nvPr/>
        </p:nvSpPr>
        <p:spPr bwMode="auto">
          <a:xfrm>
            <a:off x="2663164" y="3316469"/>
            <a:ext cx="868112" cy="936166"/>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grpSp>
        <p:nvGrpSpPr>
          <p:cNvPr id="202" name="Group 201"/>
          <p:cNvGrpSpPr>
            <a:grpSpLocks noChangeAspect="1"/>
          </p:cNvGrpSpPr>
          <p:nvPr/>
        </p:nvGrpSpPr>
        <p:grpSpPr>
          <a:xfrm>
            <a:off x="3459642" y="3604038"/>
            <a:ext cx="532156" cy="651768"/>
            <a:chOff x="-3084513" y="3390510"/>
            <a:chExt cx="2716213" cy="3363913"/>
          </a:xfrm>
          <a:solidFill>
            <a:schemeClr val="accent2"/>
          </a:solidFill>
        </p:grpSpPr>
        <p:sp>
          <p:nvSpPr>
            <p:cNvPr id="20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0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pic>
        <p:nvPicPr>
          <p:cNvPr id="205" name="Picture 2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65663" y="3515267"/>
            <a:ext cx="829308" cy="829308"/>
          </a:xfrm>
          <a:prstGeom prst="rect">
            <a:avLst/>
          </a:prstGeom>
          <a:noFill/>
        </p:spPr>
      </p:pic>
    </p:spTree>
    <p:extLst>
      <p:ext uri="{BB962C8B-B14F-4D97-AF65-F5344CB8AC3E}">
        <p14:creationId xmlns:p14="http://schemas.microsoft.com/office/powerpoint/2010/main" val="142584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167"/>
          <p:cNvSpPr/>
          <p:nvPr/>
        </p:nvSpPr>
        <p:spPr bwMode="auto">
          <a:xfrm>
            <a:off x="-31698" y="518414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01" name="Group 100"/>
          <p:cNvGrpSpPr/>
          <p:nvPr/>
        </p:nvGrpSpPr>
        <p:grpSpPr>
          <a:xfrm>
            <a:off x="-9458" y="1617612"/>
            <a:ext cx="1948486" cy="3782502"/>
            <a:chOff x="2269406" y="1649551"/>
            <a:chExt cx="1987557" cy="3858349"/>
          </a:xfrm>
        </p:grpSpPr>
        <p:grpSp>
          <p:nvGrpSpPr>
            <p:cNvPr id="102" name="Group 101"/>
            <p:cNvGrpSpPr/>
            <p:nvPr/>
          </p:nvGrpSpPr>
          <p:grpSpPr>
            <a:xfrm>
              <a:off x="2269406" y="1649551"/>
              <a:ext cx="1771946" cy="3858349"/>
              <a:chOff x="2269406" y="1649551"/>
              <a:chExt cx="1771946" cy="3858349"/>
            </a:xfrm>
          </p:grpSpPr>
          <p:sp>
            <p:nvSpPr>
              <p:cNvPr id="138" name="Rectangle 1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9" name="Group 118"/>
              <p:cNvGrpSpPr/>
              <p:nvPr/>
            </p:nvGrpSpPr>
            <p:grpSpPr>
              <a:xfrm>
                <a:off x="2475764" y="2364104"/>
                <a:ext cx="200749" cy="211051"/>
                <a:chOff x="4106551" y="3401141"/>
                <a:chExt cx="254631" cy="267699"/>
              </a:xfrm>
            </p:grpSpPr>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3" name="Rectangle 102"/>
            <p:cNvSpPr/>
            <p:nvPr/>
          </p:nvSpPr>
          <p:spPr>
            <a:xfrm>
              <a:off x="2962833" y="3869841"/>
              <a:ext cx="1294130" cy="622511"/>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HDInsight </a:t>
              </a:r>
            </a:p>
            <a:p>
              <a:pPr defTabSz="896386">
                <a:defRPr/>
              </a:pPr>
              <a:r>
                <a:rPr lang="en-US" sz="1100" kern="0" dirty="0">
                  <a:solidFill>
                    <a:schemeClr val="accent2">
                      <a:lumMod val="75000"/>
                    </a:schemeClr>
                  </a:solidFill>
                  <a:cs typeface="Segoe UI Semilight" panose="020B0402040204020203" pitchFamily="34" charset="0"/>
                </a:rPr>
                <a:t>(Hadoop and Spark)</a:t>
              </a:r>
            </a:p>
          </p:txBody>
        </p:sp>
        <p:sp>
          <p:nvSpPr>
            <p:cNvPr id="104" name="Rectangle 103"/>
            <p:cNvSpPr/>
            <p:nvPr/>
          </p:nvSpPr>
          <p:spPr>
            <a:xfrm>
              <a:off x="2962833" y="4888358"/>
              <a:ext cx="925088" cy="437684"/>
            </a:xfrm>
            <a:prstGeom prst="rect">
              <a:avLst/>
            </a:prstGeom>
          </p:spPr>
          <p:txBody>
            <a:bodyPr wrap="square">
              <a:spAutoFit/>
            </a:bodyPr>
            <a:lstStyle/>
            <a:p>
              <a:pPr defTabSz="896386">
                <a:defRPr/>
              </a:pPr>
              <a:r>
                <a:rPr lang="en-US" sz="1100" kern="0" dirty="0">
                  <a:cs typeface="Segoe UI Semilight" panose="020B0402040204020203" pitchFamily="34" charset="0"/>
                </a:rPr>
                <a:t>Stream Analytics</a:t>
              </a:r>
            </a:p>
          </p:txBody>
        </p:sp>
        <p:sp>
          <p:nvSpPr>
            <p:cNvPr id="105" name="Rectangle 104"/>
            <p:cNvSpPr/>
            <p:nvPr/>
          </p:nvSpPr>
          <p:spPr>
            <a:xfrm>
              <a:off x="2962833" y="3125609"/>
              <a:ext cx="1294130" cy="44639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Data Lake Analytics</a:t>
              </a:r>
            </a:p>
          </p:txBody>
        </p:sp>
        <p:grpSp>
          <p:nvGrpSpPr>
            <p:cNvPr id="106" name="Group 105"/>
            <p:cNvGrpSpPr/>
            <p:nvPr/>
          </p:nvGrpSpPr>
          <p:grpSpPr>
            <a:xfrm>
              <a:off x="2584613" y="3210310"/>
              <a:ext cx="225034" cy="294370"/>
              <a:chOff x="3473450" y="4579938"/>
              <a:chExt cx="1741488" cy="2278062"/>
            </a:xfrm>
            <a:solidFill>
              <a:schemeClr val="tx1"/>
            </a:solidFill>
          </p:grpSpPr>
          <p:sp>
            <p:nvSpPr>
              <p:cNvPr id="11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sp>
            <p:nvSpPr>
              <p:cNvPr id="11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ysClr val="windowText" lastClr="000000"/>
                  </a:solidFill>
                </a:endParaRPr>
              </a:p>
            </p:txBody>
          </p:sp>
        </p:grpSp>
        <p:sp>
          <p:nvSpPr>
            <p:cNvPr id="107" name="Rectangle 106"/>
            <p:cNvSpPr/>
            <p:nvPr/>
          </p:nvSpPr>
          <p:spPr>
            <a:xfrm>
              <a:off x="2962833" y="2295083"/>
              <a:ext cx="1294130" cy="439527"/>
            </a:xfrm>
            <a:prstGeom prst="rect">
              <a:avLst/>
            </a:prstGeom>
          </p:spPr>
          <p:txBody>
            <a:bodyPr wrap="square">
              <a:spAutoFit/>
            </a:bodyPr>
            <a:lstStyle/>
            <a:p>
              <a:pPr defTabSz="896386">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8" name="Group 107"/>
            <p:cNvGrpSpPr/>
            <p:nvPr/>
          </p:nvGrpSpPr>
          <p:grpSpPr>
            <a:xfrm>
              <a:off x="2519622" y="4890724"/>
              <a:ext cx="359675" cy="276298"/>
              <a:chOff x="1260022" y="5196402"/>
              <a:chExt cx="3273425" cy="2514600"/>
            </a:xfrm>
            <a:solidFill>
              <a:schemeClr val="tx1"/>
            </a:solidFill>
          </p:grpSpPr>
          <p:sp>
            <p:nvSpPr>
              <p:cNvPr id="111" name="Freeform 11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12" name="Freeform 11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13" name="Freeform 11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sp>
            <p:nvSpPr>
              <p:cNvPr id="114" name="Freeform 11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dirty="0"/>
              </a:p>
            </p:txBody>
          </p:sp>
        </p:grpSp>
        <p:sp>
          <p:nvSpPr>
            <p:cNvPr id="109" name="Freeform 10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27" tIns="45713" rIns="91427" bIns="45713" numCol="1" anchor="t" anchorCtr="0" compatLnSpc="1">
              <a:prstTxWarp prst="textNoShape">
                <a:avLst/>
              </a:prstTxWarp>
            </a:bodyPr>
            <a:lstStyle/>
            <a:p>
              <a:pPr defTabSz="896386">
                <a:defRPr/>
              </a:pPr>
              <a:endParaRPr lang="en-US" sz="1600" kern="0" dirty="0">
                <a:solidFill>
                  <a:sysClr val="windowText" lastClr="000000"/>
                </a:solidFill>
              </a:endParaRPr>
            </a:p>
          </p:txBody>
        </p:sp>
        <p:sp>
          <p:nvSpPr>
            <p:cNvPr id="110" name="Freeform 10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Real-time stream processing in the cloud</a:t>
            </a:r>
          </a:p>
        </p:txBody>
      </p:sp>
      <p:grpSp>
        <p:nvGrpSpPr>
          <p:cNvPr id="3" name="Group 2"/>
          <p:cNvGrpSpPr/>
          <p:nvPr/>
        </p:nvGrpSpPr>
        <p:grpSpPr>
          <a:xfrm>
            <a:off x="2151773" y="5177570"/>
            <a:ext cx="9363483" cy="1092249"/>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Perform real-time analytics for your Internet of Things solutions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Stream millions of events per second</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Create real-time dashboards and alerts over data from devices and applications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Correlate across multiple streams of data</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Use familiar SQL-based language for rapid development</a:t>
              </a:r>
            </a:p>
          </p:txBody>
        </p:sp>
      </p:grpSp>
      <p:sp>
        <p:nvSpPr>
          <p:cNvPr id="57" name="Freeform 56"/>
          <p:cNvSpPr>
            <a:spLocks/>
          </p:cNvSpPr>
          <p:nvPr/>
        </p:nvSpPr>
        <p:spPr bwMode="auto">
          <a:xfrm>
            <a:off x="10114002" y="3492934"/>
            <a:ext cx="392277" cy="386818"/>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765"/>
          </a:p>
        </p:txBody>
      </p:sp>
      <p:sp>
        <p:nvSpPr>
          <p:cNvPr id="59" name="Rectangle 58"/>
          <p:cNvSpPr/>
          <p:nvPr/>
        </p:nvSpPr>
        <p:spPr bwMode="auto">
          <a:xfrm>
            <a:off x="2516454" y="2368205"/>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solidFill>
                  <a:schemeClr val="accent1"/>
                </a:solidFill>
              </a:rPr>
              <a:t>Event Hubs</a:t>
            </a:r>
          </a:p>
        </p:txBody>
      </p:sp>
      <p:sp>
        <p:nvSpPr>
          <p:cNvPr id="60" name="Rectangle 59"/>
          <p:cNvSpPr/>
          <p:nvPr/>
        </p:nvSpPr>
        <p:spPr bwMode="auto">
          <a:xfrm>
            <a:off x="2511229" y="4241536"/>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solidFill>
                  <a:schemeClr val="accent1"/>
                </a:solidFill>
              </a:rPr>
              <a:t>Blob Storage</a:t>
            </a:r>
          </a:p>
        </p:txBody>
      </p:sp>
      <p:sp>
        <p:nvSpPr>
          <p:cNvPr id="61" name="Rectangle 60"/>
          <p:cNvSpPr/>
          <p:nvPr/>
        </p:nvSpPr>
        <p:spPr bwMode="auto">
          <a:xfrm>
            <a:off x="5612789" y="3282081"/>
            <a:ext cx="1281591" cy="57509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algn="ctr" defTabSz="914102" fontAlgn="base">
              <a:spcBef>
                <a:spcPct val="0"/>
              </a:spcBef>
              <a:spcAft>
                <a:spcPct val="0"/>
              </a:spcAft>
              <a:defRPr/>
            </a:pPr>
            <a:r>
              <a:rPr lang="en-US" sz="1568" kern="0" dirty="0">
                <a:solidFill>
                  <a:schemeClr val="accent1"/>
                </a:solidFill>
              </a:rPr>
              <a:t>Stream Analytics</a:t>
            </a:r>
          </a:p>
        </p:txBody>
      </p:sp>
      <p:sp>
        <p:nvSpPr>
          <p:cNvPr id="62" name="Rectangle 61"/>
          <p:cNvSpPr/>
          <p:nvPr/>
        </p:nvSpPr>
        <p:spPr bwMode="auto">
          <a:xfrm>
            <a:off x="8698831" y="1757113"/>
            <a:ext cx="1281591" cy="3337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defTabSz="914102" fontAlgn="base">
              <a:spcBef>
                <a:spcPct val="0"/>
              </a:spcBef>
              <a:spcAft>
                <a:spcPct val="0"/>
              </a:spcAft>
              <a:defRPr/>
            </a:pPr>
            <a:r>
              <a:rPr lang="en-US" sz="1568" kern="0" dirty="0">
                <a:solidFill>
                  <a:schemeClr val="accent1"/>
                </a:solidFill>
              </a:rPr>
              <a:t>SQL Database</a:t>
            </a:r>
          </a:p>
        </p:txBody>
      </p:sp>
      <p:sp>
        <p:nvSpPr>
          <p:cNvPr id="63" name="Rectangle 62"/>
          <p:cNvSpPr/>
          <p:nvPr/>
        </p:nvSpPr>
        <p:spPr bwMode="auto">
          <a:xfrm>
            <a:off x="8698831" y="2910820"/>
            <a:ext cx="1281591" cy="3337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defTabSz="914102" fontAlgn="base">
              <a:spcBef>
                <a:spcPct val="0"/>
              </a:spcBef>
              <a:spcAft>
                <a:spcPct val="0"/>
              </a:spcAft>
              <a:defRPr/>
            </a:pPr>
            <a:r>
              <a:rPr lang="en-US" sz="1568" kern="0" dirty="0">
                <a:solidFill>
                  <a:schemeClr val="accent1"/>
                </a:solidFill>
              </a:rPr>
              <a:t>Event Hubs</a:t>
            </a:r>
          </a:p>
        </p:txBody>
      </p:sp>
      <p:sp>
        <p:nvSpPr>
          <p:cNvPr id="64" name="Rectangle 63"/>
          <p:cNvSpPr/>
          <p:nvPr/>
        </p:nvSpPr>
        <p:spPr bwMode="auto">
          <a:xfrm>
            <a:off x="8698831" y="4129416"/>
            <a:ext cx="1281591" cy="3337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spAutoFit/>
          </a:bodyPr>
          <a:lstStyle/>
          <a:p>
            <a:pPr defTabSz="914102" fontAlgn="base">
              <a:spcBef>
                <a:spcPct val="0"/>
              </a:spcBef>
              <a:spcAft>
                <a:spcPct val="0"/>
              </a:spcAft>
              <a:defRPr/>
            </a:pPr>
            <a:r>
              <a:rPr lang="en-US" sz="1568" kern="0" dirty="0">
                <a:solidFill>
                  <a:schemeClr val="accent1"/>
                </a:solidFill>
              </a:rPr>
              <a:t>Power BI</a:t>
            </a:r>
          </a:p>
        </p:txBody>
      </p:sp>
      <p:sp>
        <p:nvSpPr>
          <p:cNvPr id="65" name="Rectangle 64"/>
          <p:cNvSpPr/>
          <p:nvPr/>
        </p:nvSpPr>
        <p:spPr bwMode="auto">
          <a:xfrm>
            <a:off x="8698831" y="2304141"/>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568" kern="0" dirty="0">
                <a:solidFill>
                  <a:schemeClr val="accent1"/>
                </a:solidFill>
              </a:rPr>
              <a:t>Blob Storage</a:t>
            </a:r>
          </a:p>
        </p:txBody>
      </p:sp>
      <p:sp>
        <p:nvSpPr>
          <p:cNvPr id="66" name="Rectangle 65"/>
          <p:cNvSpPr/>
          <p:nvPr/>
        </p:nvSpPr>
        <p:spPr bwMode="auto">
          <a:xfrm>
            <a:off x="8698831" y="3492381"/>
            <a:ext cx="1281591" cy="39336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568" kern="0" dirty="0">
                <a:solidFill>
                  <a:schemeClr val="accent1"/>
                </a:solidFill>
              </a:rPr>
              <a:t>Table Storage</a:t>
            </a:r>
          </a:p>
        </p:txBody>
      </p:sp>
      <p:cxnSp>
        <p:nvCxnSpPr>
          <p:cNvPr id="67" name="Straight Arrow Connector 66"/>
          <p:cNvCxnSpPr/>
          <p:nvPr/>
        </p:nvCxnSpPr>
        <p:spPr>
          <a:xfrm flipV="1">
            <a:off x="3798045" y="3104298"/>
            <a:ext cx="1976200"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637689" y="3087957"/>
            <a:ext cx="1873330" cy="755"/>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p:cNvGrpSpPr>
            <a:grpSpLocks noChangeAspect="1"/>
          </p:cNvGrpSpPr>
          <p:nvPr/>
        </p:nvGrpSpPr>
        <p:grpSpPr>
          <a:xfrm>
            <a:off x="5922054" y="2855658"/>
            <a:ext cx="553888" cy="425492"/>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3" name="Freeform 172"/>
          <p:cNvSpPr>
            <a:spLocks noChangeAspect="1"/>
          </p:cNvSpPr>
          <p:nvPr/>
        </p:nvSpPr>
        <p:spPr bwMode="auto">
          <a:xfrm>
            <a:off x="2937538" y="1955341"/>
            <a:ext cx="394531" cy="41286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grpSp>
        <p:nvGrpSpPr>
          <p:cNvPr id="174" name="Group 173"/>
          <p:cNvGrpSpPr>
            <a:grpSpLocks noChangeAspect="1"/>
          </p:cNvGrpSpPr>
          <p:nvPr/>
        </p:nvGrpSpPr>
        <p:grpSpPr>
          <a:xfrm>
            <a:off x="10072218" y="4094272"/>
            <a:ext cx="501892" cy="320785"/>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180" name="Freeform 179"/>
          <p:cNvSpPr>
            <a:spLocks noChangeAspect="1"/>
          </p:cNvSpPr>
          <p:nvPr/>
        </p:nvSpPr>
        <p:spPr bwMode="auto">
          <a:xfrm>
            <a:off x="10111748" y="2905441"/>
            <a:ext cx="394531" cy="41286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5043" y="1698453"/>
            <a:ext cx="500281" cy="500281"/>
          </a:xfrm>
          <a:prstGeom prst="rect">
            <a:avLst/>
          </a:prstGeom>
          <a:noFill/>
        </p:spPr>
      </p:pic>
      <p:pic>
        <p:nvPicPr>
          <p:cNvPr id="78" name="Picture 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5780" y="2276344"/>
            <a:ext cx="498329" cy="498329"/>
          </a:xfrm>
          <a:prstGeom prst="rect">
            <a:avLst/>
          </a:prstGeom>
        </p:spPr>
      </p:pic>
      <p:cxnSp>
        <p:nvCxnSpPr>
          <p:cNvPr id="79" name="Straight Arrow Connector 78"/>
          <p:cNvCxnSpPr/>
          <p:nvPr/>
        </p:nvCxnSpPr>
        <p:spPr>
          <a:xfrm>
            <a:off x="8133345" y="1919110"/>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3345" y="2515492"/>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149524" y="3708254"/>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149524" y="3111873"/>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165707" y="4304637"/>
            <a:ext cx="489040"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133345" y="1927948"/>
            <a:ext cx="16180" cy="2377276"/>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602447" y="3111874"/>
            <a:ext cx="1399573"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96792" y="3775662"/>
            <a:ext cx="498329" cy="498329"/>
          </a:xfrm>
          <a:prstGeom prst="rect">
            <a:avLst/>
          </a:prstGeom>
        </p:spPr>
      </p:pic>
      <p:pic>
        <p:nvPicPr>
          <p:cNvPr id="76" name="Picture 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1694" y="2801509"/>
            <a:ext cx="535061" cy="535061"/>
          </a:xfrm>
          <a:prstGeom prst="rect">
            <a:avLst/>
          </a:prstGeom>
        </p:spPr>
      </p:pic>
      <p:sp>
        <p:nvSpPr>
          <p:cNvPr id="77" name="Rectangle 76"/>
          <p:cNvSpPr/>
          <p:nvPr/>
        </p:nvSpPr>
        <p:spPr>
          <a:xfrm>
            <a:off x="2582988" y="3366026"/>
            <a:ext cx="1190817" cy="331899"/>
          </a:xfrm>
          <a:prstGeom prst="rect">
            <a:avLst/>
          </a:prstGeom>
        </p:spPr>
        <p:txBody>
          <a:bodyPr wrap="square">
            <a:spAutoFit/>
          </a:bodyPr>
          <a:lstStyle/>
          <a:p>
            <a:pPr algn="ctr"/>
            <a:r>
              <a:rPr lang="en-US" sz="1568" dirty="0" err="1">
                <a:solidFill>
                  <a:srgbClr val="0078D7"/>
                </a:solidFill>
                <a:cs typeface="Segoe UI Semilight" panose="020B0402040204020203" pitchFamily="34" charset="0"/>
              </a:rPr>
              <a:t>IoT</a:t>
            </a:r>
            <a:r>
              <a:rPr lang="en-US" sz="1568" dirty="0">
                <a:solidFill>
                  <a:srgbClr val="0078D7"/>
                </a:solidFill>
                <a:cs typeface="Segoe UI Semilight" panose="020B0402040204020203" pitchFamily="34" charset="0"/>
              </a:rPr>
              <a:t> </a:t>
            </a:r>
            <a:r>
              <a:rPr lang="en-US" sz="1568" kern="0" dirty="0">
                <a:solidFill>
                  <a:schemeClr val="accent1"/>
                </a:solidFill>
              </a:rPr>
              <a:t>Hub</a:t>
            </a:r>
          </a:p>
        </p:txBody>
      </p:sp>
    </p:spTree>
    <p:extLst>
      <p:ext uri="{BB962C8B-B14F-4D97-AF65-F5344CB8AC3E}">
        <p14:creationId xmlns:p14="http://schemas.microsoft.com/office/powerpoint/2010/main" val="283891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AAB80071-3043-46C0-B33D-77C2965F5DF5}"/>
              </a:ext>
            </a:extLst>
          </p:cNvPr>
          <p:cNvSpPr/>
          <p:nvPr/>
        </p:nvSpPr>
        <p:spPr bwMode="auto">
          <a:xfrm>
            <a:off x="4197027" y="4664681"/>
            <a:ext cx="1643370" cy="1223267"/>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EFAFE247-08E1-4D7B-B16C-0EE2677B8044}"/>
              </a:ext>
            </a:extLst>
          </p:cNvPr>
          <p:cNvSpPr/>
          <p:nvPr/>
        </p:nvSpPr>
        <p:spPr bwMode="auto">
          <a:xfrm>
            <a:off x="6740693" y="4672538"/>
            <a:ext cx="1643370" cy="1223267"/>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C0874B7F-AA49-4510-9B46-F2A3EE0B3B1F}"/>
              </a:ext>
            </a:extLst>
          </p:cNvPr>
          <p:cNvSpPr/>
          <p:nvPr/>
        </p:nvSpPr>
        <p:spPr bwMode="auto">
          <a:xfrm>
            <a:off x="7021926" y="2766753"/>
            <a:ext cx="1405421" cy="1092814"/>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7A0367CA-A7B6-40FA-B51D-028DE4E5F72C}"/>
              </a:ext>
            </a:extLst>
          </p:cNvPr>
          <p:cNvSpPr/>
          <p:nvPr/>
        </p:nvSpPr>
        <p:spPr bwMode="auto">
          <a:xfrm>
            <a:off x="5417800" y="2460851"/>
            <a:ext cx="1063647" cy="1246316"/>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0810652F-157F-4999-BFE4-A4BE133338A4}"/>
              </a:ext>
            </a:extLst>
          </p:cNvPr>
          <p:cNvSpPr/>
          <p:nvPr/>
        </p:nvSpPr>
        <p:spPr bwMode="auto">
          <a:xfrm>
            <a:off x="3885525" y="3306309"/>
            <a:ext cx="1011649" cy="9278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7" name="Freeform 266">
            <a:extLst>
              <a:ext uri="{FF2B5EF4-FFF2-40B4-BE49-F238E27FC236}">
                <a16:creationId xmlns:a16="http://schemas.microsoft.com/office/drawing/2014/main" id="{6EEF1465-140F-4D66-93DB-CA11ED659035}"/>
              </a:ext>
            </a:extLst>
          </p:cNvPr>
          <p:cNvSpPr>
            <a:spLocks noChangeAspect="1"/>
          </p:cNvSpPr>
          <p:nvPr/>
        </p:nvSpPr>
        <p:spPr bwMode="black">
          <a:xfrm>
            <a:off x="4546309" y="3196167"/>
            <a:ext cx="3202366" cy="189387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2"/>
          </a:solidFill>
          <a:ln>
            <a:solidFill>
              <a:schemeClr val="accent1"/>
            </a:solidFill>
          </a:ln>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2C2C2C"/>
              </a:soli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Azure Analysis Services</a:t>
            </a:r>
            <a:br>
              <a:rPr lang="en-US" dirty="0"/>
            </a:br>
            <a:r>
              <a:rPr lang="en-US" sz="3137" dirty="0">
                <a:gradFill>
                  <a:gsLst>
                    <a:gs pos="1250">
                      <a:schemeClr val="tx2"/>
                    </a:gs>
                    <a:gs pos="100000">
                      <a:schemeClr val="tx2"/>
                    </a:gs>
                  </a:gsLst>
                  <a:lin ang="5400000" scaled="0"/>
                </a:gradFill>
              </a:rPr>
              <a:t>Azure Analysis Services is based on proven SQL Server technology</a:t>
            </a:r>
            <a:endParaRPr lang="en-US" dirty="0">
              <a:gradFill>
                <a:gsLst>
                  <a:gs pos="1250">
                    <a:schemeClr val="tx2"/>
                  </a:gs>
                  <a:gs pos="100000">
                    <a:schemeClr val="tx2"/>
                  </a:gs>
                </a:gsLst>
                <a:lin ang="5400000" scaled="0"/>
              </a:gradFill>
            </a:endParaRPr>
          </a:p>
        </p:txBody>
      </p:sp>
      <p:sp>
        <p:nvSpPr>
          <p:cNvPr id="151" name="Rectangle 150"/>
          <p:cNvSpPr/>
          <p:nvPr/>
        </p:nvSpPr>
        <p:spPr>
          <a:xfrm>
            <a:off x="3811963" y="1941537"/>
            <a:ext cx="1744388" cy="286232"/>
          </a:xfrm>
          <a:prstGeom prst="rect">
            <a:avLst/>
          </a:prstGeom>
        </p:spPr>
        <p:txBody>
          <a:bodyPr wrap="none">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solidFill>
                  <a:srgbClr val="0070C0"/>
                </a:solidFill>
                <a:effectLst/>
                <a:uLnTx/>
                <a:uFillTx/>
                <a:latin typeface="Segoe UI"/>
                <a:ea typeface="+mn-ea"/>
                <a:cs typeface="+mn-cs"/>
              </a:rPr>
              <a:t>BI semantic model</a:t>
            </a:r>
          </a:p>
        </p:txBody>
      </p:sp>
      <p:sp>
        <p:nvSpPr>
          <p:cNvPr id="156" name="TextBox 155">
            <a:extLst/>
          </p:cNvPr>
          <p:cNvSpPr txBox="1"/>
          <p:nvPr/>
        </p:nvSpPr>
        <p:spPr>
          <a:xfrm>
            <a:off x="6606146" y="5525914"/>
            <a:ext cx="1912463" cy="285048"/>
          </a:xfrm>
          <a:prstGeom prst="rect">
            <a:avLst/>
          </a:prstGeom>
          <a:noFill/>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Business logic &amp; metrics</a:t>
            </a:r>
          </a:p>
        </p:txBody>
      </p:sp>
      <p:sp>
        <p:nvSpPr>
          <p:cNvPr id="157" name="Freeform 9">
            <a:extLst/>
          </p:cNvPr>
          <p:cNvSpPr>
            <a:spLocks noChangeAspect="1" noEditPoints="1"/>
          </p:cNvSpPr>
          <p:nvPr/>
        </p:nvSpPr>
        <p:spPr bwMode="black">
          <a:xfrm>
            <a:off x="7432110" y="5030746"/>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rgbClr val="0070C0"/>
            </a:solid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2C2C2C"/>
              </a:solidFill>
              <a:effectLst/>
              <a:uLnTx/>
              <a:uFillTx/>
              <a:latin typeface="Segoe UI"/>
              <a:ea typeface="+mn-ea"/>
              <a:cs typeface="+mn-cs"/>
            </a:endParaRPr>
          </a:p>
        </p:txBody>
      </p:sp>
      <p:sp>
        <p:nvSpPr>
          <p:cNvPr id="163" name="TextBox 162">
            <a:extLst/>
          </p:cNvPr>
          <p:cNvSpPr txBox="1"/>
          <p:nvPr/>
        </p:nvSpPr>
        <p:spPr>
          <a:xfrm>
            <a:off x="7141549" y="3399925"/>
            <a:ext cx="1447750" cy="285131"/>
          </a:xfrm>
          <a:prstGeom prst="rect">
            <a:avLst/>
          </a:prstGeom>
          <a:noFill/>
          <a:ln>
            <a:noFill/>
          </a:ln>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Data modeling</a:t>
            </a:r>
          </a:p>
        </p:txBody>
      </p:sp>
      <p:sp>
        <p:nvSpPr>
          <p:cNvPr id="175" name="Freeform 21">
            <a:extLst/>
          </p:cNvPr>
          <p:cNvSpPr>
            <a:spLocks noChangeAspect="1" noEditPoints="1"/>
          </p:cNvSpPr>
          <p:nvPr/>
        </p:nvSpPr>
        <p:spPr bwMode="black">
          <a:xfrm>
            <a:off x="7394894" y="2929705"/>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marL="0" marR="0" lvl="0" indent="0" algn="ctr" defTabSz="465045" rtl="0" eaLnBrk="1" fontAlgn="base" latinLnBrk="0" hangingPunct="1">
              <a:lnSpc>
                <a:spcPct val="90000"/>
              </a:lnSpc>
              <a:spcBef>
                <a:spcPct val="0"/>
              </a:spcBef>
              <a:spcAft>
                <a:spcPct val="0"/>
              </a:spcAft>
              <a:buClrTx/>
              <a:buSzTx/>
              <a:buFontTx/>
              <a:buNone/>
              <a:tabLst/>
              <a:defRPr/>
            </a:pPr>
            <a:endParaRPr kumimoji="0" lang="en-US"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TextBox 184">
            <a:extLst/>
          </p:cNvPr>
          <p:cNvSpPr txBox="1"/>
          <p:nvPr/>
        </p:nvSpPr>
        <p:spPr>
          <a:xfrm>
            <a:off x="5449922" y="3021177"/>
            <a:ext cx="929689" cy="285132"/>
          </a:xfrm>
          <a:prstGeom prst="rect">
            <a:avLst/>
          </a:prstGeom>
          <a:noFill/>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Security</a:t>
            </a:r>
          </a:p>
        </p:txBody>
      </p:sp>
      <p:sp>
        <p:nvSpPr>
          <p:cNvPr id="186" name="Freeform 99">
            <a:extLst/>
          </p:cNvPr>
          <p:cNvSpPr>
            <a:spLocks noChangeAspect="1"/>
          </p:cNvSpPr>
          <p:nvPr/>
        </p:nvSpPr>
        <p:spPr bwMode="auto">
          <a:xfrm>
            <a:off x="5738812" y="2610696"/>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solidFill>
                <a:srgbClr val="0078D7"/>
              </a:solidFill>
              <a:effectLst/>
              <a:uLnTx/>
              <a:uFillTx/>
              <a:latin typeface="Segoe UI" pitchFamily="34" charset="0"/>
              <a:ea typeface="Segoe UI" pitchFamily="34" charset="0"/>
              <a:cs typeface="Segoe UI" pitchFamily="34" charset="0"/>
            </a:endParaRPr>
          </a:p>
        </p:txBody>
      </p:sp>
      <p:pic>
        <p:nvPicPr>
          <p:cNvPr id="187" name="Picture 186">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929544" y="3638679"/>
            <a:ext cx="1056238" cy="1056238"/>
          </a:xfrm>
          <a:prstGeom prst="rect">
            <a:avLst/>
          </a:prstGeom>
          <a:solidFill>
            <a:schemeClr val="tx2"/>
          </a:solidFill>
        </p:spPr>
      </p:pic>
      <p:sp>
        <p:nvSpPr>
          <p:cNvPr id="188" name="Rectangle 187">
            <a:extLst/>
          </p:cNvPr>
          <p:cNvSpPr/>
          <p:nvPr/>
        </p:nvSpPr>
        <p:spPr>
          <a:xfrm>
            <a:off x="4834986" y="4594316"/>
            <a:ext cx="2643563" cy="334916"/>
          </a:xfrm>
          <a:prstGeom prst="rect">
            <a:avLst/>
          </a:prstGeom>
        </p:spPr>
        <p:txBody>
          <a:bodyPr wrap="none">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a:ea typeface="+mn-ea"/>
                <a:cs typeface="+mn-cs"/>
              </a:rPr>
              <a:t>Azure Analysis Services</a:t>
            </a:r>
          </a:p>
        </p:txBody>
      </p:sp>
      <p:sp>
        <p:nvSpPr>
          <p:cNvPr id="190" name="Freeform 214">
            <a:extLst/>
          </p:cNvPr>
          <p:cNvSpPr/>
          <p:nvPr/>
        </p:nvSpPr>
        <p:spPr bwMode="auto">
          <a:xfrm flipH="1" flipV="1">
            <a:off x="4409334" y="5087592"/>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1" name="TextBox 190">
            <a:extLst/>
          </p:cNvPr>
          <p:cNvSpPr txBox="1"/>
          <p:nvPr/>
        </p:nvSpPr>
        <p:spPr>
          <a:xfrm>
            <a:off x="4122509" y="5533020"/>
            <a:ext cx="1708331" cy="285132"/>
          </a:xfrm>
          <a:prstGeom prst="rect">
            <a:avLst/>
          </a:prstGeom>
          <a:noFill/>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Lifecycle management</a:t>
            </a:r>
          </a:p>
        </p:txBody>
      </p:sp>
      <p:sp>
        <p:nvSpPr>
          <p:cNvPr id="158" name="TextBox 157">
            <a:extLst>
              <a:ext uri="{FF2B5EF4-FFF2-40B4-BE49-F238E27FC236}">
                <a16:creationId xmlns:a16="http://schemas.microsoft.com/office/drawing/2014/main" id="{9E37471A-0410-4F72-80A9-70EF60889E56}"/>
              </a:ext>
            </a:extLst>
          </p:cNvPr>
          <p:cNvSpPr txBox="1"/>
          <p:nvPr/>
        </p:nvSpPr>
        <p:spPr>
          <a:xfrm>
            <a:off x="3750668" y="3826191"/>
            <a:ext cx="1112825" cy="434319"/>
          </a:xfrm>
          <a:prstGeom prst="rect">
            <a:avLst/>
          </a:prstGeom>
          <a:noFill/>
        </p:spPr>
        <p:txBody>
          <a:bodyPr wrap="square" lIns="89642" tIns="89642" rIns="89642" bIns="44821" rtlCol="0" anchor="ctr">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solidFill>
                  <a:srgbClr val="0078D7"/>
                </a:solidFill>
                <a:effectLst/>
                <a:uLnTx/>
                <a:uFillTx/>
                <a:latin typeface="Segoe UI"/>
                <a:ea typeface="+mn-ea"/>
                <a:cs typeface="+mn-cs"/>
              </a:rPr>
              <a:t>In-memory cache</a:t>
            </a:r>
          </a:p>
        </p:txBody>
      </p:sp>
      <p:sp>
        <p:nvSpPr>
          <p:cNvPr id="236" name="Rectangle 235">
            <a:extLst>
              <a:ext uri="{FF2B5EF4-FFF2-40B4-BE49-F238E27FC236}">
                <a16:creationId xmlns:a16="http://schemas.microsoft.com/office/drawing/2014/main" id="{5F864092-D719-4C1E-B3C9-A81C210A3E15}"/>
              </a:ext>
            </a:extLst>
          </p:cNvPr>
          <p:cNvSpPr/>
          <p:nvPr/>
        </p:nvSpPr>
        <p:spPr bwMode="auto">
          <a:xfrm>
            <a:off x="353219" y="2197965"/>
            <a:ext cx="2220687" cy="4142702"/>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8016" tIns="9144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dirty="0">
              <a:ln>
                <a:noFill/>
              </a:ln>
              <a:solidFill>
                <a:srgbClr val="2C2C2C"/>
              </a:solidFill>
              <a:effectLst/>
              <a:uLnTx/>
              <a:uFillTx/>
              <a:latin typeface="Segoe UI"/>
              <a:ea typeface="+mn-ea"/>
              <a:cs typeface="+mn-cs"/>
            </a:endParaRPr>
          </a:p>
        </p:txBody>
      </p:sp>
      <p:sp>
        <p:nvSpPr>
          <p:cNvPr id="237" name="TextBox 236">
            <a:extLst>
              <a:ext uri="{FF2B5EF4-FFF2-40B4-BE49-F238E27FC236}">
                <a16:creationId xmlns:a16="http://schemas.microsoft.com/office/drawing/2014/main" id="{04863FC8-C559-4409-B51F-E652E787875D}"/>
              </a:ext>
            </a:extLst>
          </p:cNvPr>
          <p:cNvSpPr txBox="1"/>
          <p:nvPr/>
        </p:nvSpPr>
        <p:spPr>
          <a:xfrm>
            <a:off x="460882" y="4384628"/>
            <a:ext cx="1989420" cy="1878386"/>
          </a:xfrm>
          <a:prstGeom prst="rect">
            <a:avLst/>
          </a:prstGeom>
          <a:solidFill>
            <a:srgbClr val="505050">
              <a:lumMod val="60000"/>
              <a:lumOff val="40000"/>
            </a:srgbClr>
          </a:solidFill>
        </p:spPr>
        <p:txBody>
          <a:bodyPr wrap="square" lIns="91440" tIns="91440"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On-premises</a:t>
            </a:r>
          </a:p>
        </p:txBody>
      </p:sp>
      <p:sp>
        <p:nvSpPr>
          <p:cNvPr id="238" name="TextBox 237">
            <a:extLst>
              <a:ext uri="{FF2B5EF4-FFF2-40B4-BE49-F238E27FC236}">
                <a16:creationId xmlns:a16="http://schemas.microsoft.com/office/drawing/2014/main" id="{D233B448-4201-4CAF-BA15-657C22B90787}"/>
              </a:ext>
            </a:extLst>
          </p:cNvPr>
          <p:cNvSpPr txBox="1"/>
          <p:nvPr/>
        </p:nvSpPr>
        <p:spPr>
          <a:xfrm>
            <a:off x="468852" y="2351978"/>
            <a:ext cx="1989420" cy="1878386"/>
          </a:xfrm>
          <a:prstGeom prst="rect">
            <a:avLst/>
          </a:prstGeom>
          <a:solidFill>
            <a:srgbClr val="505050">
              <a:lumMod val="60000"/>
              <a:lumOff val="40000"/>
            </a:srgbClr>
          </a:solidFill>
        </p:spPr>
        <p:txBody>
          <a:bodyPr wrap="square" lIns="91440" tIns="91440"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Cloud</a:t>
            </a:r>
          </a:p>
        </p:txBody>
      </p:sp>
      <p:grpSp>
        <p:nvGrpSpPr>
          <p:cNvPr id="239" name="Group 238">
            <a:extLst>
              <a:ext uri="{FF2B5EF4-FFF2-40B4-BE49-F238E27FC236}">
                <a16:creationId xmlns:a16="http://schemas.microsoft.com/office/drawing/2014/main" id="{5E5604A1-6045-4A51-BAAC-C4166D492235}"/>
              </a:ext>
            </a:extLst>
          </p:cNvPr>
          <p:cNvGrpSpPr>
            <a:grpSpLocks/>
          </p:cNvGrpSpPr>
          <p:nvPr/>
        </p:nvGrpSpPr>
        <p:grpSpPr>
          <a:xfrm>
            <a:off x="2709636" y="3132354"/>
            <a:ext cx="594723" cy="2170368"/>
            <a:chOff x="2814452" y="3508016"/>
            <a:chExt cx="1140031" cy="1626177"/>
          </a:xfrm>
        </p:grpSpPr>
        <p:cxnSp>
          <p:nvCxnSpPr>
            <p:cNvPr id="240" name="Straight Connector 239">
              <a:extLst>
                <a:ext uri="{FF2B5EF4-FFF2-40B4-BE49-F238E27FC236}">
                  <a16:creationId xmlns:a16="http://schemas.microsoft.com/office/drawing/2014/main" id="{7A3398E0-042B-45AA-9C42-E6BC42D113B6}"/>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241" name="Straight Arrow Connector 240">
              <a:extLst>
                <a:ext uri="{FF2B5EF4-FFF2-40B4-BE49-F238E27FC236}">
                  <a16:creationId xmlns:a16="http://schemas.microsoft.com/office/drawing/2014/main" id="{BF23265D-E978-4A6F-86D9-A51169513FA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2" name="Straight Arrow Connector 241">
              <a:extLst>
                <a:ext uri="{FF2B5EF4-FFF2-40B4-BE49-F238E27FC236}">
                  <a16:creationId xmlns:a16="http://schemas.microsoft.com/office/drawing/2014/main" id="{74827A11-61EB-4058-A2D8-1BC597C19A42}"/>
                </a:ext>
              </a:extLst>
            </p:cNvPr>
            <p:cNvCxnSpPr/>
            <p:nvPr/>
          </p:nvCxnSpPr>
          <p:spPr>
            <a:xfrm flipH="1">
              <a:off x="2814454" y="5119480"/>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3" name="Straight Arrow Connector 242">
              <a:extLst>
                <a:ext uri="{FF2B5EF4-FFF2-40B4-BE49-F238E27FC236}">
                  <a16:creationId xmlns:a16="http://schemas.microsoft.com/office/drawing/2014/main" id="{AD7E40BB-17EC-42DE-B8BE-405F0A330305}"/>
                </a:ext>
              </a:extLst>
            </p:cNvPr>
            <p:cNvCxnSpPr/>
            <p:nvPr/>
          </p:nvCxnSpPr>
          <p:spPr>
            <a:xfrm rot="10800000" flipH="1">
              <a:off x="3408217" y="4334991"/>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244" name="Rectangle 243">
            <a:extLst>
              <a:ext uri="{FF2B5EF4-FFF2-40B4-BE49-F238E27FC236}">
                <a16:creationId xmlns:a16="http://schemas.microsoft.com/office/drawing/2014/main" id="{9DAC4E0F-9938-4F87-95E5-AD655A496BE5}"/>
              </a:ext>
            </a:extLst>
          </p:cNvPr>
          <p:cNvSpPr/>
          <p:nvPr/>
        </p:nvSpPr>
        <p:spPr>
          <a:xfrm>
            <a:off x="411337" y="1935910"/>
            <a:ext cx="1261179"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E6E6E6">
                    <a:lumMod val="50000"/>
                  </a:srgbClr>
                </a:solidFill>
                <a:effectLst/>
                <a:uLnTx/>
                <a:uFillTx/>
                <a:latin typeface="Segoe UI"/>
                <a:ea typeface="+mn-ea"/>
                <a:cs typeface="+mn-cs"/>
              </a:rPr>
              <a:t>Data sources</a:t>
            </a:r>
          </a:p>
        </p:txBody>
      </p:sp>
      <p:grpSp>
        <p:nvGrpSpPr>
          <p:cNvPr id="245" name="Group 30">
            <a:extLst>
              <a:ext uri="{FF2B5EF4-FFF2-40B4-BE49-F238E27FC236}">
                <a16:creationId xmlns:a16="http://schemas.microsoft.com/office/drawing/2014/main" id="{6A27C7E7-28FB-4122-A096-81430FAC993D}"/>
              </a:ext>
            </a:extLst>
          </p:cNvPr>
          <p:cNvGrpSpPr>
            <a:grpSpLocks noChangeAspect="1"/>
          </p:cNvGrpSpPr>
          <p:nvPr/>
        </p:nvGrpSpPr>
        <p:grpSpPr bwMode="auto">
          <a:xfrm>
            <a:off x="604426" y="5004676"/>
            <a:ext cx="206955" cy="272131"/>
            <a:chOff x="2455" y="3797"/>
            <a:chExt cx="308" cy="405"/>
          </a:xfrm>
        </p:grpSpPr>
        <p:sp>
          <p:nvSpPr>
            <p:cNvPr id="246" name="AutoShape 29">
              <a:extLst>
                <a:ext uri="{FF2B5EF4-FFF2-40B4-BE49-F238E27FC236}">
                  <a16:creationId xmlns:a16="http://schemas.microsoft.com/office/drawing/2014/main" id="{5A1BEE2E-2A04-4384-A157-A0D3FAF07011}"/>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7" name="Freeform 31">
              <a:extLst>
                <a:ext uri="{FF2B5EF4-FFF2-40B4-BE49-F238E27FC236}">
                  <a16:creationId xmlns:a16="http://schemas.microsoft.com/office/drawing/2014/main" id="{E7BD0DD3-69E8-4BDC-97A2-FEBC345046C3}"/>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8" name="Freeform 32">
              <a:extLst>
                <a:ext uri="{FF2B5EF4-FFF2-40B4-BE49-F238E27FC236}">
                  <a16:creationId xmlns:a16="http://schemas.microsoft.com/office/drawing/2014/main" id="{B9220028-59FD-4B78-9720-41DEC6726881}"/>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9" name="Freeform 33">
              <a:extLst>
                <a:ext uri="{FF2B5EF4-FFF2-40B4-BE49-F238E27FC236}">
                  <a16:creationId xmlns:a16="http://schemas.microsoft.com/office/drawing/2014/main" id="{390086DE-7B6E-4835-B1B4-3AE651D05264}"/>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0" name="Oval 34">
              <a:extLst>
                <a:ext uri="{FF2B5EF4-FFF2-40B4-BE49-F238E27FC236}">
                  <a16:creationId xmlns:a16="http://schemas.microsoft.com/office/drawing/2014/main" id="{13C9A606-94F6-45E7-8C2F-52B3709ADCA4}"/>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1" name="Oval 35">
              <a:extLst>
                <a:ext uri="{FF2B5EF4-FFF2-40B4-BE49-F238E27FC236}">
                  <a16:creationId xmlns:a16="http://schemas.microsoft.com/office/drawing/2014/main" id="{1ABE0847-0626-459D-9187-BBD2A48CB72B}"/>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2" name="Freeform 36">
              <a:extLst>
                <a:ext uri="{FF2B5EF4-FFF2-40B4-BE49-F238E27FC236}">
                  <a16:creationId xmlns:a16="http://schemas.microsoft.com/office/drawing/2014/main" id="{549DACED-E1DD-4347-851D-A9FCBCF86599}"/>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3" name="Freeform 37">
              <a:extLst>
                <a:ext uri="{FF2B5EF4-FFF2-40B4-BE49-F238E27FC236}">
                  <a16:creationId xmlns:a16="http://schemas.microsoft.com/office/drawing/2014/main" id="{6E55A430-80B6-472B-8AE3-E465B57B0154}"/>
                </a:ext>
              </a:extLst>
            </p:cNvPr>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4" name="Freeform 38">
              <a:extLst>
                <a:ext uri="{FF2B5EF4-FFF2-40B4-BE49-F238E27FC236}">
                  <a16:creationId xmlns:a16="http://schemas.microsoft.com/office/drawing/2014/main" id="{CF736425-7759-41B0-9EB5-FF657B1E288B}"/>
                </a:ext>
              </a:extLst>
            </p:cNvPr>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55" name="Freeform 39">
              <a:extLst>
                <a:ext uri="{FF2B5EF4-FFF2-40B4-BE49-F238E27FC236}">
                  <a16:creationId xmlns:a16="http://schemas.microsoft.com/office/drawing/2014/main" id="{A8FA8280-42ED-464A-8E09-D01D3FDCB17E}"/>
                </a:ext>
              </a:extLst>
            </p:cNvPr>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56" name="Group 30">
            <a:extLst>
              <a:ext uri="{FF2B5EF4-FFF2-40B4-BE49-F238E27FC236}">
                <a16:creationId xmlns:a16="http://schemas.microsoft.com/office/drawing/2014/main" id="{7593D950-7E53-465C-BE85-60AB7107EFC6}"/>
              </a:ext>
            </a:extLst>
          </p:cNvPr>
          <p:cNvGrpSpPr>
            <a:grpSpLocks noChangeAspect="1"/>
          </p:cNvGrpSpPr>
          <p:nvPr/>
        </p:nvGrpSpPr>
        <p:grpSpPr bwMode="auto">
          <a:xfrm>
            <a:off x="604426" y="5794239"/>
            <a:ext cx="200899" cy="264168"/>
            <a:chOff x="2455" y="3797"/>
            <a:chExt cx="308" cy="405"/>
          </a:xfrm>
        </p:grpSpPr>
        <p:sp>
          <p:nvSpPr>
            <p:cNvPr id="257" name="AutoShape 29">
              <a:extLst>
                <a:ext uri="{FF2B5EF4-FFF2-40B4-BE49-F238E27FC236}">
                  <a16:creationId xmlns:a16="http://schemas.microsoft.com/office/drawing/2014/main" id="{32B3CA9E-780C-4453-92BE-DF8CD5261FBE}"/>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8" name="Freeform 31">
              <a:extLst>
                <a:ext uri="{FF2B5EF4-FFF2-40B4-BE49-F238E27FC236}">
                  <a16:creationId xmlns:a16="http://schemas.microsoft.com/office/drawing/2014/main" id="{AB25C4F5-FB81-4544-B12C-4B37FD53AD9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9" name="Freeform 32">
              <a:extLst>
                <a:ext uri="{FF2B5EF4-FFF2-40B4-BE49-F238E27FC236}">
                  <a16:creationId xmlns:a16="http://schemas.microsoft.com/office/drawing/2014/main" id="{024C3B02-BE5A-4E17-BF37-CB5FA8C02F26}"/>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0" name="Freeform 33">
              <a:extLst>
                <a:ext uri="{FF2B5EF4-FFF2-40B4-BE49-F238E27FC236}">
                  <a16:creationId xmlns:a16="http://schemas.microsoft.com/office/drawing/2014/main" id="{E0E13D74-62AD-4DC8-937C-961056CDCFDD}"/>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1" name="Oval 34">
              <a:extLst>
                <a:ext uri="{FF2B5EF4-FFF2-40B4-BE49-F238E27FC236}">
                  <a16:creationId xmlns:a16="http://schemas.microsoft.com/office/drawing/2014/main" id="{57E1E90A-1B55-4805-9EA7-B87B2DCAAEA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2" name="Oval 35">
              <a:extLst>
                <a:ext uri="{FF2B5EF4-FFF2-40B4-BE49-F238E27FC236}">
                  <a16:creationId xmlns:a16="http://schemas.microsoft.com/office/drawing/2014/main" id="{7CFEF428-B729-496B-BEFE-0B2FAB7481B3}"/>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3" name="Freeform 36">
              <a:extLst>
                <a:ext uri="{FF2B5EF4-FFF2-40B4-BE49-F238E27FC236}">
                  <a16:creationId xmlns:a16="http://schemas.microsoft.com/office/drawing/2014/main" id="{06931F03-FC8C-4ADD-AEC2-5D19828CA6B8}"/>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13B97954-FB2B-43D3-B574-72E8187DE2E5}"/>
              </a:ext>
            </a:extLst>
          </p:cNvPr>
          <p:cNvGrpSpPr/>
          <p:nvPr/>
        </p:nvGrpSpPr>
        <p:grpSpPr>
          <a:xfrm>
            <a:off x="561530" y="3009924"/>
            <a:ext cx="1806585" cy="1080683"/>
            <a:chOff x="545544" y="2789516"/>
            <a:chExt cx="2023637" cy="1210521"/>
          </a:xfrm>
        </p:grpSpPr>
        <p:sp>
          <p:nvSpPr>
            <p:cNvPr id="265" name="TextBox 264">
              <a:extLst>
                <a:ext uri="{FF2B5EF4-FFF2-40B4-BE49-F238E27FC236}">
                  <a16:creationId xmlns:a16="http://schemas.microsoft.com/office/drawing/2014/main" id="{BBF37B02-B563-4D65-8211-2BE0071CEDFE}"/>
                </a:ext>
              </a:extLst>
            </p:cNvPr>
            <p:cNvSpPr txBox="1"/>
            <p:nvPr/>
          </p:nvSpPr>
          <p:spPr>
            <a:xfrm>
              <a:off x="903666" y="2836731"/>
              <a:ext cx="1665514" cy="2758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266" name="TextBox 265">
              <a:extLst>
                <a:ext uri="{FF2B5EF4-FFF2-40B4-BE49-F238E27FC236}">
                  <a16:creationId xmlns:a16="http://schemas.microsoft.com/office/drawing/2014/main" id="{36CAC416-C88A-45D3-B01E-4700D1153D52}"/>
                </a:ext>
              </a:extLst>
            </p:cNvPr>
            <p:cNvSpPr txBox="1"/>
            <p:nvPr/>
          </p:nvSpPr>
          <p:spPr>
            <a:xfrm>
              <a:off x="903664" y="3316023"/>
              <a:ext cx="1665517" cy="2758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267" name="TextBox 266">
              <a:extLst>
                <a:ext uri="{FF2B5EF4-FFF2-40B4-BE49-F238E27FC236}">
                  <a16:creationId xmlns:a16="http://schemas.microsoft.com/office/drawing/2014/main" id="{71D512CA-C6C2-4583-B439-62BA4DC42022}"/>
                </a:ext>
              </a:extLst>
            </p:cNvPr>
            <p:cNvSpPr txBox="1"/>
            <p:nvPr/>
          </p:nvSpPr>
          <p:spPr>
            <a:xfrm>
              <a:off x="572922" y="2789516"/>
              <a:ext cx="310748" cy="34065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80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8" name="Group 267">
              <a:extLst>
                <a:ext uri="{FF2B5EF4-FFF2-40B4-BE49-F238E27FC236}">
                  <a16:creationId xmlns:a16="http://schemas.microsoft.com/office/drawing/2014/main" id="{1A67AA63-BBCE-44CF-927A-2AB01F421B99}"/>
                </a:ext>
              </a:extLst>
            </p:cNvPr>
            <p:cNvGrpSpPr/>
            <p:nvPr/>
          </p:nvGrpSpPr>
          <p:grpSpPr>
            <a:xfrm>
              <a:off x="559964" y="3706565"/>
              <a:ext cx="269822" cy="281675"/>
              <a:chOff x="8741682" y="6146532"/>
              <a:chExt cx="435311" cy="454434"/>
            </a:xfrm>
          </p:grpSpPr>
          <p:sp>
            <p:nvSpPr>
              <p:cNvPr id="271" name="AutoShape 41">
                <a:extLst>
                  <a:ext uri="{FF2B5EF4-FFF2-40B4-BE49-F238E27FC236}">
                    <a16:creationId xmlns:a16="http://schemas.microsoft.com/office/drawing/2014/main" id="{A06913BE-406B-4873-9CBF-12CE4DB9A9BF}"/>
                  </a:ext>
                </a:extLst>
              </p:cNvPr>
              <p:cNvSpPr>
                <a:spLocks noChangeAspect="1" noChangeArrowheads="1" noTextEdit="1"/>
              </p:cNvSpPr>
              <p:nvPr/>
            </p:nvSpPr>
            <p:spPr bwMode="auto">
              <a:xfrm>
                <a:off x="8741682" y="6146532"/>
                <a:ext cx="433061" cy="45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2" name="Freeform 44">
                <a:extLst>
                  <a:ext uri="{FF2B5EF4-FFF2-40B4-BE49-F238E27FC236}">
                    <a16:creationId xmlns:a16="http://schemas.microsoft.com/office/drawing/2014/main" id="{51749860-79C7-4E8D-B53A-C70464FCB65E}"/>
                  </a:ext>
                </a:extLst>
              </p:cNvPr>
              <p:cNvSpPr>
                <a:spLocks/>
              </p:cNvSpPr>
              <p:nvPr/>
            </p:nvSpPr>
            <p:spPr bwMode="auto">
              <a:xfrm>
                <a:off x="8851916" y="6257891"/>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3" name="Freeform 46">
                <a:extLst>
                  <a:ext uri="{FF2B5EF4-FFF2-40B4-BE49-F238E27FC236}">
                    <a16:creationId xmlns:a16="http://schemas.microsoft.com/office/drawing/2014/main" id="{C1E2985E-AF14-490D-BD95-A3F9917DB0CD}"/>
                  </a:ext>
                </a:extLst>
              </p:cNvPr>
              <p:cNvSpPr>
                <a:spLocks/>
              </p:cNvSpPr>
              <p:nvPr/>
            </p:nvSpPr>
            <p:spPr bwMode="auto">
              <a:xfrm>
                <a:off x="8869913" y="6275888"/>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4" name="Rectangle 51">
                <a:extLst>
                  <a:ext uri="{FF2B5EF4-FFF2-40B4-BE49-F238E27FC236}">
                    <a16:creationId xmlns:a16="http://schemas.microsoft.com/office/drawing/2014/main" id="{2E3EC2B2-A90E-4CE8-9E9A-5081687DBBF3}"/>
                  </a:ext>
                </a:extLst>
              </p:cNvPr>
              <p:cNvSpPr>
                <a:spLocks noChangeArrowheads="1"/>
              </p:cNvSpPr>
              <p:nvPr/>
            </p:nvSpPr>
            <p:spPr bwMode="auto">
              <a:xfrm>
                <a:off x="8761929" y="6148782"/>
                <a:ext cx="262086" cy="5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5" name="Freeform 55">
                <a:extLst>
                  <a:ext uri="{FF2B5EF4-FFF2-40B4-BE49-F238E27FC236}">
                    <a16:creationId xmlns:a16="http://schemas.microsoft.com/office/drawing/2014/main" id="{7A0C7F92-AEF7-4C41-BE3B-A63B34E81F92}"/>
                  </a:ext>
                </a:extLst>
              </p:cNvPr>
              <p:cNvSpPr>
                <a:spLocks/>
              </p:cNvSpPr>
              <p:nvPr/>
            </p:nvSpPr>
            <p:spPr bwMode="auto">
              <a:xfrm>
                <a:off x="8797924" y="6166779"/>
                <a:ext cx="208094" cy="35995"/>
              </a:xfrm>
              <a:custGeom>
                <a:avLst/>
                <a:gdLst>
                  <a:gd name="T0" fmla="*/ 185 w 185"/>
                  <a:gd name="T1" fmla="*/ 0 h 32"/>
                  <a:gd name="T2" fmla="*/ 0 w 185"/>
                  <a:gd name="T3" fmla="*/ 0 h 32"/>
                  <a:gd name="T4" fmla="*/ 0 w 185"/>
                  <a:gd name="T5" fmla="*/ 32 h 32"/>
                  <a:gd name="T6" fmla="*/ 48 w 185"/>
                  <a:gd name="T7" fmla="*/ 32 h 32"/>
                  <a:gd name="T8" fmla="*/ 185 w 185"/>
                  <a:gd name="T9" fmla="*/ 32 h 32"/>
                  <a:gd name="T10" fmla="*/ 185 w 185"/>
                  <a:gd name="T11" fmla="*/ 0 h 32"/>
                </a:gdLst>
                <a:ahLst/>
                <a:cxnLst>
                  <a:cxn ang="0">
                    <a:pos x="T0" y="T1"/>
                  </a:cxn>
                  <a:cxn ang="0">
                    <a:pos x="T2" y="T3"/>
                  </a:cxn>
                  <a:cxn ang="0">
                    <a:pos x="T4" y="T5"/>
                  </a:cxn>
                  <a:cxn ang="0">
                    <a:pos x="T6" y="T7"/>
                  </a:cxn>
                  <a:cxn ang="0">
                    <a:pos x="T8" y="T9"/>
                  </a:cxn>
                  <a:cxn ang="0">
                    <a:pos x="T10" y="T11"/>
                  </a:cxn>
                </a:cxnLst>
                <a:rect l="0" t="0" r="r" b="b"/>
                <a:pathLst>
                  <a:path w="185" h="32">
                    <a:moveTo>
                      <a:pt x="185" y="0"/>
                    </a:moveTo>
                    <a:lnTo>
                      <a:pt x="0" y="0"/>
                    </a:lnTo>
                    <a:lnTo>
                      <a:pt x="0" y="32"/>
                    </a:lnTo>
                    <a:lnTo>
                      <a:pt x="48" y="32"/>
                    </a:lnTo>
                    <a:lnTo>
                      <a:pt x="185" y="32"/>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6" name="Rectangle 59">
                <a:extLst>
                  <a:ext uri="{FF2B5EF4-FFF2-40B4-BE49-F238E27FC236}">
                    <a16:creationId xmlns:a16="http://schemas.microsoft.com/office/drawing/2014/main" id="{6918BC25-6544-4740-94FA-6AE2015388DF}"/>
                  </a:ext>
                </a:extLst>
              </p:cNvPr>
              <p:cNvSpPr>
                <a:spLocks noChangeArrowheads="1"/>
              </p:cNvSpPr>
              <p:nvPr/>
            </p:nvSpPr>
            <p:spPr bwMode="auto">
              <a:xfrm>
                <a:off x="8815921" y="6202774"/>
                <a:ext cx="262086" cy="5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7" name="Rectangle 61">
                <a:extLst>
                  <a:ext uri="{FF2B5EF4-FFF2-40B4-BE49-F238E27FC236}">
                    <a16:creationId xmlns:a16="http://schemas.microsoft.com/office/drawing/2014/main" id="{AC18AB91-0164-4E94-8645-BD5D432BF834}"/>
                  </a:ext>
                </a:extLst>
              </p:cNvPr>
              <p:cNvSpPr>
                <a:spLocks noChangeArrowheads="1"/>
              </p:cNvSpPr>
              <p:nvPr/>
            </p:nvSpPr>
            <p:spPr bwMode="auto">
              <a:xfrm>
                <a:off x="8797924" y="6202774"/>
                <a:ext cx="53992" cy="34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8" name="Rectangle 62">
                <a:extLst>
                  <a:ext uri="{FF2B5EF4-FFF2-40B4-BE49-F238E27FC236}">
                    <a16:creationId xmlns:a16="http://schemas.microsoft.com/office/drawing/2014/main" id="{CC3E7F33-29EE-475C-B82F-B130FFDF92B3}"/>
                  </a:ext>
                </a:extLst>
              </p:cNvPr>
              <p:cNvSpPr>
                <a:spLocks noChangeArrowheads="1"/>
              </p:cNvSpPr>
              <p:nvPr/>
            </p:nvSpPr>
            <p:spPr bwMode="auto">
              <a:xfrm>
                <a:off x="8851916" y="6220771"/>
                <a:ext cx="208094" cy="371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79" name="Rectangle 63">
                <a:extLst>
                  <a:ext uri="{FF2B5EF4-FFF2-40B4-BE49-F238E27FC236}">
                    <a16:creationId xmlns:a16="http://schemas.microsoft.com/office/drawing/2014/main" id="{C525879D-2207-4848-95DE-087725337F3D}"/>
                  </a:ext>
                </a:extLst>
              </p:cNvPr>
              <p:cNvSpPr>
                <a:spLocks noChangeArrowheads="1"/>
              </p:cNvSpPr>
              <p:nvPr/>
            </p:nvSpPr>
            <p:spPr bwMode="auto">
              <a:xfrm>
                <a:off x="8851916" y="6220771"/>
                <a:ext cx="208094" cy="3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80" name="Freeform 64">
                <a:extLst>
                  <a:ext uri="{FF2B5EF4-FFF2-40B4-BE49-F238E27FC236}">
                    <a16:creationId xmlns:a16="http://schemas.microsoft.com/office/drawing/2014/main" id="{3865E72D-3E21-4939-9ED2-EBC0705EDCC4}"/>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81" name="Freeform 65">
                <a:extLst>
                  <a:ext uri="{FF2B5EF4-FFF2-40B4-BE49-F238E27FC236}">
                    <a16:creationId xmlns:a16="http://schemas.microsoft.com/office/drawing/2014/main" id="{524C37B7-B9A2-435C-938A-32AFE436AD1A}"/>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269" name="Freeform 258">
              <a:extLst>
                <a:ext uri="{FF2B5EF4-FFF2-40B4-BE49-F238E27FC236}">
                  <a16:creationId xmlns:a16="http://schemas.microsoft.com/office/drawing/2014/main" id="{24BA27BC-A3B6-47E6-89A8-7778D9C1725C}"/>
                </a:ext>
              </a:extLst>
            </p:cNvPr>
            <p:cNvSpPr/>
            <p:nvPr/>
          </p:nvSpPr>
          <p:spPr bwMode="auto">
            <a:xfrm flipH="1">
              <a:off x="545544" y="3267499"/>
              <a:ext cx="359022" cy="34326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0" name="TextBox 269">
              <a:extLst>
                <a:ext uri="{FF2B5EF4-FFF2-40B4-BE49-F238E27FC236}">
                  <a16:creationId xmlns:a16="http://schemas.microsoft.com/office/drawing/2014/main" id="{F9639840-C8E8-4BD7-9ECD-E217B1689624}"/>
                </a:ext>
              </a:extLst>
            </p:cNvPr>
            <p:cNvSpPr txBox="1"/>
            <p:nvPr/>
          </p:nvSpPr>
          <p:spPr>
            <a:xfrm>
              <a:off x="903666" y="3724234"/>
              <a:ext cx="1464554" cy="2758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Other data sources</a:t>
              </a:r>
            </a:p>
          </p:txBody>
        </p:sp>
      </p:grpSp>
      <p:sp>
        <p:nvSpPr>
          <p:cNvPr id="282" name="Freeform 266">
            <a:extLst>
              <a:ext uri="{FF2B5EF4-FFF2-40B4-BE49-F238E27FC236}">
                <a16:creationId xmlns:a16="http://schemas.microsoft.com/office/drawing/2014/main" id="{7AD30913-CA3B-44C8-BEF5-D054DFCCBA98}"/>
              </a:ext>
            </a:extLst>
          </p:cNvPr>
          <p:cNvSpPr>
            <a:spLocks noChangeAspect="1"/>
          </p:cNvSpPr>
          <p:nvPr/>
        </p:nvSpPr>
        <p:spPr bwMode="black">
          <a:xfrm>
            <a:off x="1922683" y="2408827"/>
            <a:ext cx="484508" cy="28653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3" name="Freeform 70">
            <a:extLst>
              <a:ext uri="{FF2B5EF4-FFF2-40B4-BE49-F238E27FC236}">
                <a16:creationId xmlns:a16="http://schemas.microsoft.com/office/drawing/2014/main" id="{06C59C9F-4783-493F-A91E-F21F15805782}"/>
              </a:ext>
            </a:extLst>
          </p:cNvPr>
          <p:cNvSpPr/>
          <p:nvPr/>
        </p:nvSpPr>
        <p:spPr>
          <a:xfrm>
            <a:off x="2001102" y="4443411"/>
            <a:ext cx="327671" cy="417726"/>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84" name="TextBox 283">
            <a:extLst>
              <a:ext uri="{FF2B5EF4-FFF2-40B4-BE49-F238E27FC236}">
                <a16:creationId xmlns:a16="http://schemas.microsoft.com/office/drawing/2014/main" id="{D69C5807-AA82-4D10-BD83-864D4B849866}"/>
              </a:ext>
            </a:extLst>
          </p:cNvPr>
          <p:cNvSpPr txBox="1"/>
          <p:nvPr/>
        </p:nvSpPr>
        <p:spPr>
          <a:xfrm>
            <a:off x="881239" y="5012088"/>
            <a:ext cx="1486874"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Server</a:t>
            </a:r>
          </a:p>
        </p:txBody>
      </p:sp>
      <p:sp>
        <p:nvSpPr>
          <p:cNvPr id="285" name="TextBox 284">
            <a:extLst>
              <a:ext uri="{FF2B5EF4-FFF2-40B4-BE49-F238E27FC236}">
                <a16:creationId xmlns:a16="http://schemas.microsoft.com/office/drawing/2014/main" id="{23B804C8-96D5-4185-9D7F-B4B52469D271}"/>
              </a:ext>
            </a:extLst>
          </p:cNvPr>
          <p:cNvSpPr txBox="1"/>
          <p:nvPr/>
        </p:nvSpPr>
        <p:spPr>
          <a:xfrm>
            <a:off x="881239" y="5341060"/>
            <a:ext cx="1486876" cy="400110"/>
          </a:xfrm>
          <a:prstGeom prst="rect">
            <a:avLst/>
          </a:prstGeom>
          <a:solidFill>
            <a:srgbClr val="505050">
              <a:lumMod val="60000"/>
              <a:lumOff val="40000"/>
            </a:srgbClr>
          </a:solid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Analytics platform system</a:t>
            </a:r>
          </a:p>
        </p:txBody>
      </p:sp>
      <p:sp>
        <p:nvSpPr>
          <p:cNvPr id="286" name="TextBox 285">
            <a:extLst>
              <a:ext uri="{FF2B5EF4-FFF2-40B4-BE49-F238E27FC236}">
                <a16:creationId xmlns:a16="http://schemas.microsoft.com/office/drawing/2014/main" id="{712B7E8F-28E3-477D-B2BD-BFA27203B36D}"/>
              </a:ext>
            </a:extLst>
          </p:cNvPr>
          <p:cNvSpPr txBox="1"/>
          <p:nvPr/>
        </p:nvSpPr>
        <p:spPr>
          <a:xfrm>
            <a:off x="881239" y="5804399"/>
            <a:ext cx="1525951"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Other data sources</a:t>
            </a:r>
          </a:p>
        </p:txBody>
      </p:sp>
      <p:grpSp>
        <p:nvGrpSpPr>
          <p:cNvPr id="287" name="Group 30">
            <a:extLst>
              <a:ext uri="{FF2B5EF4-FFF2-40B4-BE49-F238E27FC236}">
                <a16:creationId xmlns:a16="http://schemas.microsoft.com/office/drawing/2014/main" id="{D3904615-204F-4882-B9D5-153FF9587448}"/>
              </a:ext>
            </a:extLst>
          </p:cNvPr>
          <p:cNvGrpSpPr>
            <a:grpSpLocks noChangeAspect="1"/>
          </p:cNvGrpSpPr>
          <p:nvPr/>
        </p:nvGrpSpPr>
        <p:grpSpPr bwMode="auto">
          <a:xfrm>
            <a:off x="606273" y="3836452"/>
            <a:ext cx="200899" cy="264168"/>
            <a:chOff x="2455" y="3797"/>
            <a:chExt cx="308" cy="405"/>
          </a:xfrm>
        </p:grpSpPr>
        <p:sp>
          <p:nvSpPr>
            <p:cNvPr id="288" name="AutoShape 29">
              <a:extLst>
                <a:ext uri="{FF2B5EF4-FFF2-40B4-BE49-F238E27FC236}">
                  <a16:creationId xmlns:a16="http://schemas.microsoft.com/office/drawing/2014/main" id="{5985DD2F-51EC-4AA4-9E85-DFBE3AC74D0B}"/>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9" name="Freeform 31">
              <a:extLst>
                <a:ext uri="{FF2B5EF4-FFF2-40B4-BE49-F238E27FC236}">
                  <a16:creationId xmlns:a16="http://schemas.microsoft.com/office/drawing/2014/main" id="{975957F5-9C91-41D1-B8BC-0C5AEB67EED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0" name="Freeform 32">
              <a:extLst>
                <a:ext uri="{FF2B5EF4-FFF2-40B4-BE49-F238E27FC236}">
                  <a16:creationId xmlns:a16="http://schemas.microsoft.com/office/drawing/2014/main" id="{2A5F812F-71F2-44E1-8F00-2374219AE2F4}"/>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1" name="Freeform 33">
              <a:extLst>
                <a:ext uri="{FF2B5EF4-FFF2-40B4-BE49-F238E27FC236}">
                  <a16:creationId xmlns:a16="http://schemas.microsoft.com/office/drawing/2014/main" id="{399708B5-499B-4F26-AE95-AFA61B5CBF5E}"/>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2" name="Oval 34">
              <a:extLst>
                <a:ext uri="{FF2B5EF4-FFF2-40B4-BE49-F238E27FC236}">
                  <a16:creationId xmlns:a16="http://schemas.microsoft.com/office/drawing/2014/main" id="{D7150F02-484B-4E54-9144-F4A48A2B298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3" name="Oval 35">
              <a:extLst>
                <a:ext uri="{FF2B5EF4-FFF2-40B4-BE49-F238E27FC236}">
                  <a16:creationId xmlns:a16="http://schemas.microsoft.com/office/drawing/2014/main" id="{9CC95B2B-1993-4592-97AC-94A6812EAB4D}"/>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4" name="Freeform 36">
              <a:extLst>
                <a:ext uri="{FF2B5EF4-FFF2-40B4-BE49-F238E27FC236}">
                  <a16:creationId xmlns:a16="http://schemas.microsoft.com/office/drawing/2014/main" id="{7E64BD70-096D-44C9-8107-D144268AAD06}"/>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95" name="Freeform 56">
            <a:extLst>
              <a:ext uri="{FF2B5EF4-FFF2-40B4-BE49-F238E27FC236}">
                <a16:creationId xmlns:a16="http://schemas.microsoft.com/office/drawing/2014/main" id="{ED68B3F9-F1F7-4635-96E4-7F32F5FA19CF}"/>
              </a:ext>
            </a:extLst>
          </p:cNvPr>
          <p:cNvSpPr>
            <a:spLocks noChangeAspect="1"/>
          </p:cNvSpPr>
          <p:nvPr/>
        </p:nvSpPr>
        <p:spPr>
          <a:xfrm flipH="1">
            <a:off x="615483" y="5391671"/>
            <a:ext cx="139133" cy="27432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91423" tIns="45711" rIns="91423" bIns="45711"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3826"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solidFill>
                <a:srgbClr val="000000"/>
              </a:solidFill>
              <a:effectLst/>
              <a:uLnTx/>
              <a:uFillTx/>
              <a:latin typeface="Segoe UI"/>
              <a:ea typeface="+mn-ea"/>
              <a:cs typeface="+mn-cs"/>
            </a:endParaRPr>
          </a:p>
        </p:txBody>
      </p:sp>
      <p:sp>
        <p:nvSpPr>
          <p:cNvPr id="322" name="Rectangle 321">
            <a:extLst>
              <a:ext uri="{FF2B5EF4-FFF2-40B4-BE49-F238E27FC236}">
                <a16:creationId xmlns:a16="http://schemas.microsoft.com/office/drawing/2014/main" id="{40768E62-F527-4659-A84D-1550A8A30162}"/>
              </a:ext>
            </a:extLst>
          </p:cNvPr>
          <p:cNvSpPr/>
          <p:nvPr/>
        </p:nvSpPr>
        <p:spPr bwMode="auto">
          <a:xfrm>
            <a:off x="9697943" y="2243685"/>
            <a:ext cx="2220687" cy="4142702"/>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8016" tIns="9144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0" cap="none" spc="0" normalizeH="0" baseline="0" noProof="0" dirty="0">
              <a:ln>
                <a:noFill/>
              </a:ln>
              <a:solidFill>
                <a:srgbClr val="2C2C2C"/>
              </a:solidFill>
              <a:effectLst/>
              <a:uLnTx/>
              <a:uFillTx/>
              <a:latin typeface="Segoe UI"/>
              <a:ea typeface="+mn-ea"/>
              <a:cs typeface="+mn-cs"/>
            </a:endParaRPr>
          </a:p>
        </p:txBody>
      </p:sp>
      <p:sp>
        <p:nvSpPr>
          <p:cNvPr id="323" name="TextBox 322">
            <a:extLst>
              <a:ext uri="{FF2B5EF4-FFF2-40B4-BE49-F238E27FC236}">
                <a16:creationId xmlns:a16="http://schemas.microsoft.com/office/drawing/2014/main" id="{BCCB3A0D-22B8-44DB-B8A4-E2D17CB3CBE8}"/>
              </a:ext>
            </a:extLst>
          </p:cNvPr>
          <p:cNvSpPr txBox="1"/>
          <p:nvPr/>
        </p:nvSpPr>
        <p:spPr>
          <a:xfrm>
            <a:off x="9813576" y="4375654"/>
            <a:ext cx="1989420" cy="1878386"/>
          </a:xfrm>
          <a:prstGeom prst="rect">
            <a:avLst/>
          </a:prstGeom>
          <a:solidFill>
            <a:srgbClr val="505050">
              <a:lumMod val="60000"/>
              <a:lumOff val="40000"/>
            </a:srgbClr>
          </a:solidFill>
        </p:spPr>
        <p:txBody>
          <a:bodyPr wrap="square" lIns="91440" tIns="91440"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On-premises</a:t>
            </a:r>
          </a:p>
        </p:txBody>
      </p:sp>
      <p:sp>
        <p:nvSpPr>
          <p:cNvPr id="324" name="TextBox 323">
            <a:extLst>
              <a:ext uri="{FF2B5EF4-FFF2-40B4-BE49-F238E27FC236}">
                <a16:creationId xmlns:a16="http://schemas.microsoft.com/office/drawing/2014/main" id="{E955C677-ECF6-4095-A1E7-3D6DE4746C01}"/>
              </a:ext>
            </a:extLst>
          </p:cNvPr>
          <p:cNvSpPr txBox="1"/>
          <p:nvPr/>
        </p:nvSpPr>
        <p:spPr>
          <a:xfrm>
            <a:off x="9813576" y="2363408"/>
            <a:ext cx="1989420" cy="1878386"/>
          </a:xfrm>
          <a:prstGeom prst="rect">
            <a:avLst/>
          </a:prstGeom>
          <a:solidFill>
            <a:srgbClr val="505050">
              <a:lumMod val="60000"/>
              <a:lumOff val="40000"/>
            </a:srgbClr>
          </a:solidFill>
        </p:spPr>
        <p:txBody>
          <a:bodyPr wrap="square" lIns="91440" tIns="91440"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Segoe UI"/>
                <a:ea typeface="+mn-ea"/>
                <a:cs typeface="+mn-cs"/>
              </a:rPr>
              <a:t>Cloud</a:t>
            </a:r>
          </a:p>
        </p:txBody>
      </p:sp>
      <p:grpSp>
        <p:nvGrpSpPr>
          <p:cNvPr id="325" name="Group 324">
            <a:extLst>
              <a:ext uri="{FF2B5EF4-FFF2-40B4-BE49-F238E27FC236}">
                <a16:creationId xmlns:a16="http://schemas.microsoft.com/office/drawing/2014/main" id="{2872A3E8-1977-4DCD-9E0F-C1768821586B}"/>
              </a:ext>
            </a:extLst>
          </p:cNvPr>
          <p:cNvGrpSpPr>
            <a:grpSpLocks/>
          </p:cNvGrpSpPr>
          <p:nvPr/>
        </p:nvGrpSpPr>
        <p:grpSpPr>
          <a:xfrm flipH="1">
            <a:off x="8999687" y="3178074"/>
            <a:ext cx="594723" cy="2170368"/>
            <a:chOff x="2814452" y="3508016"/>
            <a:chExt cx="1140031" cy="1626177"/>
          </a:xfrm>
        </p:grpSpPr>
        <p:cxnSp>
          <p:nvCxnSpPr>
            <p:cNvPr id="326" name="Straight Connector 325">
              <a:extLst>
                <a:ext uri="{FF2B5EF4-FFF2-40B4-BE49-F238E27FC236}">
                  <a16:creationId xmlns:a16="http://schemas.microsoft.com/office/drawing/2014/main" id="{2C9CA691-43C7-427B-9A10-E219E2EDF72A}"/>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327" name="Straight Arrow Connector 326">
              <a:extLst>
                <a:ext uri="{FF2B5EF4-FFF2-40B4-BE49-F238E27FC236}">
                  <a16:creationId xmlns:a16="http://schemas.microsoft.com/office/drawing/2014/main" id="{72AB0E79-FEDC-4A17-B0B0-2FBF751976B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8" name="Straight Arrow Connector 327">
              <a:extLst>
                <a:ext uri="{FF2B5EF4-FFF2-40B4-BE49-F238E27FC236}">
                  <a16:creationId xmlns:a16="http://schemas.microsoft.com/office/drawing/2014/main" id="{774345F0-D0B4-4B32-B4F6-C7824F99E944}"/>
                </a:ext>
              </a:extLst>
            </p:cNvPr>
            <p:cNvCxnSpPr/>
            <p:nvPr/>
          </p:nvCxnSpPr>
          <p:spPr>
            <a:xfrm flipH="1">
              <a:off x="2814454" y="5116232"/>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9" name="Straight Arrow Connector 328">
              <a:extLst>
                <a:ext uri="{FF2B5EF4-FFF2-40B4-BE49-F238E27FC236}">
                  <a16:creationId xmlns:a16="http://schemas.microsoft.com/office/drawing/2014/main" id="{C484FBE7-ED3F-4CF3-8D23-B0E729DA798C}"/>
                </a:ext>
              </a:extLst>
            </p:cNvPr>
            <p:cNvCxnSpPr/>
            <p:nvPr/>
          </p:nvCxnSpPr>
          <p:spPr>
            <a:xfrm rot="10800000" flipH="1">
              <a:off x="3408217" y="4314365"/>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330" name="Rectangle 329">
            <a:extLst>
              <a:ext uri="{FF2B5EF4-FFF2-40B4-BE49-F238E27FC236}">
                <a16:creationId xmlns:a16="http://schemas.microsoft.com/office/drawing/2014/main" id="{1DABF2A6-DA20-44A1-937E-F1F8F905F16F}"/>
              </a:ext>
            </a:extLst>
          </p:cNvPr>
          <p:cNvSpPr/>
          <p:nvPr/>
        </p:nvSpPr>
        <p:spPr>
          <a:xfrm>
            <a:off x="9713370" y="1935910"/>
            <a:ext cx="1144159"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E6E6E6">
                    <a:lumMod val="50000"/>
                  </a:srgbClr>
                </a:solidFill>
                <a:effectLst/>
                <a:uLnTx/>
                <a:uFillTx/>
                <a:latin typeface="Segoe UI"/>
                <a:ea typeface="+mn-ea"/>
                <a:cs typeface="+mn-cs"/>
              </a:rPr>
              <a:t>Client tools</a:t>
            </a:r>
          </a:p>
        </p:txBody>
      </p:sp>
      <p:sp>
        <p:nvSpPr>
          <p:cNvPr id="331" name="Freeform 271">
            <a:extLst>
              <a:ext uri="{FF2B5EF4-FFF2-40B4-BE49-F238E27FC236}">
                <a16:creationId xmlns:a16="http://schemas.microsoft.com/office/drawing/2014/main" id="{5E0F2E7D-34FF-45EC-AEF7-33BAD8038522}"/>
              </a:ext>
            </a:extLst>
          </p:cNvPr>
          <p:cNvSpPr/>
          <p:nvPr/>
        </p:nvSpPr>
        <p:spPr>
          <a:xfrm>
            <a:off x="9917866" y="3418331"/>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2" name="TextBox 331">
            <a:extLst>
              <a:ext uri="{FF2B5EF4-FFF2-40B4-BE49-F238E27FC236}">
                <a16:creationId xmlns:a16="http://schemas.microsoft.com/office/drawing/2014/main" id="{75855361-4708-4F10-82A4-F870352F13CB}"/>
              </a:ext>
            </a:extLst>
          </p:cNvPr>
          <p:cNvSpPr txBox="1"/>
          <p:nvPr/>
        </p:nvSpPr>
        <p:spPr>
          <a:xfrm>
            <a:off x="10224703" y="3419993"/>
            <a:ext cx="1486874"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p:txBody>
      </p:sp>
      <p:sp>
        <p:nvSpPr>
          <p:cNvPr id="333" name="TextBox 332">
            <a:extLst>
              <a:ext uri="{FF2B5EF4-FFF2-40B4-BE49-F238E27FC236}">
                <a16:creationId xmlns:a16="http://schemas.microsoft.com/office/drawing/2014/main" id="{15923F1D-1BCE-41A3-AE49-8CF3E08F0882}"/>
              </a:ext>
            </a:extLst>
          </p:cNvPr>
          <p:cNvSpPr txBox="1"/>
          <p:nvPr/>
        </p:nvSpPr>
        <p:spPr>
          <a:xfrm>
            <a:off x="10224702" y="3847877"/>
            <a:ext cx="1486876"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 Embedded</a:t>
            </a:r>
          </a:p>
        </p:txBody>
      </p:sp>
      <p:sp>
        <p:nvSpPr>
          <p:cNvPr id="334" name="Freeform 271">
            <a:extLst>
              <a:ext uri="{FF2B5EF4-FFF2-40B4-BE49-F238E27FC236}">
                <a16:creationId xmlns:a16="http://schemas.microsoft.com/office/drawing/2014/main" id="{18844325-8F73-473B-BA67-1D9E6636EECB}"/>
              </a:ext>
            </a:extLst>
          </p:cNvPr>
          <p:cNvSpPr/>
          <p:nvPr/>
        </p:nvSpPr>
        <p:spPr>
          <a:xfrm>
            <a:off x="9917866" y="3855156"/>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5" name="Freeform 266">
            <a:extLst>
              <a:ext uri="{FF2B5EF4-FFF2-40B4-BE49-F238E27FC236}">
                <a16:creationId xmlns:a16="http://schemas.microsoft.com/office/drawing/2014/main" id="{75BEA376-3579-4B11-9C0C-EC817561F566}"/>
              </a:ext>
            </a:extLst>
          </p:cNvPr>
          <p:cNvSpPr>
            <a:spLocks noChangeAspect="1"/>
          </p:cNvSpPr>
          <p:nvPr/>
        </p:nvSpPr>
        <p:spPr bwMode="black">
          <a:xfrm>
            <a:off x="11266871" y="2425338"/>
            <a:ext cx="484508" cy="28653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6" name="Freeform 70">
            <a:extLst>
              <a:ext uri="{FF2B5EF4-FFF2-40B4-BE49-F238E27FC236}">
                <a16:creationId xmlns:a16="http://schemas.microsoft.com/office/drawing/2014/main" id="{09DD24C9-C93B-4D5B-9192-BB9F13EEEB29}"/>
              </a:ext>
            </a:extLst>
          </p:cNvPr>
          <p:cNvSpPr/>
          <p:nvPr/>
        </p:nvSpPr>
        <p:spPr>
          <a:xfrm>
            <a:off x="11352231" y="4439443"/>
            <a:ext cx="327671" cy="417726"/>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337" name="Group 336">
            <a:extLst>
              <a:ext uri="{FF2B5EF4-FFF2-40B4-BE49-F238E27FC236}">
                <a16:creationId xmlns:a16="http://schemas.microsoft.com/office/drawing/2014/main" id="{8ADDFD0E-A1CA-4FB2-8A9A-6774C6415C4F}"/>
              </a:ext>
            </a:extLst>
          </p:cNvPr>
          <p:cNvGrpSpPr/>
          <p:nvPr/>
        </p:nvGrpSpPr>
        <p:grpSpPr>
          <a:xfrm>
            <a:off x="9917867" y="5431698"/>
            <a:ext cx="1793710" cy="317730"/>
            <a:chOff x="10011177" y="5352895"/>
            <a:chExt cx="1793710" cy="317730"/>
          </a:xfrm>
        </p:grpSpPr>
        <p:sp>
          <p:nvSpPr>
            <p:cNvPr id="338" name="Freeform 283">
              <a:extLst>
                <a:ext uri="{FF2B5EF4-FFF2-40B4-BE49-F238E27FC236}">
                  <a16:creationId xmlns:a16="http://schemas.microsoft.com/office/drawing/2014/main" id="{41F8A52B-3311-44B6-B049-5E1230430C99}"/>
                </a:ext>
              </a:extLst>
            </p:cNvPr>
            <p:cNvSpPr/>
            <p:nvPr/>
          </p:nvSpPr>
          <p:spPr bwMode="auto">
            <a:xfrm>
              <a:off x="10011177" y="5352895"/>
              <a:ext cx="306836" cy="317730"/>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TextBox 338">
              <a:extLst>
                <a:ext uri="{FF2B5EF4-FFF2-40B4-BE49-F238E27FC236}">
                  <a16:creationId xmlns:a16="http://schemas.microsoft.com/office/drawing/2014/main" id="{DD8DA648-7704-49FB-909F-53893606C6E2}"/>
                </a:ext>
              </a:extLst>
            </p:cNvPr>
            <p:cNvSpPr txBox="1"/>
            <p:nvPr/>
          </p:nvSpPr>
          <p:spPr>
            <a:xfrm>
              <a:off x="10318013" y="5386948"/>
              <a:ext cx="1486874"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Excel</a:t>
              </a:r>
            </a:p>
          </p:txBody>
        </p:sp>
      </p:grpSp>
      <p:grpSp>
        <p:nvGrpSpPr>
          <p:cNvPr id="340" name="Group 339">
            <a:extLst>
              <a:ext uri="{FF2B5EF4-FFF2-40B4-BE49-F238E27FC236}">
                <a16:creationId xmlns:a16="http://schemas.microsoft.com/office/drawing/2014/main" id="{597722D7-C88B-481B-8742-685D79CE1922}"/>
              </a:ext>
            </a:extLst>
          </p:cNvPr>
          <p:cNvGrpSpPr/>
          <p:nvPr/>
        </p:nvGrpSpPr>
        <p:grpSpPr>
          <a:xfrm>
            <a:off x="9917867" y="5883412"/>
            <a:ext cx="1793711" cy="246221"/>
            <a:chOff x="10011177" y="5814832"/>
            <a:chExt cx="1793711" cy="246221"/>
          </a:xfrm>
        </p:grpSpPr>
        <p:grpSp>
          <p:nvGrpSpPr>
            <p:cNvPr id="341" name="Group 340">
              <a:extLst>
                <a:ext uri="{FF2B5EF4-FFF2-40B4-BE49-F238E27FC236}">
                  <a16:creationId xmlns:a16="http://schemas.microsoft.com/office/drawing/2014/main" id="{11742050-EED2-44AF-92B0-FAB22E941CB0}"/>
                </a:ext>
              </a:extLst>
            </p:cNvPr>
            <p:cNvGrpSpPr/>
            <p:nvPr/>
          </p:nvGrpSpPr>
          <p:grpSpPr>
            <a:xfrm>
              <a:off x="10011177" y="5827808"/>
              <a:ext cx="340586" cy="218583"/>
              <a:chOff x="9674359" y="5477609"/>
              <a:chExt cx="627497" cy="402718"/>
            </a:xfrm>
            <a:solidFill>
              <a:srgbClr val="FFFFFF"/>
            </a:solidFill>
          </p:grpSpPr>
          <p:sp>
            <p:nvSpPr>
              <p:cNvPr id="343" name="Freeform 281">
                <a:extLst>
                  <a:ext uri="{FF2B5EF4-FFF2-40B4-BE49-F238E27FC236}">
                    <a16:creationId xmlns:a16="http://schemas.microsoft.com/office/drawing/2014/main" id="{14855676-482A-4D97-A4D5-825D7367AE3A}"/>
                  </a:ext>
                </a:extLst>
              </p:cNvPr>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grp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44" name="Freeform 33">
                <a:extLst>
                  <a:ext uri="{FF2B5EF4-FFF2-40B4-BE49-F238E27FC236}">
                    <a16:creationId xmlns:a16="http://schemas.microsoft.com/office/drawing/2014/main" id="{54487057-9CA2-4A22-8F02-7A5984ECE913}"/>
                  </a:ext>
                </a:extLst>
              </p:cNvPr>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342" name="TextBox 341">
              <a:extLst>
                <a:ext uri="{FF2B5EF4-FFF2-40B4-BE49-F238E27FC236}">
                  <a16:creationId xmlns:a16="http://schemas.microsoft.com/office/drawing/2014/main" id="{93E522AA-A3CC-405D-A904-FC6E5BC74BE7}"/>
                </a:ext>
              </a:extLst>
            </p:cNvPr>
            <p:cNvSpPr txBox="1"/>
            <p:nvPr/>
          </p:nvSpPr>
          <p:spPr>
            <a:xfrm>
              <a:off x="10318012" y="5814832"/>
              <a:ext cx="1486876"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Third party BI tools</a:t>
              </a:r>
            </a:p>
          </p:txBody>
        </p:sp>
      </p:grpSp>
      <p:grpSp>
        <p:nvGrpSpPr>
          <p:cNvPr id="345" name="Group 344">
            <a:extLst>
              <a:ext uri="{FF2B5EF4-FFF2-40B4-BE49-F238E27FC236}">
                <a16:creationId xmlns:a16="http://schemas.microsoft.com/office/drawing/2014/main" id="{A6B4CDBE-A801-473C-8996-AC8CE1406F37}"/>
              </a:ext>
            </a:extLst>
          </p:cNvPr>
          <p:cNvGrpSpPr/>
          <p:nvPr/>
        </p:nvGrpSpPr>
        <p:grpSpPr>
          <a:xfrm>
            <a:off x="9913683" y="5051493"/>
            <a:ext cx="1793712" cy="246221"/>
            <a:chOff x="10006993" y="4919853"/>
            <a:chExt cx="1793712" cy="246221"/>
          </a:xfrm>
        </p:grpSpPr>
        <p:sp>
          <p:nvSpPr>
            <p:cNvPr id="346" name="TextBox 345">
              <a:extLst>
                <a:ext uri="{FF2B5EF4-FFF2-40B4-BE49-F238E27FC236}">
                  <a16:creationId xmlns:a16="http://schemas.microsoft.com/office/drawing/2014/main" id="{D367EB86-E0EA-41C4-95F6-5691C913AA5D}"/>
                </a:ext>
              </a:extLst>
            </p:cNvPr>
            <p:cNvSpPr txBox="1"/>
            <p:nvPr/>
          </p:nvSpPr>
          <p:spPr>
            <a:xfrm>
              <a:off x="10313829" y="4919853"/>
              <a:ext cx="1486876" cy="24622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 Desktop</a:t>
              </a:r>
            </a:p>
          </p:txBody>
        </p:sp>
        <p:sp>
          <p:nvSpPr>
            <p:cNvPr id="347" name="Freeform 271">
              <a:extLst>
                <a:ext uri="{FF2B5EF4-FFF2-40B4-BE49-F238E27FC236}">
                  <a16:creationId xmlns:a16="http://schemas.microsoft.com/office/drawing/2014/main" id="{3D230C1F-DF22-4AFB-96E5-5429F4E95E7A}"/>
                </a:ext>
              </a:extLst>
            </p:cNvPr>
            <p:cNvSpPr/>
            <p:nvPr/>
          </p:nvSpPr>
          <p:spPr>
            <a:xfrm>
              <a:off x="10006993" y="4927132"/>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13" name="Freeform 70">
            <a:extLst>
              <a:ext uri="{FF2B5EF4-FFF2-40B4-BE49-F238E27FC236}">
                <a16:creationId xmlns:a16="http://schemas.microsoft.com/office/drawing/2014/main" id="{E7B551EA-4C62-403C-94A1-E73AD24CC6EC}"/>
              </a:ext>
            </a:extLst>
          </p:cNvPr>
          <p:cNvSpPr>
            <a:spLocks noChangeAspect="1"/>
          </p:cNvSpPr>
          <p:nvPr/>
        </p:nvSpPr>
        <p:spPr bwMode="black">
          <a:xfrm>
            <a:off x="4270820" y="3399929"/>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35927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kern="0" dirty="0">
              <a:solidFill>
                <a:srgbClr val="FFFFFF"/>
              </a:solidFill>
              <a:latin typeface="Segoe UI Light"/>
              <a:ea typeface="Segoe UI" pitchFamily="34" charset="0"/>
              <a:cs typeface="Segoe UI" pitchFamily="34" charset="0"/>
            </a:endParaRPr>
          </a:p>
        </p:txBody>
      </p: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r="3957" b="4063"/>
          <a:stretch/>
        </p:blipFill>
        <p:spPr>
          <a:xfrm>
            <a:off x="1" y="487"/>
            <a:ext cx="12170106" cy="6856055"/>
          </a:xfrm>
          <a:prstGeom prst="rect">
            <a:avLst/>
          </a:prstGeom>
        </p:spPr>
      </p:pic>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1270"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a:off x="7399886" y="2211061"/>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kern="0" dirty="0">
                <a:solidFill>
                  <a:srgbClr val="FFFFFF"/>
                </a:solidFill>
                <a:latin typeface="Segoe UI Light"/>
                <a:ea typeface="Segoe UI" pitchFamily="34" charset="0"/>
                <a:cs typeface="Segoe UI" pitchFamily="34" charset="0"/>
              </a:rPr>
              <a:t>The standout benefit for us was to quickly build and test predictive models and verify their results. There is no cognitive overhead to learn new scripting or coding language.</a:t>
            </a:r>
          </a:p>
          <a:p>
            <a:pPr defTabSz="914102" fontAlgn="base">
              <a:spcBef>
                <a:spcPts val="588"/>
              </a:spcBef>
              <a:spcAft>
                <a:spcPct val="0"/>
              </a:spcAft>
            </a:pPr>
            <a:endParaRPr lang="en-US" sz="2745" i="1" kern="0" dirty="0">
              <a:solidFill>
                <a:srgbClr val="FFFFFF"/>
              </a:solidFill>
              <a:latin typeface="Segoe UI Light"/>
              <a:ea typeface="Segoe UI" pitchFamily="34" charset="0"/>
              <a:cs typeface="Segoe UI" pitchFamily="34" charset="0"/>
            </a:endParaRPr>
          </a:p>
          <a:p>
            <a:pPr algn="r" defTabSz="914102" fontAlgn="base">
              <a:spcBef>
                <a:spcPts val="588"/>
              </a:spcBef>
              <a:spcAft>
                <a:spcPct val="0"/>
              </a:spcAft>
            </a:pPr>
            <a:r>
              <a:rPr lang="en-US" sz="1765" b="1" kern="0" dirty="0">
                <a:solidFill>
                  <a:srgbClr val="FFFFFF"/>
                </a:solidFill>
              </a:rPr>
              <a:t>Yogesh Dandawate </a:t>
            </a:r>
          </a:p>
          <a:p>
            <a:pPr algn="r" defTabSz="914102" fontAlgn="base">
              <a:spcBef>
                <a:spcPts val="588"/>
              </a:spcBef>
              <a:spcAft>
                <a:spcPct val="0"/>
              </a:spcAft>
            </a:pPr>
            <a:r>
              <a:rPr lang="en-US" sz="1765" kern="0" dirty="0">
                <a:solidFill>
                  <a:srgbClr val="FFFFFF"/>
                </a:solidFill>
              </a:rPr>
              <a:t>Icertis Applied Cloud</a:t>
            </a:r>
          </a:p>
        </p:txBody>
      </p:sp>
      <p:pic>
        <p:nvPicPr>
          <p:cNvPr id="11" name="Picture 10"/>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972467" y="291549"/>
            <a:ext cx="1908416" cy="1431312"/>
          </a:xfrm>
          <a:prstGeom prst="rect">
            <a:avLst/>
          </a:prstGeom>
        </p:spPr>
      </p:pic>
      <p:sp>
        <p:nvSpPr>
          <p:cNvPr id="5" name="Rectangle 4"/>
          <p:cNvSpPr/>
          <p:nvPr/>
        </p:nvSpPr>
        <p:spPr bwMode="auto">
          <a:xfrm>
            <a:off x="1" y="487"/>
            <a:ext cx="704333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43315" y="291549"/>
            <a:ext cx="6712229" cy="1792816"/>
          </a:xfrm>
        </p:spPr>
        <p:txBody>
          <a:bodyPr/>
          <a:lstStyle/>
          <a:p>
            <a:r>
              <a:rPr lang="en-US" sz="4313" dirty="0">
                <a:solidFill>
                  <a:schemeClr val="accent1"/>
                </a:solidFill>
              </a:rPr>
              <a:t>Investment Optimization </a:t>
            </a:r>
          </a:p>
        </p:txBody>
      </p:sp>
      <p:sp>
        <p:nvSpPr>
          <p:cNvPr id="3" name="Text Placeholder 2"/>
          <p:cNvSpPr>
            <a:spLocks noGrp="1"/>
          </p:cNvSpPr>
          <p:nvPr>
            <p:ph sz="quarter" idx="10"/>
          </p:nvPr>
        </p:nvSpPr>
        <p:spPr>
          <a:xfrm>
            <a:off x="243315" y="1632669"/>
            <a:ext cx="6108496" cy="1484494"/>
          </a:xfrm>
        </p:spPr>
        <p:txBody>
          <a:bodyPr/>
          <a:lstStyle/>
          <a:p>
            <a:pPr lvl="0"/>
            <a:r>
              <a:rPr lang="en-US" dirty="0">
                <a:solidFill>
                  <a:schemeClr val="tx1"/>
                </a:solidFill>
                <a:latin typeface="+mj-lt"/>
              </a:rPr>
              <a:t>Icertis, a cloud solutions provider, built a predictive model using past performance data to determine the optimal locations for its clients to build new retail stores.</a:t>
            </a:r>
          </a:p>
        </p:txBody>
      </p:sp>
      <p:sp>
        <p:nvSpPr>
          <p:cNvPr id="4" name="Text Placeholder 2"/>
          <p:cNvSpPr txBox="1">
            <a:spLocks/>
          </p:cNvSpPr>
          <p:nvPr/>
        </p:nvSpPr>
        <p:spPr>
          <a:xfrm>
            <a:off x="243313" y="3760932"/>
            <a:ext cx="6108497" cy="293579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588"/>
              </a:spcAft>
            </a:pPr>
            <a:r>
              <a:rPr lang="en-US" sz="3137" dirty="0">
                <a:solidFill>
                  <a:srgbClr val="0072C6"/>
                </a:solidFill>
                <a:latin typeface="Segoe UI Light"/>
              </a:rPr>
              <a:t>Key Benefits</a:t>
            </a:r>
          </a:p>
          <a:p>
            <a:pPr marL="448193" indent="-448193" defTabSz="914367">
              <a:buClr>
                <a:srgbClr val="0072C6"/>
              </a:buClr>
              <a:buFont typeface="Arial" pitchFamily="34" charset="0"/>
              <a:buChar char="•"/>
            </a:pPr>
            <a:r>
              <a:rPr lang="en-US" sz="2353" dirty="0">
                <a:solidFill>
                  <a:srgbClr val="505050"/>
                </a:solidFill>
                <a:latin typeface="Segoe UI Light"/>
              </a:rPr>
              <a:t>Quickly build, test and verify models</a:t>
            </a:r>
          </a:p>
          <a:p>
            <a:pPr marL="448193" lvl="1" indent="-448193" defTabSz="914367">
              <a:buClr>
                <a:srgbClr val="0072C6"/>
              </a:buClr>
            </a:pPr>
            <a:r>
              <a:rPr lang="en-US" sz="2353" dirty="0">
                <a:solidFill>
                  <a:srgbClr val="505050"/>
                </a:solidFill>
                <a:latin typeface="Segoe UI Light"/>
              </a:rPr>
              <a:t>Easily No new scripting or coding languages</a:t>
            </a:r>
          </a:p>
          <a:p>
            <a:pPr marL="448193" lvl="1" indent="-448193" defTabSz="914367">
              <a:buClr>
                <a:srgbClr val="0072C6"/>
              </a:buClr>
            </a:pPr>
            <a:r>
              <a:rPr lang="en-US" sz="2353" dirty="0">
                <a:solidFill>
                  <a:srgbClr val="505050"/>
                </a:solidFill>
                <a:latin typeface="Segoe UI Light"/>
              </a:rPr>
              <a:t>import and modify algorithms developed outside the solution</a:t>
            </a:r>
          </a:p>
          <a:p>
            <a:pPr marL="448193" indent="-448193" defTabSz="914367">
              <a:buClr>
                <a:srgbClr val="0072C6"/>
              </a:buClr>
              <a:buFont typeface="Arial" pitchFamily="34" charset="0"/>
              <a:buChar char="•"/>
            </a:pPr>
            <a:endParaRPr lang="en-US" sz="2353" dirty="0">
              <a:solidFill>
                <a:srgbClr val="505050"/>
              </a:solidFill>
              <a:latin typeface="Segoe UI Light"/>
            </a:endParaRPr>
          </a:p>
        </p:txBody>
      </p:sp>
      <p:sp>
        <p:nvSpPr>
          <p:cNvPr id="15" name="Rectangle 14"/>
          <p:cNvSpPr/>
          <p:nvPr/>
        </p:nvSpPr>
        <p:spPr>
          <a:xfrm>
            <a:off x="6955545" y="2352643"/>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7058" kern="0" spc="-98" dirty="0">
                <a:solidFill>
                  <a:srgbClr val="00BCF1"/>
                </a:solidFill>
                <a:latin typeface="Perpetua" panose="02020502060401020303" pitchFamily="18" charset="0"/>
              </a:rPr>
              <a:t>“</a:t>
            </a:r>
          </a:p>
        </p:txBody>
      </p:sp>
      <p:sp>
        <p:nvSpPr>
          <p:cNvPr id="16" name="Rectangle 15"/>
          <p:cNvSpPr/>
          <p:nvPr/>
        </p:nvSpPr>
        <p:spPr>
          <a:xfrm>
            <a:off x="8900306" y="4676370"/>
            <a:ext cx="440332" cy="1086215"/>
          </a:xfrm>
          <a:prstGeom prst="rect">
            <a:avLst/>
          </a:prstGeom>
        </p:spPr>
        <p:txBody>
          <a:bodyPr wrap="none">
            <a:spAutoFit/>
          </a:bodyPr>
          <a:lstStyle/>
          <a:p>
            <a:pPr algn="ctr" defTabSz="896386"/>
            <a:r>
              <a:rPr lang="en-US" sz="6470" kern="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3982045310"/>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a:spLocks noGrp="1"/>
          </p:cNvSpPr>
          <p:nvPr>
            <p:ph type="title"/>
          </p:nvPr>
        </p:nvSpPr>
        <p:spPr/>
        <p:txBody>
          <a:bodyPr/>
          <a:lstStyle/>
          <a:p>
            <a:r>
              <a:rPr lang="en-US" dirty="0">
                <a:solidFill>
                  <a:schemeClr val="bg1"/>
                </a:solidFill>
              </a:rPr>
              <a:t>Intelligence</a:t>
            </a:r>
          </a:p>
        </p:txBody>
      </p:sp>
      <p:grpSp>
        <p:nvGrpSpPr>
          <p:cNvPr id="3" name="Group 2"/>
          <p:cNvGrpSpPr/>
          <p:nvPr/>
        </p:nvGrpSpPr>
        <p:grpSpPr>
          <a:xfrm>
            <a:off x="807152" y="1189177"/>
            <a:ext cx="8884234" cy="4283826"/>
            <a:chOff x="807152" y="1189177"/>
            <a:chExt cx="8884234" cy="4283826"/>
          </a:xfrm>
        </p:grpSpPr>
        <p:sp>
          <p:nvSpPr>
            <p:cNvPr id="103" name="Rectangle 102"/>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04" name="Rectangle 103"/>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05" name="Rectangle 104"/>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06" name="Rectangle 105"/>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07" name="Rectangle 106"/>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108" name="Rectangle 107"/>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109"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110" name="Rectangle 109"/>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111" name="Rectangle 110"/>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112" name="Group 111"/>
            <p:cNvGrpSpPr/>
            <p:nvPr/>
          </p:nvGrpSpPr>
          <p:grpSpPr>
            <a:xfrm>
              <a:off x="2796259" y="2968887"/>
              <a:ext cx="257645" cy="274068"/>
              <a:chOff x="3232150" y="382588"/>
              <a:chExt cx="5727700" cy="6092825"/>
            </a:xfrm>
            <a:solidFill>
              <a:schemeClr val="tx1"/>
            </a:solidFill>
          </p:grpSpPr>
          <p:sp>
            <p:nvSpPr>
              <p:cNvPr id="11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16" name="Rectangle 115"/>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117" name="Group 116"/>
            <p:cNvGrpSpPr/>
            <p:nvPr/>
          </p:nvGrpSpPr>
          <p:grpSpPr>
            <a:xfrm>
              <a:off x="6349902" y="2767145"/>
              <a:ext cx="206719" cy="270413"/>
              <a:chOff x="3473450" y="4579938"/>
              <a:chExt cx="1741488" cy="2278062"/>
            </a:xfrm>
            <a:solidFill>
              <a:schemeClr val="tx1"/>
            </a:solidFill>
          </p:grpSpPr>
          <p:sp>
            <p:nvSpPr>
              <p:cNvPr id="11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21" name="Rectangle 120"/>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122" name="Rectangle 121"/>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30" name="Group 129"/>
            <p:cNvGrpSpPr/>
            <p:nvPr/>
          </p:nvGrpSpPr>
          <p:grpSpPr>
            <a:xfrm>
              <a:off x="4545383" y="2010583"/>
              <a:ext cx="235342" cy="235342"/>
              <a:chOff x="4068192" y="3363795"/>
              <a:chExt cx="324957" cy="324957"/>
            </a:xfrm>
          </p:grpSpPr>
          <p:sp>
            <p:nvSpPr>
              <p:cNvPr id="132"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9" name="Group 148"/>
            <p:cNvGrpSpPr/>
            <p:nvPr/>
          </p:nvGrpSpPr>
          <p:grpSpPr>
            <a:xfrm>
              <a:off x="6290200" y="4310796"/>
              <a:ext cx="330403" cy="253812"/>
              <a:chOff x="1260022" y="5196402"/>
              <a:chExt cx="3273425" cy="2514600"/>
            </a:xfrm>
            <a:solidFill>
              <a:schemeClr val="tx1"/>
            </a:solidFill>
          </p:grpSpPr>
          <p:sp>
            <p:nvSpPr>
              <p:cNvPr id="15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5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5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53"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154"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155" name="Group 154"/>
            <p:cNvGrpSpPr/>
            <p:nvPr/>
          </p:nvGrpSpPr>
          <p:grpSpPr>
            <a:xfrm>
              <a:off x="2796259" y="2116784"/>
              <a:ext cx="1448979" cy="430887"/>
              <a:chOff x="2846319" y="1896650"/>
              <a:chExt cx="1448979" cy="430887"/>
            </a:xfrm>
          </p:grpSpPr>
          <p:sp>
            <p:nvSpPr>
              <p:cNvPr id="169" name="Rectangle 168"/>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173"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174"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75"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176" name="Group 175"/>
            <p:cNvGrpSpPr/>
            <p:nvPr/>
          </p:nvGrpSpPr>
          <p:grpSpPr>
            <a:xfrm>
              <a:off x="4486735" y="3531627"/>
              <a:ext cx="367366" cy="466810"/>
              <a:chOff x="-3084513" y="3390510"/>
              <a:chExt cx="2716213" cy="3363913"/>
            </a:xfrm>
            <a:solidFill>
              <a:schemeClr val="tx1"/>
            </a:solidFill>
          </p:grpSpPr>
          <p:sp>
            <p:nvSpPr>
              <p:cNvPr id="17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79" name="TextBox 178"/>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80" name="TextBox 179"/>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183" name="Straight Connector 182"/>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4" name="Picture 1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185" name="Picture 18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186" name="Picture 18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87" name="Picture 186"/>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88" name="Rectangle 187"/>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89" name="Rectangle 188"/>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90" name="TextBox 189"/>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91" name="Picture 190"/>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sp>
          <p:nvSpPr>
            <p:cNvPr id="192" name="Rectangle 191"/>
            <p:cNvSpPr/>
            <p:nvPr/>
          </p:nvSpPr>
          <p:spPr bwMode="auto">
            <a:xfrm>
              <a:off x="7837251" y="1189177"/>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94" name="Rectangle 193"/>
            <p:cNvSpPr/>
            <p:nvPr/>
          </p:nvSpPr>
          <p:spPr>
            <a:xfrm>
              <a:off x="8478743" y="3578242"/>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95" name="Group 194"/>
            <p:cNvGrpSpPr/>
            <p:nvPr/>
          </p:nvGrpSpPr>
          <p:grpSpPr>
            <a:xfrm>
              <a:off x="8100313" y="3550598"/>
              <a:ext cx="301767" cy="301767"/>
              <a:chOff x="3236100" y="589298"/>
              <a:chExt cx="5641200" cy="5641200"/>
            </a:xfrm>
          </p:grpSpPr>
          <p:sp>
            <p:nvSpPr>
              <p:cNvPr id="196"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97"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98" name="Rectangle 197"/>
            <p:cNvSpPr/>
            <p:nvPr/>
          </p:nvSpPr>
          <p:spPr>
            <a:xfrm>
              <a:off x="8478743" y="2715848"/>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99" name="Rectangle 198"/>
            <p:cNvSpPr/>
            <p:nvPr/>
          </p:nvSpPr>
          <p:spPr>
            <a:xfrm>
              <a:off x="8478743" y="1940865"/>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00" name="Group 199"/>
            <p:cNvGrpSpPr/>
            <p:nvPr/>
          </p:nvGrpSpPr>
          <p:grpSpPr>
            <a:xfrm>
              <a:off x="8046951" y="2015795"/>
              <a:ext cx="408490" cy="261932"/>
              <a:chOff x="7822816" y="2717080"/>
              <a:chExt cx="427431" cy="274077"/>
            </a:xfrm>
          </p:grpSpPr>
          <p:sp>
            <p:nvSpPr>
              <p:cNvPr id="201"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02"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03" name="Rectangle 202"/>
            <p:cNvSpPr/>
            <p:nvPr/>
          </p:nvSpPr>
          <p:spPr>
            <a:xfrm>
              <a:off x="8290906" y="4805429"/>
              <a:ext cx="1214695" cy="610360"/>
            </a:xfrm>
            <a:prstGeom prst="rect">
              <a:avLst/>
            </a:prstGeom>
          </p:spPr>
          <p:txBody>
            <a:bodyPr wrap="square">
              <a:spAutoFit/>
            </a:bodyPr>
            <a:lstStyle/>
            <a:p>
              <a:pPr marL="171450" indent="-171450">
                <a:buFont typeface="Arial" panose="020B0604020202020204" pitchFamily="34" charset="0"/>
                <a:buChar char="•"/>
              </a:pPr>
              <a:r>
                <a:rPr lang="en-US" sz="1122" dirty="0">
                  <a:cs typeface="Segoe UI Semilight" panose="020B0402040204020203" pitchFamily="34" charset="0"/>
                </a:rPr>
                <a:t>Power BI</a:t>
              </a:r>
            </a:p>
            <a:p>
              <a:pPr marL="171450" indent="-171450">
                <a:buFont typeface="Arial" panose="020B0604020202020204" pitchFamily="34" charset="0"/>
                <a:buChar char="•"/>
              </a:pPr>
              <a:r>
                <a:rPr lang="en-US" sz="1122" dirty="0">
                  <a:cs typeface="Segoe UI Semilight" panose="020B0402040204020203" pitchFamily="34" charset="0"/>
                </a:rPr>
                <a:t>Reporting Services</a:t>
              </a:r>
            </a:p>
          </p:txBody>
        </p:sp>
        <p:grpSp>
          <p:nvGrpSpPr>
            <p:cNvPr id="204" name="Group 203"/>
            <p:cNvGrpSpPr/>
            <p:nvPr/>
          </p:nvGrpSpPr>
          <p:grpSpPr>
            <a:xfrm>
              <a:off x="7956466" y="5019819"/>
              <a:ext cx="310508" cy="198461"/>
              <a:chOff x="7884058" y="5368509"/>
              <a:chExt cx="324905" cy="207663"/>
            </a:xfrm>
          </p:grpSpPr>
          <p:sp>
            <p:nvSpPr>
              <p:cNvPr id="2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210" name="Freeform 155"/>
            <p:cNvSpPr/>
            <p:nvPr/>
          </p:nvSpPr>
          <p:spPr bwMode="auto">
            <a:xfrm>
              <a:off x="8072789" y="2799740"/>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211" name="Group 210"/>
            <p:cNvGrpSpPr/>
            <p:nvPr/>
          </p:nvGrpSpPr>
          <p:grpSpPr>
            <a:xfrm>
              <a:off x="4445262" y="2691690"/>
              <a:ext cx="197968" cy="266911"/>
              <a:chOff x="-3084513" y="3390510"/>
              <a:chExt cx="2716213" cy="3363913"/>
            </a:xfrm>
            <a:solidFill>
              <a:schemeClr val="tx1"/>
            </a:solidFill>
          </p:grpSpPr>
          <p:sp>
            <p:nvSpPr>
              <p:cNvPr id="21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34" name="Group 233"/>
            <p:cNvGrpSpPr/>
            <p:nvPr/>
          </p:nvGrpSpPr>
          <p:grpSpPr>
            <a:xfrm>
              <a:off x="4707888" y="2686023"/>
              <a:ext cx="197968" cy="266911"/>
              <a:chOff x="-3084513" y="3390510"/>
              <a:chExt cx="2716213" cy="3363913"/>
            </a:xfrm>
            <a:solidFill>
              <a:schemeClr val="tx1"/>
            </a:solidFill>
          </p:grpSpPr>
          <p:sp>
            <p:nvSpPr>
              <p:cNvPr id="23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37" name="Group 236"/>
            <p:cNvGrpSpPr/>
            <p:nvPr/>
          </p:nvGrpSpPr>
          <p:grpSpPr>
            <a:xfrm>
              <a:off x="4452291" y="2986674"/>
              <a:ext cx="197968" cy="266911"/>
              <a:chOff x="-3084513" y="3390510"/>
              <a:chExt cx="2716213" cy="3363913"/>
            </a:xfrm>
            <a:solidFill>
              <a:schemeClr val="tx1"/>
            </a:solidFill>
          </p:grpSpPr>
          <p:sp>
            <p:nvSpPr>
              <p:cNvPr id="2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5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52" name="Group 251"/>
            <p:cNvGrpSpPr/>
            <p:nvPr/>
          </p:nvGrpSpPr>
          <p:grpSpPr>
            <a:xfrm>
              <a:off x="4717444" y="2995117"/>
              <a:ext cx="197968" cy="266911"/>
              <a:chOff x="-3084513" y="3390510"/>
              <a:chExt cx="2716213" cy="3363913"/>
            </a:xfrm>
            <a:solidFill>
              <a:schemeClr val="tx1"/>
            </a:solidFill>
          </p:grpSpPr>
          <p:sp>
            <p:nvSpPr>
              <p:cNvPr id="25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5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spTree>
    <p:extLst>
      <p:ext uri="{BB962C8B-B14F-4D97-AF65-F5344CB8AC3E}">
        <p14:creationId xmlns:p14="http://schemas.microsoft.com/office/powerpoint/2010/main" val="11499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85185E-6 L -0.64154 0.00092 " pathEditMode="relative" rAng="0" ptsTypes="AA">
                                      <p:cBhvr>
                                        <p:cTn id="6" dur="2000" fill="hold"/>
                                        <p:tgtEl>
                                          <p:spTgt spid="3"/>
                                        </p:tgtEl>
                                        <p:attrNameLst>
                                          <p:attrName>ppt_x</p:attrName>
                                          <p:attrName>ppt_y</p:attrName>
                                        </p:attrNameLst>
                                      </p:cBhvr>
                                      <p:rCtr x="-3208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dirty="0">
                  <a:gradFill>
                    <a:gsLst>
                      <a:gs pos="0">
                        <a:srgbClr val="FFFFFF"/>
                      </a:gs>
                      <a:gs pos="100000">
                        <a:srgbClr val="FFFFFF"/>
                      </a:gs>
                    </a:gsLst>
                    <a:lin ang="5400000" scaled="0"/>
                  </a:gradFill>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dirty="0">
                  <a:gradFill>
                    <a:gsLst>
                      <a:gs pos="0">
                        <a:srgbClr val="FFFFFF"/>
                      </a:gs>
                      <a:gs pos="100000">
                        <a:srgbClr val="FFFFFF"/>
                      </a:gs>
                    </a:gsLst>
                    <a:lin ang="5400000" scaled="0"/>
                  </a:gradFill>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dirty="0">
                <a:gradFill>
                  <a:gsLst>
                    <a:gs pos="0">
                      <a:srgbClr val="FFFFFF"/>
                    </a:gs>
                    <a:gs pos="100000">
                      <a:srgbClr val="FFFFFF"/>
                    </a:gs>
                  </a:gsLst>
                  <a:lin ang="5400000" scaled="0"/>
                </a:gradFill>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dirty="0">
                  <a:gradFill>
                    <a:gsLst>
                      <a:gs pos="0">
                        <a:srgbClr val="FFFFFF"/>
                      </a:gs>
                      <a:gs pos="100000">
                        <a:srgbClr val="FFFFFF"/>
                      </a:gs>
                    </a:gsLst>
                    <a:lin ang="5400000" scaled="0"/>
                  </a:gradFill>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dirty="0">
                <a:gradFill>
                  <a:gsLst>
                    <a:gs pos="0">
                      <a:srgbClr val="FFFFFF"/>
                    </a:gs>
                    <a:gs pos="100000">
                      <a:srgbClr val="FFFFFF"/>
                    </a:gs>
                  </a:gsLst>
                  <a:lin ang="5400000" scaled="0"/>
                </a:gradFill>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Faces, images, emotion recognition and video intelligence</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Spoken language processing, speaker recognition, custom speech recognition</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Complex tasks processing, knowledge exploration, intelligent recommendations</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Bing engine capabilities for Web, Autosuggest, Image, Video and News</a:t>
              </a:r>
            </a:p>
            <a:p>
              <a:pPr marL="174297" indent="-174297" defTabSz="896386">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dirty="0">
                <a:solidFill>
                  <a:schemeClr val="tx1"/>
                </a:solidFill>
                <a:latin typeface="Segoe UI Semibold" panose="020B0702040204020203" pitchFamily="34" charset="0"/>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r>
              <a:rPr lang="en-US" sz="1100" dirty="0">
                <a:solidFill>
                  <a:schemeClr val="accent2">
                    <a:lumMod val="75000"/>
                  </a:schemeClr>
                </a:solidFill>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r>
              <a:rPr lang="en-US" sz="1100" dirty="0">
                <a:solidFill>
                  <a:schemeClr val="accent2">
                    <a:lumMod val="75000"/>
                  </a:schemeClr>
                </a:solidFill>
                <a:cs typeface="Segoe UI Semilight" panose="020B0402040204020203" pitchFamily="34" charset="0"/>
              </a:rPr>
              <a:t>Bot </a:t>
            </a:r>
            <a:br>
              <a:rPr lang="en-US" sz="1100" dirty="0">
                <a:solidFill>
                  <a:schemeClr val="accent2">
                    <a:lumMod val="75000"/>
                  </a:schemeClr>
                </a:solidFill>
                <a:cs typeface="Segoe UI Semilight" panose="020B0402040204020203" pitchFamily="34" charset="0"/>
              </a:rPr>
            </a:br>
            <a:r>
              <a:rPr lang="en-US" sz="1100" dirty="0">
                <a:solidFill>
                  <a:schemeClr val="accent2">
                    <a:lumMod val="75000"/>
                  </a:schemeClr>
                </a:solidFill>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r>
              <a:rPr lang="en-US" sz="1100" dirty="0">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endParaRPr lang="en-US"/>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Language Understanding Intelligent Service</a:t>
            </a:r>
            <a:endParaRPr lang="en-US" sz="1176" kern="0" dirty="0">
              <a:gradFill>
                <a:gsLst>
                  <a:gs pos="0">
                    <a:srgbClr val="404040"/>
                  </a:gs>
                  <a:gs pos="100000">
                    <a:srgbClr val="404040"/>
                  </a:gs>
                </a:gsLst>
                <a:lin ang="5400000" scaled="0"/>
              </a:gradFill>
            </a:endParaRP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Auto Suggest API</a:t>
            </a:r>
            <a:endParaRPr lang="en-US" sz="1176" kern="0" dirty="0">
              <a:gradFill>
                <a:gsLst>
                  <a:gs pos="0">
                    <a:srgbClr val="404040"/>
                  </a:gs>
                  <a:gs pos="100000">
                    <a:srgbClr val="404040"/>
                  </a:gs>
                </a:gsLst>
                <a:lin ang="5400000" scaled="0"/>
              </a:gradFill>
            </a:endParaRP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Speech</a:t>
            </a:r>
            <a:endParaRPr lang="en-US" sz="1176" kern="0" dirty="0">
              <a:gradFill>
                <a:gsLst>
                  <a:gs pos="0">
                    <a:srgbClr val="404040"/>
                  </a:gs>
                  <a:gs pos="100000">
                    <a:srgbClr val="404040"/>
                  </a:gs>
                </a:gsLst>
                <a:lin ang="5400000" scaled="0"/>
              </a:gradFill>
            </a:endParaRP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CRIS</a:t>
            </a:r>
            <a:endParaRPr lang="en-US" sz="1176" kern="0" dirty="0">
              <a:gradFill>
                <a:gsLst>
                  <a:gs pos="0">
                    <a:srgbClr val="404040"/>
                  </a:gs>
                  <a:gs pos="100000">
                    <a:srgbClr val="404040"/>
                  </a:gs>
                </a:gsLst>
                <a:lin ang="5400000" scaled="0"/>
              </a:gradFill>
            </a:endParaRP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Text Analytics</a:t>
            </a:r>
            <a:endParaRPr lang="en-US" sz="1176" kern="0" dirty="0">
              <a:gradFill>
                <a:gsLst>
                  <a:gs pos="0">
                    <a:srgbClr val="404040"/>
                  </a:gs>
                  <a:gs pos="100000">
                    <a:srgbClr val="404040"/>
                  </a:gs>
                </a:gsLst>
                <a:lin ang="5400000" scaled="0"/>
              </a:gradFill>
            </a:endParaRP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Academic Knowledge</a:t>
            </a:r>
            <a:endParaRPr lang="en-US" sz="1176" kern="0" dirty="0">
              <a:gradFill>
                <a:gsLst>
                  <a:gs pos="0">
                    <a:srgbClr val="404040"/>
                  </a:gs>
                  <a:gs pos="100000">
                    <a:srgbClr val="404040"/>
                  </a:gs>
                </a:gsLst>
                <a:lin ang="5400000" scaled="0"/>
              </a:gradFill>
            </a:endParaRP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Recommendations</a:t>
            </a:r>
            <a:endParaRPr lang="en-US" sz="1176" kern="0" dirty="0">
              <a:gradFill>
                <a:gsLst>
                  <a:gs pos="0">
                    <a:srgbClr val="404040"/>
                  </a:gs>
                  <a:gs pos="100000">
                    <a:srgbClr val="404040"/>
                  </a:gs>
                </a:gsLst>
                <a:lin ang="5400000" scaled="0"/>
              </a:gradFill>
            </a:endParaRP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Search API</a:t>
            </a:r>
            <a:endParaRPr lang="en-US" sz="1176" kern="0" dirty="0">
              <a:gradFill>
                <a:gsLst>
                  <a:gs pos="0">
                    <a:srgbClr val="404040"/>
                  </a:gs>
                  <a:gs pos="100000">
                    <a:srgbClr val="404040"/>
                  </a:gs>
                </a:gsLst>
                <a:lin ang="5400000" scaled="0"/>
              </a:gradFill>
            </a:endParaRP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Video Search API</a:t>
            </a:r>
            <a:endParaRPr lang="en-US" sz="1176" kern="0" dirty="0">
              <a:gradFill>
                <a:gsLst>
                  <a:gs pos="0">
                    <a:srgbClr val="404040"/>
                  </a:gs>
                  <a:gs pos="100000">
                    <a:srgbClr val="404040"/>
                  </a:gs>
                </a:gsLst>
                <a:lin ang="5400000" scaled="0"/>
              </a:gradFill>
            </a:endParaRP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rPr>
              <a:t>Bing News Search API</a:t>
            </a:r>
            <a:endParaRPr lang="en-US" sz="1176" kern="0" dirty="0">
              <a:gradFill>
                <a:gsLst>
                  <a:gs pos="0">
                    <a:srgbClr val="404040"/>
                  </a:gs>
                  <a:gs pos="100000">
                    <a:srgbClr val="404040"/>
                  </a:gs>
                </a:gsLst>
                <a:lin ang="5400000" scaled="0"/>
              </a:gradFill>
            </a:endParaRP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Computer Vision</a:t>
            </a:r>
            <a:endParaRPr lang="en-US" sz="1176" kern="0" dirty="0">
              <a:gradFill>
                <a:gsLst>
                  <a:gs pos="0">
                    <a:srgbClr val="404040"/>
                  </a:gs>
                  <a:gs pos="100000">
                    <a:srgbClr val="404040"/>
                  </a:gs>
                </a:gsLst>
                <a:lin ang="5400000" scaled="0"/>
              </a:gradFill>
            </a:endParaRP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Face</a:t>
            </a:r>
            <a:endParaRPr lang="en-US" sz="1176" kern="0" dirty="0">
              <a:gradFill>
                <a:gsLst>
                  <a:gs pos="0">
                    <a:srgbClr val="404040"/>
                  </a:gs>
                  <a:gs pos="100000">
                    <a:srgbClr val="404040"/>
                  </a:gs>
                </a:gsLst>
                <a:lin ang="5400000" scaled="0"/>
              </a:gradFill>
            </a:endParaRP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dirty="0">
                <a:gradFill>
                  <a:gsLst>
                    <a:gs pos="0">
                      <a:srgbClr val="404040"/>
                    </a:gs>
                    <a:gs pos="100000">
                      <a:srgbClr val="404040"/>
                    </a:gs>
                  </a:gsLst>
                  <a:lin ang="5400000" scaled="0"/>
                </a:gradFill>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rPr>
              <a:t>Video</a:t>
            </a:r>
            <a:endParaRPr lang="en-US" sz="1176" kern="0" dirty="0">
              <a:gradFill>
                <a:gsLst>
                  <a:gs pos="0">
                    <a:srgbClr val="404040"/>
                  </a:gs>
                  <a:gs pos="100000">
                    <a:srgbClr val="404040"/>
                  </a:gs>
                </a:gsLst>
                <a:lin ang="5400000" scaled="0"/>
              </a:gradFill>
            </a:endParaRPr>
          </a:p>
        </p:txBody>
      </p:sp>
    </p:spTree>
    <p:extLst>
      <p:ext uri="{BB962C8B-B14F-4D97-AF65-F5344CB8AC3E}">
        <p14:creationId xmlns:p14="http://schemas.microsoft.com/office/powerpoint/2010/main" val="238484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endParaRPr lang="en-US"/>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r>
              <a:rPr lang="en-US" sz="1100" dirty="0">
                <a:solidFill>
                  <a:schemeClr val="accent2">
                    <a:lumMod val="75000"/>
                  </a:schemeClr>
                </a:solidFill>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r>
              <a:rPr lang="en-US" sz="1100" dirty="0">
                <a:cs typeface="Segoe UI Semilight" panose="020B0402040204020203" pitchFamily="34" charset="0"/>
              </a:rPr>
              <a:t>Bot </a:t>
            </a:r>
            <a:br>
              <a:rPr lang="en-US" sz="1100" dirty="0">
                <a:cs typeface="Segoe UI Semilight" panose="020B0402040204020203" pitchFamily="34" charset="0"/>
              </a:rPr>
            </a:br>
            <a:r>
              <a:rPr lang="en-US" sz="1100" dirty="0">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r>
              <a:rPr lang="en-US" sz="1100" dirty="0">
                <a:solidFill>
                  <a:schemeClr val="accent2">
                    <a:lumMod val="75000"/>
                  </a:schemeClr>
                </a:solidFill>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4993" y="1283724"/>
            <a:ext cx="8689573" cy="3850831"/>
          </a:xfrm>
          <a:prstGeom prst="rect">
            <a:avLst/>
          </a:prstGeom>
        </p:spPr>
      </p:pic>
      <p:sp>
        <p:nvSpPr>
          <p:cNvPr id="52" name="Rectangle 51"/>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4" name="TextBox 53"/>
          <p:cNvSpPr txBox="1"/>
          <p:nvPr/>
        </p:nvSpPr>
        <p:spPr>
          <a:xfrm>
            <a:off x="1552410" y="5230161"/>
            <a:ext cx="10101363" cy="1568977"/>
          </a:xfrm>
          <a:prstGeom prst="rect">
            <a:avLst/>
          </a:prstGeom>
          <a:noFill/>
        </p:spPr>
        <p:txBody>
          <a:bodyPr wrap="square" lIns="179285" tIns="143428" rIns="179285" bIns="143428" rtlCol="0">
            <a:spAutoFit/>
          </a:bodyPr>
          <a:lstStyle/>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Connector Service:  A service to register your bot, configure channels and publish to the Bot Directory. Connect your bot(s) seamlessly to text/</a:t>
            </a:r>
            <a:r>
              <a:rPr lang="en-US" sz="1176" kern="0" dirty="0" err="1">
                <a:solidFill>
                  <a:schemeClr val="bg1"/>
                </a:solidFill>
              </a:rPr>
              <a:t>sms</a:t>
            </a:r>
            <a:r>
              <a:rPr lang="en-US" sz="1176" kern="0" dirty="0">
                <a:solidFill>
                  <a:schemeClr val="bg1"/>
                </a:solidFill>
              </a:rPr>
              <a:t>, Office 365 mail, Skype, Slack, Twitter, and more. </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Builder SDK: An open source SDK hosted on GitHub. Everything you need to build great dialogs within your Node.js or C# bot</a:t>
            </a:r>
          </a:p>
          <a:p>
            <a:pPr marL="174297" indent="-174297" defTabSz="896386">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Directory: A public directory of bots registered through the Bot Connector Service. Discover, try, and add bots to conversation experiences</a:t>
            </a:r>
          </a:p>
          <a:p>
            <a:pPr marL="174297" indent="-174297" defTabSz="896386">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a:p>
            <a:pPr marL="174297" indent="-174297" defTabSz="896386">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spTree>
    <p:extLst>
      <p:ext uri="{BB962C8B-B14F-4D97-AF65-F5344CB8AC3E}">
        <p14:creationId xmlns:p14="http://schemas.microsoft.com/office/powerpoint/2010/main" val="17571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386">
              <a:spcBef>
                <a:spcPts val="0"/>
              </a:spcBef>
              <a:spcAft>
                <a:spcPts val="588"/>
              </a:spcAft>
              <a:defRPr/>
            </a:pPr>
            <a:r>
              <a:rPr lang="en-US" kern="0" spc="0" dirty="0">
                <a:ln>
                  <a:noFill/>
                </a:ln>
              </a:rPr>
              <a:t>Get things done in more helpful, proactive and natural ways </a:t>
            </a:r>
          </a:p>
        </p:txBody>
      </p:sp>
      <p:grpSp>
        <p:nvGrpSpPr>
          <p:cNvPr id="3" name="Group 2"/>
          <p:cNvGrpSpPr/>
          <p:nvPr/>
        </p:nvGrpSpPr>
        <p:grpSpPr>
          <a:xfrm>
            <a:off x="1910362" y="1449888"/>
            <a:ext cx="10053281" cy="3629667"/>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44821" rIns="0" bIns="44821" numCol="1" spcCol="0" rtlCol="0" fromWordArt="0" anchor="b" anchorCtr="0" forceAA="0" compatLnSpc="1">
              <a:prstTxWarp prst="textNoShape">
                <a:avLst/>
              </a:prstTxWarp>
              <a:noAutofit/>
            </a:bodyPr>
            <a:lstStyle/>
            <a:p>
              <a:pPr defTabSz="914102" fontAlgn="base">
                <a:spcBef>
                  <a:spcPct val="0"/>
                </a:spcBef>
                <a:spcAft>
                  <a:spcPct val="0"/>
                </a:spcAft>
                <a:defRPr/>
              </a:pPr>
              <a:r>
                <a:rPr lang="en-US" sz="1765" kern="0" dirty="0">
                  <a:solidFill>
                    <a:srgbClr val="0072C6"/>
                  </a:solidFill>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defRPr/>
              </a:pPr>
              <a:r>
                <a:rPr lang="en-US" sz="1765" kern="0" dirty="0">
                  <a:solidFill>
                    <a:srgbClr val="0072C6"/>
                  </a:solidFill>
                  <a:latin typeface="+mj-lt"/>
                  <a:ea typeface="Segoe UI" pitchFamily="34" charset="0"/>
                  <a:cs typeface="Segoe UI" pitchFamily="34" charset="0"/>
                </a:rPr>
                <a:t>Cortana for</a:t>
              </a:r>
              <a:br>
                <a:rPr lang="en-US" sz="1765" kern="0" dirty="0">
                  <a:solidFill>
                    <a:srgbClr val="0072C6"/>
                  </a:solidFill>
                  <a:latin typeface="+mj-lt"/>
                  <a:ea typeface="Segoe UI" pitchFamily="34" charset="0"/>
                  <a:cs typeface="Segoe UI" pitchFamily="34" charset="0"/>
                </a:rPr>
              </a:br>
              <a:r>
                <a:rPr lang="en-US" sz="1765" kern="0" dirty="0">
                  <a:solidFill>
                    <a:srgbClr val="0072C6"/>
                  </a:solidFill>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defRPr/>
              </a:pPr>
              <a:r>
                <a:rPr lang="en-US" sz="1765" kern="0" dirty="0">
                  <a:solidFill>
                    <a:srgbClr val="0072C6"/>
                  </a:solidFill>
                  <a:latin typeface="+mj-lt"/>
                  <a:ea typeface="Segoe UI" pitchFamily="34" charset="0"/>
                  <a:cs typeface="Segoe UI" pitchFamily="34" charset="0"/>
                </a:rPr>
                <a:t>With the Cortana</a:t>
              </a:r>
              <a:br>
                <a:rPr lang="en-US" sz="1765" kern="0" dirty="0">
                  <a:solidFill>
                    <a:srgbClr val="0072C6"/>
                  </a:solidFill>
                  <a:latin typeface="+mj-lt"/>
                  <a:ea typeface="Segoe UI" pitchFamily="34" charset="0"/>
                  <a:cs typeface="Segoe UI" pitchFamily="34" charset="0"/>
                </a:rPr>
              </a:br>
              <a:r>
                <a:rPr lang="en-US" sz="1765" kern="0" dirty="0">
                  <a:solidFill>
                    <a:srgbClr val="0072C6"/>
                  </a:solidFill>
                  <a:latin typeface="+mj-lt"/>
                  <a:ea typeface="Segoe UI" pitchFamily="34" charset="0"/>
                  <a:cs typeface="Segoe UI" pitchFamily="34" charset="0"/>
                </a:rPr>
                <a:t>Intelligence Suite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Public reference data answers – “</a:t>
              </a:r>
              <a:r>
                <a:rPr lang="en-US" sz="1176" i="1" kern="0" dirty="0">
                  <a:solidFill>
                    <a:schemeClr val="bg1"/>
                  </a:solidFill>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Answers from organizational data in Power BI</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“What were our biggest deals that closed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Event predictions – </a:t>
              </a:r>
              <a:r>
                <a:rPr lang="en-US" sz="1176" i="1" kern="0" dirty="0">
                  <a:solidFill>
                    <a:schemeClr val="bg1"/>
                  </a:solidFill>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Integration with prediction solutions</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Monitoring KPIs and preemptive alerting</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765" kern="0" dirty="0">
                  <a:solidFill>
                    <a:schemeClr val="bg1"/>
                  </a:solidFill>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kern="0" dirty="0">
                  <a:solidFill>
                    <a:schemeClr val="bg1"/>
                  </a:solidFill>
                  <a:ea typeface="Segoe UI" pitchFamily="34" charset="0"/>
                  <a:cs typeface="Segoe UI" pitchFamily="34" charset="0"/>
                </a:rPr>
                <a:t>Line of business process integration</a:t>
              </a:r>
            </a:p>
            <a:p>
              <a:pPr defTabSz="914102" fontAlgn="base">
                <a:spcBef>
                  <a:spcPct val="0"/>
                </a:spcBef>
                <a:spcAft>
                  <a:spcPct val="0"/>
                </a:spcAft>
                <a:defRPr/>
              </a:pPr>
              <a:r>
                <a:rPr lang="en-US" sz="1176" i="1" kern="0" dirty="0">
                  <a:solidFill>
                    <a:schemeClr val="bg1"/>
                  </a:solidFill>
                  <a:ea typeface="Segoe UI" pitchFamily="34" charset="0"/>
                  <a:cs typeface="Segoe UI" pitchFamily="34" charset="0"/>
                </a:rPr>
                <a:t>Assistance with expense report submission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463613" y="2318118"/>
            <a:ext cx="196803" cy="206902"/>
            <a:chOff x="4106551" y="3401141"/>
            <a:chExt cx="254631" cy="267699"/>
          </a:xfrm>
        </p:grpSpPr>
        <p:sp>
          <p:nvSpPr>
            <p:cNvPr id="125" name="Rectangle 12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1" name="Rectangle 140"/>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42" name="Group 141"/>
          <p:cNvGrpSpPr/>
          <p:nvPr/>
        </p:nvGrpSpPr>
        <p:grpSpPr>
          <a:xfrm>
            <a:off x="300482" y="3398114"/>
            <a:ext cx="315714" cy="315714"/>
            <a:chOff x="3236065" y="-9960864"/>
            <a:chExt cx="5641200" cy="5641200"/>
          </a:xfrm>
          <a:solidFill>
            <a:schemeClr val="tx1"/>
          </a:solidFill>
        </p:grpSpPr>
        <p:sp>
          <p:nvSpPr>
            <p:cNvPr id="162" name="Freeform 161"/>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sp>
          <p:nvSpPr>
            <p:cNvPr id="163" name="Freeform 162"/>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3600" dirty="0" err="1">
                <a:solidFill>
                  <a:schemeClr val="tx1"/>
                </a:solidFill>
                <a:ea typeface="Segoe UI" pitchFamily="34" charset="0"/>
                <a:cs typeface="Segoe UI" pitchFamily="34" charset="0"/>
              </a:endParaRPr>
            </a:p>
          </p:txBody>
        </p:sp>
      </p:grpSp>
      <p:grpSp>
        <p:nvGrpSpPr>
          <p:cNvPr id="164" name="Group 163"/>
          <p:cNvGrpSpPr/>
          <p:nvPr/>
        </p:nvGrpSpPr>
        <p:grpSpPr>
          <a:xfrm>
            <a:off x="244655" y="2382824"/>
            <a:ext cx="427370" cy="274038"/>
            <a:chOff x="7822816" y="2717080"/>
            <a:chExt cx="427431" cy="274077"/>
          </a:xfrm>
          <a:solidFill>
            <a:schemeClr val="accent2">
              <a:lumMod val="75000"/>
            </a:schemeClr>
          </a:solidFill>
        </p:grpSpPr>
        <p:sp>
          <p:nvSpPr>
            <p:cNvPr id="165" name="Freeform 16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endParaRPr lang="en-US"/>
            </a:p>
          </p:txBody>
        </p:sp>
        <p:sp>
          <p:nvSpPr>
            <p:cNvPr id="16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a:p>
          </p:txBody>
        </p:sp>
      </p:grpSp>
      <p:sp>
        <p:nvSpPr>
          <p:cNvPr id="167" name="Freeform 166"/>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168" name="Rectangle 167"/>
          <p:cNvSpPr/>
          <p:nvPr/>
        </p:nvSpPr>
        <p:spPr>
          <a:xfrm>
            <a:off x="696403" y="3426122"/>
            <a:ext cx="1268690" cy="264972"/>
          </a:xfrm>
          <a:prstGeom prst="rect">
            <a:avLst/>
          </a:prstGeom>
        </p:spPr>
        <p:txBody>
          <a:bodyPr wrap="square">
            <a:spAutoFit/>
          </a:bodyPr>
          <a:lstStyle/>
          <a:p>
            <a:r>
              <a:rPr lang="en-US" sz="1100" dirty="0">
                <a:cs typeface="Segoe UI Semilight" panose="020B0402040204020203" pitchFamily="34" charset="0"/>
              </a:rPr>
              <a:t>Cortana</a:t>
            </a:r>
          </a:p>
        </p:txBody>
      </p:sp>
      <p:sp>
        <p:nvSpPr>
          <p:cNvPr id="169" name="Rectangle 168"/>
          <p:cNvSpPr/>
          <p:nvPr/>
        </p:nvSpPr>
        <p:spPr>
          <a:xfrm>
            <a:off x="696403" y="2827100"/>
            <a:ext cx="1268690" cy="437622"/>
          </a:xfrm>
          <a:prstGeom prst="rect">
            <a:avLst/>
          </a:prstGeom>
        </p:spPr>
        <p:txBody>
          <a:bodyPr wrap="square" anchor="ctr">
            <a:spAutoFit/>
          </a:bodyPr>
          <a:lstStyle/>
          <a:p>
            <a:r>
              <a:rPr lang="en-US" sz="1100" dirty="0">
                <a:solidFill>
                  <a:schemeClr val="accent2">
                    <a:lumMod val="75000"/>
                  </a:schemeClr>
                </a:solidFill>
                <a:cs typeface="Segoe UI Semilight" panose="020B0402040204020203" pitchFamily="34" charset="0"/>
              </a:rPr>
              <a:t>Bot </a:t>
            </a:r>
            <a:br>
              <a:rPr lang="en-US" sz="1100" dirty="0">
                <a:solidFill>
                  <a:schemeClr val="accent2">
                    <a:lumMod val="75000"/>
                  </a:schemeClr>
                </a:solidFill>
                <a:cs typeface="Segoe UI Semilight" panose="020B0402040204020203" pitchFamily="34" charset="0"/>
              </a:rPr>
            </a:br>
            <a:r>
              <a:rPr lang="en-US" sz="1100" dirty="0">
                <a:solidFill>
                  <a:schemeClr val="accent2">
                    <a:lumMod val="75000"/>
                  </a:schemeClr>
                </a:solidFill>
                <a:cs typeface="Segoe UI Semilight" panose="020B0402040204020203" pitchFamily="34" charset="0"/>
              </a:rPr>
              <a:t>Framework</a:t>
            </a:r>
          </a:p>
        </p:txBody>
      </p:sp>
      <p:sp>
        <p:nvSpPr>
          <p:cNvPr id="170" name="Rectangle 169"/>
          <p:cNvSpPr/>
          <p:nvPr/>
        </p:nvSpPr>
        <p:spPr>
          <a:xfrm>
            <a:off x="696403" y="2304429"/>
            <a:ext cx="1268690" cy="437622"/>
          </a:xfrm>
          <a:prstGeom prst="rect">
            <a:avLst/>
          </a:prstGeom>
        </p:spPr>
        <p:txBody>
          <a:bodyPr wrap="square">
            <a:spAutoFit/>
          </a:bodyPr>
          <a:lstStyle/>
          <a:p>
            <a:r>
              <a:rPr lang="en-US" sz="1100" dirty="0">
                <a:solidFill>
                  <a:schemeClr val="accent2">
                    <a:lumMod val="75000"/>
                  </a:schemeClr>
                </a:solidFill>
                <a:cs typeface="Segoe UI Semilight" panose="020B0402040204020203" pitchFamily="34" charset="0"/>
              </a:rPr>
              <a:t>Cognitive Services</a:t>
            </a:r>
          </a:p>
        </p:txBody>
      </p:sp>
    </p:spTree>
    <p:extLst>
      <p:ext uri="{BB962C8B-B14F-4D97-AF65-F5344CB8AC3E}">
        <p14:creationId xmlns:p14="http://schemas.microsoft.com/office/powerpoint/2010/main" val="154367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pPr>
            <a:r>
              <a:rPr lang="en-US" dirty="0">
                <a:solidFill>
                  <a:schemeClr val="bg1"/>
                </a:solidFill>
              </a:rPr>
              <a:t>Dashboards &amp; Visualizations</a:t>
            </a:r>
          </a:p>
        </p:txBody>
      </p:sp>
      <p:grpSp>
        <p:nvGrpSpPr>
          <p:cNvPr id="7" name="Group 6"/>
          <p:cNvGrpSpPr/>
          <p:nvPr/>
        </p:nvGrpSpPr>
        <p:grpSpPr>
          <a:xfrm>
            <a:off x="7837251" y="4244051"/>
            <a:ext cx="1668350" cy="1207855"/>
            <a:chOff x="7837251" y="4244051"/>
            <a:chExt cx="1668350" cy="1207855"/>
          </a:xfrm>
        </p:grpSpPr>
        <p:sp>
          <p:nvSpPr>
            <p:cNvPr id="164" name="Rectangle 163"/>
            <p:cNvSpPr/>
            <p:nvPr/>
          </p:nvSpPr>
          <p:spPr bwMode="auto">
            <a:xfrm>
              <a:off x="7837251" y="4244051"/>
              <a:ext cx="1660373" cy="1207855"/>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74" name="Rectangle 173"/>
            <p:cNvSpPr/>
            <p:nvPr/>
          </p:nvSpPr>
          <p:spPr>
            <a:xfrm>
              <a:off x="8290906" y="4805429"/>
              <a:ext cx="1214695" cy="610360"/>
            </a:xfrm>
            <a:prstGeom prst="rect">
              <a:avLst/>
            </a:prstGeom>
          </p:spPr>
          <p:txBody>
            <a:bodyPr wrap="square">
              <a:spAutoFit/>
            </a:bodyPr>
            <a:lstStyle/>
            <a:p>
              <a:pPr marL="171450" indent="-171450">
                <a:buFont typeface="Arial" panose="020B0604020202020204" pitchFamily="34" charset="0"/>
                <a:buChar char="•"/>
              </a:pPr>
              <a:r>
                <a:rPr lang="en-US" sz="1122" dirty="0">
                  <a:cs typeface="Segoe UI Semilight" panose="020B0402040204020203" pitchFamily="34" charset="0"/>
                </a:rPr>
                <a:t>Power BI</a:t>
              </a:r>
            </a:p>
            <a:p>
              <a:pPr marL="171450" indent="-171450">
                <a:buFont typeface="Arial" panose="020B0604020202020204" pitchFamily="34" charset="0"/>
                <a:buChar char="•"/>
              </a:pPr>
              <a:r>
                <a:rPr lang="en-US" sz="1122" dirty="0">
                  <a:cs typeface="Segoe UI Semilight" panose="020B0402040204020203" pitchFamily="34" charset="0"/>
                </a:rPr>
                <a:t>Reporting Services</a:t>
              </a:r>
            </a:p>
          </p:txBody>
        </p:sp>
        <p:grpSp>
          <p:nvGrpSpPr>
            <p:cNvPr id="175" name="Group 174"/>
            <p:cNvGrpSpPr/>
            <p:nvPr/>
          </p:nvGrpSpPr>
          <p:grpSpPr>
            <a:xfrm>
              <a:off x="7956466" y="5019819"/>
              <a:ext cx="310508" cy="198461"/>
              <a:chOff x="7884058" y="5368509"/>
              <a:chExt cx="324905" cy="207663"/>
            </a:xfrm>
          </p:grpSpPr>
          <p:sp>
            <p:nvSpPr>
              <p:cNvPr id="17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7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8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grpSp>
        <p:nvGrpSpPr>
          <p:cNvPr id="6" name="Group 5"/>
          <p:cNvGrpSpPr/>
          <p:nvPr/>
        </p:nvGrpSpPr>
        <p:grpSpPr>
          <a:xfrm>
            <a:off x="807152" y="1189177"/>
            <a:ext cx="8884234" cy="4283826"/>
            <a:chOff x="807152" y="1189177"/>
            <a:chExt cx="8884234" cy="4283826"/>
          </a:xfrm>
        </p:grpSpPr>
        <p:sp>
          <p:nvSpPr>
            <p:cNvPr id="98" name="Rectangle 97"/>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99" name="Rectangle 98"/>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00" name="Rectangle 99"/>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01" name="Rectangle 100"/>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02" name="Rectangle 101"/>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103" name="Rectangle 102"/>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104"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105" name="Rectangle 104"/>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106" name="Rectangle 105"/>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107" name="Group 106"/>
            <p:cNvGrpSpPr/>
            <p:nvPr/>
          </p:nvGrpSpPr>
          <p:grpSpPr>
            <a:xfrm>
              <a:off x="2796259" y="2968887"/>
              <a:ext cx="257645" cy="274068"/>
              <a:chOff x="3232150" y="382588"/>
              <a:chExt cx="5727700" cy="6092825"/>
            </a:xfrm>
            <a:solidFill>
              <a:schemeClr val="tx1"/>
            </a:solidFill>
          </p:grpSpPr>
          <p:sp>
            <p:nvSpPr>
              <p:cNvPr id="10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0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11" name="Rectangle 110"/>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112" name="Group 111"/>
            <p:cNvGrpSpPr/>
            <p:nvPr/>
          </p:nvGrpSpPr>
          <p:grpSpPr>
            <a:xfrm>
              <a:off x="6349902" y="2767145"/>
              <a:ext cx="206719" cy="270413"/>
              <a:chOff x="3473450" y="4579938"/>
              <a:chExt cx="1741488" cy="2278062"/>
            </a:xfrm>
            <a:solidFill>
              <a:schemeClr val="tx1"/>
            </a:solidFill>
          </p:grpSpPr>
          <p:sp>
            <p:nvSpPr>
              <p:cNvPr id="113"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4"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15"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16" name="Rectangle 115"/>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117" name="Rectangle 116"/>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118" name="Group 117"/>
            <p:cNvGrpSpPr/>
            <p:nvPr/>
          </p:nvGrpSpPr>
          <p:grpSpPr>
            <a:xfrm>
              <a:off x="4545383" y="2010583"/>
              <a:ext cx="235342" cy="235342"/>
              <a:chOff x="4068192" y="3363795"/>
              <a:chExt cx="324957" cy="324957"/>
            </a:xfrm>
          </p:grpSpPr>
          <p:sp>
            <p:nvSpPr>
              <p:cNvPr id="119"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6290200" y="4310796"/>
              <a:ext cx="330403" cy="253812"/>
              <a:chOff x="1260022" y="5196402"/>
              <a:chExt cx="3273425" cy="2514600"/>
            </a:xfrm>
            <a:solidFill>
              <a:schemeClr val="tx1"/>
            </a:solidFill>
          </p:grpSpPr>
          <p:sp>
            <p:nvSpPr>
              <p:cNvPr id="137"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38"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39"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14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141"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142" name="Group 141"/>
            <p:cNvGrpSpPr/>
            <p:nvPr/>
          </p:nvGrpSpPr>
          <p:grpSpPr>
            <a:xfrm>
              <a:off x="2796259" y="2116784"/>
              <a:ext cx="1448979" cy="430887"/>
              <a:chOff x="2846319" y="1896650"/>
              <a:chExt cx="1448979" cy="430887"/>
            </a:xfrm>
          </p:grpSpPr>
          <p:sp>
            <p:nvSpPr>
              <p:cNvPr id="143" name="Rectangle 142"/>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144"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145"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46"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147" name="Group 146"/>
            <p:cNvGrpSpPr/>
            <p:nvPr/>
          </p:nvGrpSpPr>
          <p:grpSpPr>
            <a:xfrm>
              <a:off x="4486735" y="3531627"/>
              <a:ext cx="367366" cy="466810"/>
              <a:chOff x="-3084513" y="3390510"/>
              <a:chExt cx="2716213" cy="3363913"/>
            </a:xfrm>
            <a:solidFill>
              <a:schemeClr val="tx1"/>
            </a:solidFill>
          </p:grpSpPr>
          <p:sp>
            <p:nvSpPr>
              <p:cNvPr id="1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50" name="TextBox 149"/>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51" name="TextBox 150"/>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52" name="TextBox 151"/>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53" name="TextBox 152"/>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154" name="Straight Connector 153"/>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5" name="Picture 1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156" name="Picture 1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59" name="Rectangle 158"/>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60" name="Rectangle 159"/>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61" name="TextBox 160"/>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err="1">
                  <a:cs typeface="Segoe UI Semilight" panose="020B0402040204020203" pitchFamily="34" charset="0"/>
                </a:rPr>
                <a:t>DocumentDB</a:t>
              </a:r>
              <a:endParaRPr lang="en-US" sz="1100" kern="0" dirty="0">
                <a:cs typeface="Segoe UI Semilight" panose="020B0402040204020203" pitchFamily="34" charset="0"/>
              </a:endParaRP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sp>
          <p:nvSpPr>
            <p:cNvPr id="163" name="Rectangle 162"/>
            <p:cNvSpPr/>
            <p:nvPr/>
          </p:nvSpPr>
          <p:spPr bwMode="auto">
            <a:xfrm>
              <a:off x="7837251" y="1189177"/>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165" name="Rectangle 164"/>
            <p:cNvSpPr/>
            <p:nvPr/>
          </p:nvSpPr>
          <p:spPr>
            <a:xfrm>
              <a:off x="8478743" y="3578242"/>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166" name="Group 165"/>
            <p:cNvGrpSpPr/>
            <p:nvPr/>
          </p:nvGrpSpPr>
          <p:grpSpPr>
            <a:xfrm>
              <a:off x="8100313" y="3550598"/>
              <a:ext cx="301767" cy="301767"/>
              <a:chOff x="3236100" y="589298"/>
              <a:chExt cx="5641200" cy="5641200"/>
            </a:xfrm>
          </p:grpSpPr>
          <p:sp>
            <p:nvSpPr>
              <p:cNvPr id="16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16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169" name="Rectangle 168"/>
            <p:cNvSpPr/>
            <p:nvPr/>
          </p:nvSpPr>
          <p:spPr>
            <a:xfrm>
              <a:off x="8478743" y="2715848"/>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170" name="Rectangle 169"/>
            <p:cNvSpPr/>
            <p:nvPr/>
          </p:nvSpPr>
          <p:spPr>
            <a:xfrm>
              <a:off x="8478743" y="1940865"/>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171" name="Group 170"/>
            <p:cNvGrpSpPr/>
            <p:nvPr/>
          </p:nvGrpSpPr>
          <p:grpSpPr>
            <a:xfrm>
              <a:off x="8046951" y="2015795"/>
              <a:ext cx="408490" cy="261932"/>
              <a:chOff x="7822816" y="2717080"/>
              <a:chExt cx="427431" cy="274077"/>
            </a:xfrm>
          </p:grpSpPr>
          <p:sp>
            <p:nvSpPr>
              <p:cNvPr id="172"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17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181" name="Freeform 155"/>
            <p:cNvSpPr/>
            <p:nvPr/>
          </p:nvSpPr>
          <p:spPr bwMode="auto">
            <a:xfrm>
              <a:off x="8072789" y="2799740"/>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182" name="Group 181"/>
            <p:cNvGrpSpPr/>
            <p:nvPr/>
          </p:nvGrpSpPr>
          <p:grpSpPr>
            <a:xfrm>
              <a:off x="4445262" y="2691690"/>
              <a:ext cx="197968" cy="266911"/>
              <a:chOff x="-3084513" y="3390510"/>
              <a:chExt cx="2716213" cy="3363913"/>
            </a:xfrm>
            <a:solidFill>
              <a:schemeClr val="tx1"/>
            </a:solidFill>
          </p:grpSpPr>
          <p:sp>
            <p:nvSpPr>
              <p:cNvPr id="18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85" name="Group 184"/>
            <p:cNvGrpSpPr/>
            <p:nvPr/>
          </p:nvGrpSpPr>
          <p:grpSpPr>
            <a:xfrm>
              <a:off x="4707888" y="2686023"/>
              <a:ext cx="197968" cy="266911"/>
              <a:chOff x="-3084513" y="3390510"/>
              <a:chExt cx="2716213" cy="3363913"/>
            </a:xfrm>
            <a:solidFill>
              <a:schemeClr val="tx1"/>
            </a:solidFill>
          </p:grpSpPr>
          <p:sp>
            <p:nvSpPr>
              <p:cNvPr id="18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88" name="Group 187"/>
            <p:cNvGrpSpPr/>
            <p:nvPr/>
          </p:nvGrpSpPr>
          <p:grpSpPr>
            <a:xfrm>
              <a:off x="4452291" y="2986674"/>
              <a:ext cx="197968" cy="266911"/>
              <a:chOff x="-3084513" y="3390510"/>
              <a:chExt cx="2716213" cy="3363913"/>
            </a:xfrm>
            <a:solidFill>
              <a:schemeClr val="tx1"/>
            </a:solidFill>
          </p:grpSpPr>
          <p:sp>
            <p:nvSpPr>
              <p:cNvPr id="18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91" name="Group 190"/>
            <p:cNvGrpSpPr/>
            <p:nvPr/>
          </p:nvGrpSpPr>
          <p:grpSpPr>
            <a:xfrm>
              <a:off x="4717444" y="2995117"/>
              <a:ext cx="197968" cy="266911"/>
              <a:chOff x="-3084513" y="3390510"/>
              <a:chExt cx="2716213" cy="3363913"/>
            </a:xfrm>
            <a:solidFill>
              <a:schemeClr val="tx1"/>
            </a:solidFill>
          </p:grpSpPr>
          <p:sp>
            <p:nvSpPr>
              <p:cNvPr id="19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spTree>
    <p:extLst>
      <p:ext uri="{BB962C8B-B14F-4D97-AF65-F5344CB8AC3E}">
        <p14:creationId xmlns:p14="http://schemas.microsoft.com/office/powerpoint/2010/main" val="11709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85185E-6 L -0.79857 -0.00787 " pathEditMode="relative" rAng="0" ptsTypes="AA">
                                      <p:cBhvr>
                                        <p:cTn id="6" dur="2000" fill="hold"/>
                                        <p:tgtEl>
                                          <p:spTgt spid="6"/>
                                        </p:tgtEl>
                                        <p:attrNameLst>
                                          <p:attrName>ppt_x</p:attrName>
                                          <p:attrName>ppt_y</p:attrName>
                                        </p:attrNameLst>
                                      </p:cBhvr>
                                      <p:rCtr x="-39935" y="-394"/>
                                    </p:animMotion>
                                  </p:childTnLst>
                                </p:cTn>
                              </p:par>
                              <p:par>
                                <p:cTn id="7" presetID="42" presetClass="path" presetSubtype="0" accel="50000" decel="50000" fill="hold" nodeType="withEffect">
                                  <p:stCondLst>
                                    <p:cond delay="0"/>
                                  </p:stCondLst>
                                  <p:childTnLst>
                                    <p:animMotion origin="layout" path="M 2.08333E-6 -2.96296E-6 L -0.63867 -0.00555 " pathEditMode="relative" rAng="0" ptsTypes="AA">
                                      <p:cBhvr>
                                        <p:cTn id="8" dur="2000" fill="hold"/>
                                        <p:tgtEl>
                                          <p:spTgt spid="7"/>
                                        </p:tgtEl>
                                        <p:attrNameLst>
                                          <p:attrName>ppt_x</p:attrName>
                                          <p:attrName>ppt_y</p:attrName>
                                        </p:attrNameLst>
                                      </p:cBhvr>
                                      <p:rCtr x="-31940"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a:spcAft>
                <a:spcPts val="588"/>
              </a:spcAft>
            </a:pPr>
            <a:r>
              <a:rPr lang="en-US" dirty="0">
                <a:solidFill>
                  <a:schemeClr val="bg1"/>
                </a:solidFill>
              </a:rPr>
              <a:t>Keep a pulse on your business with live, interactive dashboards</a:t>
            </a:r>
          </a:p>
        </p:txBody>
      </p:sp>
      <p:sp>
        <p:nvSpPr>
          <p:cNvPr id="58" name="Freeform 57"/>
          <p:cNvSpPr/>
          <p:nvPr/>
        </p:nvSpPr>
        <p:spPr bwMode="auto">
          <a:xfrm>
            <a:off x="2201505" y="2533404"/>
            <a:ext cx="482168" cy="537065"/>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dirty="0" err="1">
              <a:solidFill>
                <a:schemeClr val="accent1"/>
              </a:solidFill>
              <a:ea typeface="Segoe UI" pitchFamily="34" charset="0"/>
              <a:cs typeface="Segoe UI" pitchFamily="34" charset="0"/>
            </a:endParaRPr>
          </a:p>
        </p:txBody>
      </p:sp>
      <p:grpSp>
        <p:nvGrpSpPr>
          <p:cNvPr id="60" name="Group 59"/>
          <p:cNvGrpSpPr/>
          <p:nvPr/>
        </p:nvGrpSpPr>
        <p:grpSpPr>
          <a:xfrm>
            <a:off x="2014823" y="3533637"/>
            <a:ext cx="637102" cy="445502"/>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grpSp>
        </p:grpSp>
      </p:grpSp>
      <p:sp>
        <p:nvSpPr>
          <p:cNvPr id="100" name="Rectangle 99"/>
          <p:cNvSpPr/>
          <p:nvPr/>
        </p:nvSpPr>
        <p:spPr bwMode="auto">
          <a:xfrm>
            <a:off x="6912873" y="2441754"/>
            <a:ext cx="4351395" cy="199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01" name="Straight Connector 100"/>
          <p:cNvCxnSpPr/>
          <p:nvPr/>
        </p:nvCxnSpPr>
        <p:spPr>
          <a:xfrm>
            <a:off x="2773315" y="3505429"/>
            <a:ext cx="2848016"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18725" y="2535829"/>
            <a:ext cx="2302607" cy="719771"/>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accent1"/>
              </a:solidFill>
            </a:endParaRPr>
          </a:p>
        </p:txBody>
      </p:sp>
      <p:grpSp>
        <p:nvGrpSpPr>
          <p:cNvPr id="104" name="Group 103"/>
          <p:cNvGrpSpPr/>
          <p:nvPr/>
        </p:nvGrpSpPr>
        <p:grpSpPr>
          <a:xfrm>
            <a:off x="5696555" y="3114630"/>
            <a:ext cx="1132352" cy="767280"/>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chemeClr val="accent1"/>
                </a:solidFill>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9731" y="2507053"/>
            <a:ext cx="4248952" cy="1882492"/>
          </a:xfrm>
          <a:prstGeom prst="rect">
            <a:avLst/>
          </a:prstGeom>
        </p:spPr>
      </p:pic>
      <p:sp>
        <p:nvSpPr>
          <p:cNvPr id="112" name="TextBox 111"/>
          <p:cNvSpPr txBox="1"/>
          <p:nvPr/>
        </p:nvSpPr>
        <p:spPr>
          <a:xfrm>
            <a:off x="3872058" y="2204198"/>
            <a:ext cx="748722" cy="181036"/>
          </a:xfrm>
          <a:prstGeom prst="rect">
            <a:avLst/>
          </a:prstGeom>
          <a:noFill/>
        </p:spPr>
        <p:txBody>
          <a:bodyPr wrap="none" lIns="0" tIns="0" rIns="0" bIns="0" rtlCol="0">
            <a:spAutoFit/>
          </a:bodyPr>
          <a:lstStyle/>
          <a:p>
            <a:pPr>
              <a:spcAft>
                <a:spcPts val="588"/>
              </a:spcAft>
            </a:pPr>
            <a:r>
              <a:rPr lang="en-US" sz="1176" dirty="0">
                <a:solidFill>
                  <a:schemeClr val="accent1"/>
                </a:solidFill>
              </a:rPr>
              <a:t>Event Hubs</a:t>
            </a:r>
          </a:p>
        </p:txBody>
      </p:sp>
      <p:sp>
        <p:nvSpPr>
          <p:cNvPr id="113" name="TextBox 112"/>
          <p:cNvSpPr txBox="1"/>
          <p:nvPr/>
        </p:nvSpPr>
        <p:spPr>
          <a:xfrm>
            <a:off x="2651924" y="1594131"/>
            <a:ext cx="1093632" cy="181036"/>
          </a:xfrm>
          <a:prstGeom prst="rect">
            <a:avLst/>
          </a:prstGeom>
          <a:noFill/>
        </p:spPr>
        <p:txBody>
          <a:bodyPr wrap="none" lIns="0" tIns="0" rIns="0" bIns="0" rtlCol="0">
            <a:spAutoFit/>
          </a:bodyPr>
          <a:lstStyle/>
          <a:p>
            <a:pPr>
              <a:spcAft>
                <a:spcPts val="588"/>
              </a:spcAft>
            </a:pPr>
            <a:r>
              <a:rPr lang="en-US" sz="1176" dirty="0">
                <a:solidFill>
                  <a:schemeClr val="accent1"/>
                </a:solidFill>
              </a:rPr>
              <a:t>Stream Analytics</a:t>
            </a:r>
          </a:p>
        </p:txBody>
      </p:sp>
      <p:sp>
        <p:nvSpPr>
          <p:cNvPr id="114" name="TextBox 113"/>
          <p:cNvSpPr txBox="1"/>
          <p:nvPr/>
        </p:nvSpPr>
        <p:spPr>
          <a:xfrm>
            <a:off x="1942255" y="3119298"/>
            <a:ext cx="1179876" cy="181036"/>
          </a:xfrm>
          <a:prstGeom prst="rect">
            <a:avLst/>
          </a:prstGeom>
          <a:noFill/>
        </p:spPr>
        <p:txBody>
          <a:bodyPr wrap="none" lIns="0" tIns="0" rIns="0" bIns="0" rtlCol="0">
            <a:spAutoFit/>
          </a:bodyPr>
          <a:lstStyle/>
          <a:p>
            <a:pPr>
              <a:spcAft>
                <a:spcPts val="588"/>
              </a:spcAft>
            </a:pPr>
            <a:r>
              <a:rPr lang="en-US" sz="1176" dirty="0">
                <a:solidFill>
                  <a:schemeClr val="accent1"/>
                </a:solidFill>
              </a:rPr>
              <a:t>Machine Learning</a:t>
            </a:r>
          </a:p>
        </p:txBody>
      </p:sp>
      <p:sp>
        <p:nvSpPr>
          <p:cNvPr id="115" name="TextBox 114"/>
          <p:cNvSpPr txBox="1"/>
          <p:nvPr/>
        </p:nvSpPr>
        <p:spPr>
          <a:xfrm>
            <a:off x="2095016" y="4069934"/>
            <a:ext cx="516167" cy="180947"/>
          </a:xfrm>
          <a:prstGeom prst="rect">
            <a:avLst/>
          </a:prstGeom>
          <a:noFill/>
        </p:spPr>
        <p:txBody>
          <a:bodyPr wrap="none" lIns="0" tIns="0" rIns="0" bIns="0" rtlCol="0">
            <a:spAutoFit/>
          </a:bodyPr>
          <a:lstStyle/>
          <a:p>
            <a:pPr>
              <a:spcAft>
                <a:spcPts val="588"/>
              </a:spcAft>
            </a:pPr>
            <a:r>
              <a:rPr lang="en-US" sz="1176" dirty="0">
                <a:solidFill>
                  <a:schemeClr val="accent1"/>
                </a:solidFill>
              </a:rPr>
              <a:t>Storage</a:t>
            </a:r>
          </a:p>
        </p:txBody>
      </p:sp>
      <p:sp>
        <p:nvSpPr>
          <p:cNvPr id="116" name="TextBox 115"/>
          <p:cNvSpPr txBox="1"/>
          <p:nvPr/>
        </p:nvSpPr>
        <p:spPr>
          <a:xfrm>
            <a:off x="2696077" y="4613147"/>
            <a:ext cx="906311" cy="181036"/>
          </a:xfrm>
          <a:prstGeom prst="rect">
            <a:avLst/>
          </a:prstGeom>
          <a:noFill/>
        </p:spPr>
        <p:txBody>
          <a:bodyPr wrap="none" lIns="0" tIns="0" rIns="0" bIns="0" rtlCol="0">
            <a:spAutoFit/>
          </a:bodyPr>
          <a:lstStyle/>
          <a:p>
            <a:pPr>
              <a:spcAft>
                <a:spcPts val="588"/>
              </a:spcAft>
            </a:pPr>
            <a:r>
              <a:rPr lang="en-US" sz="1176" dirty="0">
                <a:solidFill>
                  <a:schemeClr val="accent1"/>
                </a:solidFill>
              </a:rPr>
              <a:t>SQL database</a:t>
            </a:r>
          </a:p>
        </p:txBody>
      </p:sp>
      <p:sp>
        <p:nvSpPr>
          <p:cNvPr id="117" name="TextBox 116"/>
          <p:cNvSpPr txBox="1"/>
          <p:nvPr/>
        </p:nvSpPr>
        <p:spPr>
          <a:xfrm>
            <a:off x="3990336" y="4756518"/>
            <a:ext cx="664742" cy="181036"/>
          </a:xfrm>
          <a:prstGeom prst="rect">
            <a:avLst/>
          </a:prstGeom>
          <a:noFill/>
        </p:spPr>
        <p:txBody>
          <a:bodyPr wrap="none" lIns="0" tIns="0" rIns="0" bIns="0" rtlCol="0">
            <a:spAutoFit/>
          </a:bodyPr>
          <a:lstStyle/>
          <a:p>
            <a:pPr>
              <a:spcAft>
                <a:spcPts val="588"/>
              </a:spcAft>
            </a:pPr>
            <a:r>
              <a:rPr lang="en-US" sz="1176" dirty="0">
                <a:solidFill>
                  <a:schemeClr val="accent1"/>
                </a:solidFill>
              </a:rPr>
              <a:t>HDInsight</a:t>
            </a:r>
          </a:p>
        </p:txBody>
      </p:sp>
      <p:sp>
        <p:nvSpPr>
          <p:cNvPr id="119" name="Freeform 118"/>
          <p:cNvSpPr/>
          <p:nvPr/>
        </p:nvSpPr>
        <p:spPr bwMode="auto">
          <a:xfrm>
            <a:off x="4287587" y="3750201"/>
            <a:ext cx="1333744" cy="41161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accent1"/>
              </a:solidFill>
            </a:endParaRPr>
          </a:p>
        </p:txBody>
      </p:sp>
      <p:sp>
        <p:nvSpPr>
          <p:cNvPr id="120" name="TextBox 119"/>
          <p:cNvSpPr txBox="1"/>
          <p:nvPr/>
        </p:nvSpPr>
        <p:spPr>
          <a:xfrm>
            <a:off x="5878815" y="3934203"/>
            <a:ext cx="767831" cy="241381"/>
          </a:xfrm>
          <a:prstGeom prst="rect">
            <a:avLst/>
          </a:prstGeom>
          <a:noFill/>
        </p:spPr>
        <p:txBody>
          <a:bodyPr wrap="none" lIns="0" tIns="0" rIns="0" bIns="0" rtlCol="0">
            <a:spAutoFit/>
          </a:bodyPr>
          <a:lstStyle/>
          <a:p>
            <a:pPr>
              <a:spcAft>
                <a:spcPts val="588"/>
              </a:spcAft>
            </a:pPr>
            <a:r>
              <a:rPr lang="en-US" sz="1568" dirty="0">
                <a:solidFill>
                  <a:schemeClr val="accent1"/>
                </a:solidFill>
              </a:rPr>
              <a:t>Power BI</a:t>
            </a:r>
          </a:p>
        </p:txBody>
      </p:sp>
      <p:sp>
        <p:nvSpPr>
          <p:cNvPr id="123" name="Rectangle 122"/>
          <p:cNvSpPr/>
          <p:nvPr/>
        </p:nvSpPr>
        <p:spPr>
          <a:xfrm>
            <a:off x="683325" y="2594708"/>
            <a:ext cx="1270836" cy="264972"/>
          </a:xfrm>
          <a:prstGeom prst="rect">
            <a:avLst/>
          </a:prstGeom>
        </p:spPr>
        <p:txBody>
          <a:bodyPr wrap="square">
            <a:spAutoFit/>
          </a:bodyPr>
          <a:lstStyle/>
          <a:p>
            <a:r>
              <a:rPr lang="en-US" sz="1100" dirty="0">
                <a:cs typeface="Segoe UI Semilight" panose="020B0402040204020203" pitchFamily="34" charset="0"/>
              </a:rPr>
              <a:t>Power BI</a:t>
            </a:r>
          </a:p>
        </p:txBody>
      </p:sp>
      <p:grpSp>
        <p:nvGrpSpPr>
          <p:cNvPr id="124" name="Group 123"/>
          <p:cNvGrpSpPr/>
          <p:nvPr/>
        </p:nvGrpSpPr>
        <p:grpSpPr>
          <a:xfrm>
            <a:off x="325613" y="2621678"/>
            <a:ext cx="324859" cy="207634"/>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3" name="Group 2"/>
          <p:cNvGrpSpPr/>
          <p:nvPr/>
        </p:nvGrpSpPr>
        <p:grpSpPr>
          <a:xfrm>
            <a:off x="1826457" y="5279144"/>
            <a:ext cx="8493623" cy="940993"/>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79285" tIns="143428" rIns="179285" bIns="143428" rtlCol="0">
              <a:spAutoFit/>
            </a:bodyPr>
            <a:lstStyle/>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Analytics for everyone, even non-data experts </a:t>
              </a:r>
            </a:p>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Your whole business on one dashboard</a:t>
              </a:r>
            </a:p>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Create stunning, interactive reports</a:t>
              </a:r>
            </a:p>
          </p:txBody>
        </p:sp>
        <p:sp>
          <p:nvSpPr>
            <p:cNvPr id="7" name="TextBox 6"/>
            <p:cNvSpPr txBox="1"/>
            <p:nvPr/>
          </p:nvSpPr>
          <p:spPr>
            <a:xfrm>
              <a:off x="6377962" y="5230859"/>
              <a:ext cx="4480897" cy="947952"/>
            </a:xfrm>
            <a:prstGeom prst="rect">
              <a:avLst/>
            </a:prstGeom>
            <a:noFill/>
          </p:spPr>
          <p:txBody>
            <a:bodyPr wrap="square" lIns="179285" tIns="143428" rIns="179285" bIns="143428" rtlCol="0">
              <a:spAutoFit/>
            </a:bodyPr>
            <a:lstStyle/>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Drive consistent analysis across your organization</a:t>
              </a:r>
            </a:p>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Embed visuals in your applications</a:t>
              </a:r>
            </a:p>
            <a:p>
              <a:pPr marL="174297" indent="-174297">
                <a:lnSpc>
                  <a:spcPct val="90000"/>
                </a:lnSpc>
                <a:spcAft>
                  <a:spcPts val="588"/>
                </a:spcAft>
                <a:buClr>
                  <a:schemeClr val="accent2"/>
                </a:buClr>
                <a:buFont typeface="Arial" panose="020B0604020202020204" pitchFamily="34" charset="0"/>
                <a:buChar char="•"/>
              </a:pPr>
              <a:r>
                <a:rPr lang="en-US" sz="1176" dirty="0">
                  <a:solidFill>
                    <a:schemeClr val="bg1"/>
                  </a:solidFill>
                </a:rPr>
                <a:t>Get real-time alerts when things change</a:t>
              </a:r>
            </a:p>
          </p:txBody>
        </p:sp>
      </p:grpSp>
      <p:grpSp>
        <p:nvGrpSpPr>
          <p:cNvPr id="152" name="Group 151"/>
          <p:cNvGrpSpPr>
            <a:grpSpLocks noChangeAspect="1"/>
          </p:cNvGrpSpPr>
          <p:nvPr/>
        </p:nvGrpSpPr>
        <p:grpSpPr>
          <a:xfrm>
            <a:off x="2881870" y="3910396"/>
            <a:ext cx="532156" cy="651768"/>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56" name="Freeform 155"/>
          <p:cNvSpPr>
            <a:spLocks noChangeAspect="1"/>
          </p:cNvSpPr>
          <p:nvPr/>
        </p:nvSpPr>
        <p:spPr bwMode="auto">
          <a:xfrm>
            <a:off x="3991029" y="1662099"/>
            <a:ext cx="474330" cy="49637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chemeClr val="tx1"/>
              </a:solidFill>
              <a:ea typeface="Segoe UI" pitchFamily="34" charset="0"/>
              <a:cs typeface="Segoe UI" pitchFamily="34" charset="0"/>
            </a:endParaRPr>
          </a:p>
        </p:txBody>
      </p:sp>
      <p:sp>
        <p:nvSpPr>
          <p:cNvPr id="157" name="Freeform 156"/>
          <p:cNvSpPr>
            <a:spLocks noChangeAspect="1"/>
          </p:cNvSpPr>
          <p:nvPr/>
        </p:nvSpPr>
        <p:spPr bwMode="auto">
          <a:xfrm>
            <a:off x="4082580" y="4287917"/>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endParaRPr lang="en-US" sz="1600" dirty="0"/>
          </a:p>
        </p:txBody>
      </p:sp>
      <p:grpSp>
        <p:nvGrpSpPr>
          <p:cNvPr id="158" name="Group 157"/>
          <p:cNvGrpSpPr>
            <a:grpSpLocks noChangeAspect="1"/>
          </p:cNvGrpSpPr>
          <p:nvPr/>
        </p:nvGrpSpPr>
        <p:grpSpPr>
          <a:xfrm>
            <a:off x="2769270" y="1843368"/>
            <a:ext cx="757353" cy="581791"/>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6" name="Freeform 135"/>
          <p:cNvSpPr/>
          <p:nvPr/>
        </p:nvSpPr>
        <p:spPr bwMode="auto">
          <a:xfrm flipV="1">
            <a:off x="4182749" y="2460370"/>
            <a:ext cx="1438582" cy="671686"/>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accent1"/>
              </a:solidFill>
            </a:endParaRPr>
          </a:p>
        </p:txBody>
      </p:sp>
      <p:sp>
        <p:nvSpPr>
          <p:cNvPr id="137" name="Freeform 136"/>
          <p:cNvSpPr/>
          <p:nvPr/>
        </p:nvSpPr>
        <p:spPr bwMode="auto">
          <a:xfrm>
            <a:off x="3189469" y="3629633"/>
            <a:ext cx="2431862" cy="18603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accent1"/>
              </a:solidFill>
            </a:endParaRPr>
          </a:p>
        </p:txBody>
      </p:sp>
      <p:cxnSp>
        <p:nvCxnSpPr>
          <p:cNvPr id="138" name="Straight Connector 137"/>
          <p:cNvCxnSpPr/>
          <p:nvPr/>
        </p:nvCxnSpPr>
        <p:spPr>
          <a:xfrm>
            <a:off x="2475861" y="3379698"/>
            <a:ext cx="314353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45939" y="4777576"/>
            <a:ext cx="1270836" cy="264972"/>
          </a:xfrm>
          <a:prstGeom prst="rect">
            <a:avLst/>
          </a:prstGeom>
        </p:spPr>
        <p:txBody>
          <a:bodyPr wrap="square">
            <a:spAutoFit/>
          </a:bodyPr>
          <a:lstStyle/>
          <a:p>
            <a:r>
              <a:rPr lang="en-US" sz="1100" dirty="0">
                <a:cs typeface="Segoe UI Semilight" panose="020B0402040204020203" pitchFamily="34" charset="0"/>
              </a:rPr>
              <a:t>Power BI</a:t>
            </a:r>
          </a:p>
        </p:txBody>
      </p:sp>
      <p:sp>
        <p:nvSpPr>
          <p:cNvPr id="252" name="Freeform 5"/>
          <p:cNvSpPr>
            <a:spLocks noEditPoints="1"/>
          </p:cNvSpPr>
          <p:nvPr/>
        </p:nvSpPr>
        <p:spPr bwMode="auto">
          <a:xfrm>
            <a:off x="288226" y="4804546"/>
            <a:ext cx="324859" cy="20763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53" name="Freeform 6"/>
          <p:cNvSpPr>
            <a:spLocks/>
          </p:cNvSpPr>
          <p:nvPr/>
        </p:nvSpPr>
        <p:spPr bwMode="auto">
          <a:xfrm>
            <a:off x="406983" y="4848218"/>
            <a:ext cx="35243" cy="124120"/>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54" name="Freeform 7"/>
          <p:cNvSpPr>
            <a:spLocks/>
          </p:cNvSpPr>
          <p:nvPr/>
        </p:nvSpPr>
        <p:spPr bwMode="auto">
          <a:xfrm>
            <a:off x="459850" y="4883461"/>
            <a:ext cx="36010" cy="88877"/>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55" name="Freeform 8"/>
          <p:cNvSpPr>
            <a:spLocks/>
          </p:cNvSpPr>
          <p:nvPr/>
        </p:nvSpPr>
        <p:spPr bwMode="auto">
          <a:xfrm>
            <a:off x="347222" y="4914875"/>
            <a:ext cx="49801" cy="574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56" name="Freeform 9"/>
          <p:cNvSpPr>
            <a:spLocks/>
          </p:cNvSpPr>
          <p:nvPr/>
        </p:nvSpPr>
        <p:spPr bwMode="auto">
          <a:xfrm>
            <a:off x="508885" y="4923301"/>
            <a:ext cx="42139" cy="49035"/>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181" name="Group 180"/>
          <p:cNvGrpSpPr/>
          <p:nvPr/>
        </p:nvGrpSpPr>
        <p:grpSpPr>
          <a:xfrm>
            <a:off x="2719" y="4184315"/>
            <a:ext cx="1642877" cy="1267590"/>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83" name="Rectangle 182"/>
            <p:cNvSpPr/>
            <p:nvPr/>
          </p:nvSpPr>
          <p:spPr>
            <a:xfrm>
              <a:off x="8467066" y="5017712"/>
              <a:ext cx="1214695" cy="266856"/>
            </a:xfrm>
            <a:prstGeom prst="rect">
              <a:avLst/>
            </a:prstGeom>
          </p:spPr>
          <p:txBody>
            <a:bodyPr wrap="square">
              <a:spAutoFit/>
            </a:bodyPr>
            <a:lstStyle/>
            <a:p>
              <a:r>
                <a:rPr lang="en-US" sz="1100" dirty="0">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spTree>
    <p:extLst>
      <p:ext uri="{BB962C8B-B14F-4D97-AF65-F5344CB8AC3E}">
        <p14:creationId xmlns:p14="http://schemas.microsoft.com/office/powerpoint/2010/main" val="296290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1" name="Rectangle 130"/>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Data Stores</a:t>
            </a:r>
          </a:p>
        </p:txBody>
      </p:sp>
      <p:sp>
        <p:nvSpPr>
          <p:cNvPr id="133" name="Rectangle 132"/>
          <p:cNvSpPr/>
          <p:nvPr/>
        </p:nvSpPr>
        <p:spPr bwMode="auto">
          <a:xfrm>
            <a:off x="6108020"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algn="ctr" defTabSz="724873">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41" name="Rectangle 140"/>
          <p:cNvSpPr/>
          <p:nvPr/>
        </p:nvSpPr>
        <p:spPr>
          <a:xfrm>
            <a:off x="3111105" y="3751729"/>
            <a:ext cx="1190817" cy="259799"/>
          </a:xfrm>
          <a:prstGeom prst="rect">
            <a:avLst/>
          </a:prstGeom>
        </p:spPr>
        <p:txBody>
          <a:bodyPr wrap="square">
            <a:spAutoFit/>
          </a:bodyPr>
          <a:lstStyle/>
          <a:p>
            <a:pPr defTabSz="896386"/>
            <a:r>
              <a:rPr lang="en-US" sz="1100" kern="0" dirty="0">
                <a:cs typeface="Segoe UI Semilight" panose="020B0402040204020203" pitchFamily="34" charset="0"/>
              </a:rPr>
              <a:t>Event Hubs</a:t>
            </a:r>
            <a:endParaRPr lang="en-US" sz="1100" kern="0" dirty="0"/>
          </a:p>
        </p:txBody>
      </p:sp>
      <p:sp>
        <p:nvSpPr>
          <p:cNvPr id="143" name="Rectangle 142"/>
          <p:cNvSpPr/>
          <p:nvPr/>
        </p:nvSpPr>
        <p:spPr>
          <a:xfrm>
            <a:off x="6697340" y="3372999"/>
            <a:ext cx="1188805" cy="600164"/>
          </a:xfrm>
          <a:prstGeom prst="rect">
            <a:avLst/>
          </a:prstGeom>
        </p:spPr>
        <p:txBody>
          <a:bodyPr wrap="square">
            <a:spAutoFit/>
          </a:bodyPr>
          <a:lstStyle/>
          <a:p>
            <a:pPr defTabSz="896386"/>
            <a:r>
              <a:rPr lang="en-US" sz="1100" kern="0" dirty="0">
                <a:cs typeface="Segoe UI Semilight" panose="020B0402040204020203" pitchFamily="34" charset="0"/>
              </a:rPr>
              <a:t>HDInsight </a:t>
            </a:r>
          </a:p>
          <a:p>
            <a:pPr defTabSz="896386"/>
            <a:r>
              <a:rPr lang="en-US" sz="1100" kern="0" dirty="0">
                <a:cs typeface="Segoe UI Semilight" panose="020B0402040204020203" pitchFamily="34" charset="0"/>
              </a:rPr>
              <a:t>(Hadoop and Spark)</a:t>
            </a:r>
          </a:p>
        </p:txBody>
      </p:sp>
      <p:sp>
        <p:nvSpPr>
          <p:cNvPr id="140" name="Rectangle 139"/>
          <p:cNvSpPr/>
          <p:nvPr/>
        </p:nvSpPr>
        <p:spPr>
          <a:xfrm>
            <a:off x="6697340" y="4308623"/>
            <a:ext cx="849799" cy="430887"/>
          </a:xfrm>
          <a:prstGeom prst="rect">
            <a:avLst/>
          </a:prstGeom>
        </p:spPr>
        <p:txBody>
          <a:bodyPr wrap="square">
            <a:spAutoFit/>
          </a:bodyPr>
          <a:lstStyle/>
          <a:p>
            <a:pPr defTabSz="896386"/>
            <a:r>
              <a:rPr lang="en-US" sz="1100" kern="0" dirty="0">
                <a:cs typeface="Segoe UI Semilight" panose="020B0402040204020203" pitchFamily="34" charset="0"/>
              </a:rPr>
              <a:t>Stream Analytics</a:t>
            </a:r>
          </a:p>
        </p:txBody>
      </p:sp>
      <p:sp>
        <p:nvSpPr>
          <p:cNvPr id="189" name="Rectangle 188"/>
          <p:cNvSpPr/>
          <p:nvPr/>
        </p:nvSpPr>
        <p:spPr>
          <a:xfrm>
            <a:off x="2126699" y="5729402"/>
            <a:ext cx="874688" cy="300880"/>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Data</a:t>
            </a:r>
          </a:p>
        </p:txBody>
      </p:sp>
      <p:sp>
        <p:nvSpPr>
          <p:cNvPr id="190" name="Rectangle 189"/>
          <p:cNvSpPr/>
          <p:nvPr/>
        </p:nvSpPr>
        <p:spPr>
          <a:xfrm>
            <a:off x="5332740" y="5695176"/>
            <a:ext cx="1455528" cy="369332"/>
          </a:xfrm>
          <a:prstGeom prst="rect">
            <a:avLst/>
          </a:prstGeom>
        </p:spPr>
        <p:txBody>
          <a:bodyPr wrap="none" lIns="0" tIns="0" rIns="0" bIns="0" anchor="ctr">
            <a:spAutoFit/>
          </a:bodyPr>
          <a:lstStyle/>
          <a:p>
            <a:pPr algn="ctr" defTabSz="724873">
              <a:spcBef>
                <a:spcPct val="0"/>
              </a:spcBef>
              <a:spcAft>
                <a:spcPct val="35000"/>
              </a:spcAft>
            </a:pPr>
            <a:r>
              <a:rPr lang="en-US" sz="2400" kern="0" dirty="0">
                <a:solidFill>
                  <a:schemeClr val="bg2"/>
                </a:solidFill>
                <a:latin typeface="+mj-lt"/>
              </a:rPr>
              <a:t>Intelligence</a:t>
            </a:r>
            <a:endParaRPr lang="en-US"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437991"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2" y="5796090"/>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8"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59" y="5796090"/>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1" y="5726231"/>
            <a:ext cx="1405919" cy="307222"/>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Action</a:t>
            </a:r>
          </a:p>
        </p:txBody>
      </p:sp>
      <p:sp>
        <p:nvSpPr>
          <p:cNvPr id="203"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sp>
        <p:nvSpPr>
          <p:cNvPr id="206" name="Freeform 205"/>
          <p:cNvSpPr/>
          <p:nvPr/>
        </p:nvSpPr>
        <p:spPr bwMode="auto">
          <a:xfrm flipH="1">
            <a:off x="9562528"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kern="0">
              <a:solidFill>
                <a:sysClr val="windowText" lastClr="000000"/>
              </a:solidFill>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29" y="1490924"/>
            <a:ext cx="1021276" cy="458313"/>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7259" y="4592621"/>
            <a:ext cx="813484" cy="332399"/>
          </a:xfrm>
          <a:prstGeom prst="rect">
            <a:avLst/>
          </a:prstGeom>
          <a:noFill/>
        </p:spPr>
        <p:txBody>
          <a:bodyPr wrap="square" lIns="0" tIns="0" rIns="0" bIns="0"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Automated </a:t>
            </a:r>
            <a:br>
              <a:rPr lang="en-US" sz="1200" kern="0" spc="-30" dirty="0">
                <a:solidFill>
                  <a:schemeClr val="bg2"/>
                </a:solidFill>
                <a:latin typeface="Segoe UI Semilight" panose="020B0402040204020203" pitchFamily="34" charset="0"/>
                <a:cs typeface="Segoe UI Semilight" panose="020B0402040204020203" pitchFamily="34" charset="0"/>
              </a:rPr>
            </a:br>
            <a:r>
              <a:rPr lang="en-US" sz="1200" kern="0" spc="-30"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2983" y="1526658"/>
            <a:ext cx="353425" cy="361026"/>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15" name="Group 214"/>
          <p:cNvGrpSpPr/>
          <p:nvPr/>
        </p:nvGrpSpPr>
        <p:grpSpPr>
          <a:xfrm>
            <a:off x="9979993" y="4522453"/>
            <a:ext cx="361410" cy="451762"/>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0" name="Group 9"/>
          <p:cNvGrpSpPr/>
          <p:nvPr/>
        </p:nvGrpSpPr>
        <p:grpSpPr>
          <a:xfrm>
            <a:off x="9828594" y="2674556"/>
            <a:ext cx="1760336" cy="1445432"/>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Web</a:t>
                </a:r>
              </a:p>
            </p:txBody>
          </p:sp>
          <p:sp>
            <p:nvSpPr>
              <p:cNvPr id="225" name="TextBox 224"/>
              <p:cNvSpPr txBox="1"/>
              <p:nvPr/>
            </p:nvSpPr>
            <p:spPr>
              <a:xfrm>
                <a:off x="11212738" y="3571985"/>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Mobile</a:t>
                </a:r>
              </a:p>
            </p:txBody>
          </p:sp>
          <p:sp>
            <p:nvSpPr>
              <p:cNvPr id="226" name="TextBox 225"/>
              <p:cNvSpPr txBox="1"/>
              <p:nvPr/>
            </p:nvSpPr>
            <p:spPr>
              <a:xfrm>
                <a:off x="11212738" y="4160204"/>
                <a:ext cx="473389" cy="172465"/>
              </a:xfrm>
              <a:prstGeom prst="rect">
                <a:avLst/>
              </a:prstGeom>
              <a:noFill/>
            </p:spPr>
            <p:txBody>
              <a:bodyPr wrap="square" lIns="0" tIns="0" rIns="0" bIns="0" rtlCol="0">
                <a:spAutoFit/>
              </a:bodyPr>
              <a:lstStyle/>
              <a:p>
                <a:pPr defTabSz="932384">
                  <a:spcBef>
                    <a:spcPct val="0"/>
                  </a:spcBef>
                  <a:spcAft>
                    <a:spcPts val="600"/>
                  </a:spcAft>
                </a:pPr>
                <a:r>
                  <a:rPr lang="en-US" sz="1050" kern="0"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896386"/>
                <a:endParaRPr lang="en-US" kern="0">
                  <a:solidFill>
                    <a:sysClr val="windowText" lastClr="000000"/>
                  </a:solidFill>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45" name="Rectangle 144"/>
          <p:cNvSpPr/>
          <p:nvPr/>
        </p:nvSpPr>
        <p:spPr>
          <a:xfrm>
            <a:off x="4890410" y="273161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SQL Data Warehouse</a:t>
            </a:r>
          </a:p>
          <a:p>
            <a:pPr marL="171450" indent="-171450" defTabSz="896386">
              <a:buFont typeface="Arial" panose="020B0604020202020204" pitchFamily="34" charset="0"/>
              <a:buChar char="•"/>
            </a:pPr>
            <a:r>
              <a:rPr lang="en-US" sz="1100" kern="0" dirty="0">
                <a:cs typeface="Segoe UI Semilight" panose="020B0402040204020203" pitchFamily="34" charset="0"/>
              </a:rPr>
              <a:t>APS</a:t>
            </a:r>
          </a:p>
        </p:txBody>
      </p:sp>
      <p:sp>
        <p:nvSpPr>
          <p:cNvPr id="144" name="Rectangle 143"/>
          <p:cNvSpPr/>
          <p:nvPr/>
        </p:nvSpPr>
        <p:spPr>
          <a:xfrm>
            <a:off x="3111105" y="2824832"/>
            <a:ext cx="1190817" cy="600164"/>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Catalog</a:t>
            </a:r>
          </a:p>
          <a:p>
            <a:pPr marL="171450" indent="-171450" defTabSz="896386">
              <a:buFont typeface="Arial" panose="020B0604020202020204" pitchFamily="34" charset="0"/>
              <a:buChar char="•"/>
            </a:pPr>
            <a:r>
              <a:rPr lang="en-US" sz="1100" kern="0" dirty="0">
                <a:cs typeface="Segoe UI Semilight" panose="020B0402040204020203" pitchFamily="34" charset="0"/>
              </a:rPr>
              <a:t>DQS</a:t>
            </a:r>
          </a:p>
          <a:p>
            <a:pPr marL="171450" indent="-171450" defTabSz="896386">
              <a:buFont typeface="Arial" panose="020B0604020202020204" pitchFamily="34" charset="0"/>
              <a:buChar char="•"/>
            </a:pPr>
            <a:r>
              <a:rPr lang="en-US" sz="1100" kern="0" dirty="0">
                <a:cs typeface="Segoe UI Semilight" panose="020B0402040204020203" pitchFamily="34" charset="0"/>
              </a:rPr>
              <a:t>MDM</a:t>
            </a:r>
          </a:p>
        </p:txBody>
      </p:sp>
      <p:grpSp>
        <p:nvGrpSpPr>
          <p:cNvPr id="231" name="Group 230"/>
          <p:cNvGrpSpPr/>
          <p:nvPr/>
        </p:nvGrpSpPr>
        <p:grpSpPr>
          <a:xfrm>
            <a:off x="2796259" y="2968887"/>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50" name="Rectangle 149"/>
          <p:cNvSpPr/>
          <p:nvPr/>
        </p:nvSpPr>
        <p:spPr>
          <a:xfrm>
            <a:off x="6697340" y="2689337"/>
            <a:ext cx="1188805" cy="430887"/>
          </a:xfrm>
          <a:prstGeom prst="rect">
            <a:avLst/>
          </a:prstGeom>
        </p:spPr>
        <p:txBody>
          <a:bodyPr wrap="square">
            <a:spAutoFit/>
          </a:bodyPr>
          <a:lstStyle/>
          <a:p>
            <a:pPr defTabSz="896386"/>
            <a:r>
              <a:rPr lang="en-US" sz="1100" kern="0" dirty="0">
                <a:cs typeface="Segoe UI Semilight" panose="020B0402040204020203" pitchFamily="34" charset="0"/>
              </a:rPr>
              <a:t>Data Lake Analytics</a:t>
            </a:r>
          </a:p>
        </p:txBody>
      </p:sp>
      <p:grpSp>
        <p:nvGrpSpPr>
          <p:cNvPr id="235" name="Group 234"/>
          <p:cNvGrpSpPr/>
          <p:nvPr/>
        </p:nvGrpSpPr>
        <p:grpSpPr>
          <a:xfrm>
            <a:off x="6349902" y="2767145"/>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9" name="Rectangle 148"/>
          <p:cNvSpPr/>
          <p:nvPr/>
        </p:nvSpPr>
        <p:spPr>
          <a:xfrm>
            <a:off x="6697340" y="1926405"/>
            <a:ext cx="1188805" cy="430887"/>
          </a:xfrm>
          <a:prstGeom prst="rect">
            <a:avLst/>
          </a:prstGeom>
        </p:spPr>
        <p:txBody>
          <a:bodyPr wrap="square">
            <a:spAutoFit/>
          </a:bodyPr>
          <a:lstStyle/>
          <a:p>
            <a:pPr defTabSz="896386"/>
            <a:r>
              <a:rPr lang="en-US" sz="1100" kern="0" dirty="0">
                <a:cs typeface="Segoe UI Semilight" panose="020B0402040204020203" pitchFamily="34" charset="0"/>
              </a:rPr>
              <a:t>Machine Learning</a:t>
            </a:r>
          </a:p>
        </p:txBody>
      </p:sp>
      <p:sp>
        <p:nvSpPr>
          <p:cNvPr id="147" name="Rectangle 146"/>
          <p:cNvSpPr/>
          <p:nvPr/>
        </p:nvSpPr>
        <p:spPr>
          <a:xfrm>
            <a:off x="4834447" y="2005702"/>
            <a:ext cx="1190817" cy="261610"/>
          </a:xfrm>
          <a:prstGeom prst="rect">
            <a:avLst/>
          </a:prstGeom>
        </p:spPr>
        <p:txBody>
          <a:bodyPr wrap="square">
            <a:spAutoFit/>
          </a:bodyPr>
          <a:lstStyle/>
          <a:p>
            <a:pPr defTabSz="896386"/>
            <a:r>
              <a:rPr lang="en-US" sz="1100" kern="0" dirty="0">
                <a:cs typeface="Segoe UI Semilight" panose="020B0402040204020203" pitchFamily="34" charset="0"/>
              </a:rPr>
              <a:t>Data Lake Store</a:t>
            </a:r>
          </a:p>
        </p:txBody>
      </p:sp>
      <p:grpSp>
        <p:nvGrpSpPr>
          <p:cNvPr id="239" name="Group 238"/>
          <p:cNvGrpSpPr/>
          <p:nvPr/>
        </p:nvGrpSpPr>
        <p:grpSpPr>
          <a:xfrm>
            <a:off x="4545383" y="2010583"/>
            <a:ext cx="235342" cy="235342"/>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9" name="Group 258"/>
          <p:cNvGrpSpPr/>
          <p:nvPr/>
        </p:nvGrpSpPr>
        <p:grpSpPr>
          <a:xfrm>
            <a:off x="6290200" y="4310796"/>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dirty="0"/>
            </a:p>
          </p:txBody>
        </p:sp>
      </p:grpSp>
      <p:sp>
        <p:nvSpPr>
          <p:cNvPr id="271" name="Freeform 270"/>
          <p:cNvSpPr>
            <a:spLocks/>
          </p:cNvSpPr>
          <p:nvPr/>
        </p:nvSpPr>
        <p:spPr bwMode="auto">
          <a:xfrm>
            <a:off x="6291433" y="3524369"/>
            <a:ext cx="343262"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896386"/>
            <a:endParaRPr lang="en-US" sz="1600" kern="0" dirty="0">
              <a:solidFill>
                <a:sysClr val="windowText" lastClr="000000"/>
              </a:solidFill>
            </a:endParaRPr>
          </a:p>
        </p:txBody>
      </p:sp>
      <p:grpSp>
        <p:nvGrpSpPr>
          <p:cNvPr id="2" name="Group 1"/>
          <p:cNvGrpSpPr/>
          <p:nvPr/>
        </p:nvGrpSpPr>
        <p:grpSpPr>
          <a:xfrm>
            <a:off x="2796259" y="2116784"/>
            <a:ext cx="1448979" cy="430887"/>
            <a:chOff x="2846319" y="1896650"/>
            <a:chExt cx="1448979" cy="430887"/>
          </a:xfrm>
        </p:grpSpPr>
        <p:sp>
          <p:nvSpPr>
            <p:cNvPr id="146" name="Rectangle 145"/>
            <p:cNvSpPr/>
            <p:nvPr/>
          </p:nvSpPr>
          <p:spPr>
            <a:xfrm>
              <a:off x="3104481" y="1896650"/>
              <a:ext cx="1190817" cy="430887"/>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Data Factory</a:t>
              </a:r>
            </a:p>
            <a:p>
              <a:pPr marL="171450" indent="-171450" defTabSz="896386">
                <a:buFont typeface="Arial" panose="020B0604020202020204" pitchFamily="34" charset="0"/>
                <a:buChar char="•"/>
              </a:pPr>
              <a:r>
                <a:rPr lang="en-US" sz="1100" kern="0" dirty="0">
                  <a:cs typeface="Segoe UI Semilight" panose="020B0402040204020203" pitchFamily="34" charset="0"/>
                </a:rPr>
                <a:t>SSIS </a:t>
              </a:r>
              <a:endParaRPr lang="en-US" sz="1100" kern="0" dirty="0"/>
            </a:p>
          </p:txBody>
        </p:sp>
        <p:sp>
          <p:nvSpPr>
            <p:cNvPr id="301" name="Freeform 300"/>
            <p:cNvSpPr/>
            <p:nvPr/>
          </p:nvSpPr>
          <p:spPr bwMode="auto">
            <a:xfrm>
              <a:off x="2846319"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sp>
        <p:nvSpPr>
          <p:cNvPr id="302" name="Freeform 301"/>
          <p:cNvSpPr/>
          <p:nvPr/>
        </p:nvSpPr>
        <p:spPr bwMode="auto">
          <a:xfrm>
            <a:off x="2796259" y="3756344"/>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303" name="Freeform 302"/>
          <p:cNvSpPr/>
          <p:nvPr/>
        </p:nvSpPr>
        <p:spPr bwMode="auto">
          <a:xfrm flipH="1">
            <a:off x="633195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kern="0">
              <a:solidFill>
                <a:schemeClr val="tx1"/>
              </a:solidFill>
              <a:ea typeface="Segoe UI" pitchFamily="34" charset="0"/>
              <a:cs typeface="Segoe UI" pitchFamily="34" charset="0"/>
            </a:endParaRPr>
          </a:p>
        </p:txBody>
      </p:sp>
      <p:grpSp>
        <p:nvGrpSpPr>
          <p:cNvPr id="351" name="Group 350"/>
          <p:cNvGrpSpPr/>
          <p:nvPr/>
        </p:nvGrpSpPr>
        <p:grpSpPr>
          <a:xfrm>
            <a:off x="4486735" y="3531627"/>
            <a:ext cx="367366" cy="466810"/>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77" name="TextBox 176"/>
          <p:cNvSpPr txBox="1"/>
          <p:nvPr/>
        </p:nvSpPr>
        <p:spPr>
          <a:xfrm>
            <a:off x="1647495" y="1704123"/>
            <a:ext cx="485720" cy="316753"/>
          </a:xfrm>
          <a:prstGeom prst="rect">
            <a:avLst/>
          </a:prstGeom>
          <a:noFill/>
        </p:spPr>
        <p:txBody>
          <a:bodyPr wrap="square" lIns="0" tIns="0" rIns="0" bIns="0" rtlCol="0" anchor="ctr" anchorCtr="0">
            <a:spAutoFit/>
          </a:bodyPr>
          <a:lstStyle/>
          <a:p>
            <a:pPr defTabSz="914192">
              <a:spcAft>
                <a:spcPts val="588"/>
              </a:spcAft>
            </a:pPr>
            <a:r>
              <a:rPr lang="en-US" sz="1029" kern="0" dirty="0">
                <a:solidFill>
                  <a:schemeClr val="bg2"/>
                </a:solidFill>
                <a:cs typeface="Segoe UI Semilight" panose="020B0402040204020203" pitchFamily="34" charset="0"/>
              </a:rPr>
              <a:t>Data Sources</a:t>
            </a:r>
          </a:p>
        </p:txBody>
      </p:sp>
      <p:sp>
        <p:nvSpPr>
          <p:cNvPr id="179" name="TextBox 178"/>
          <p:cNvSpPr txBox="1"/>
          <p:nvPr/>
        </p:nvSpPr>
        <p:spPr>
          <a:xfrm>
            <a:off x="1647495" y="2988417"/>
            <a:ext cx="485720" cy="158377"/>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defTabSz="914192">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192">
              <a:spcAft>
                <a:spcPts val="588"/>
              </a:spcAft>
            </a:pPr>
            <a:r>
              <a:rPr lang="en-US" sz="1765" kern="0" dirty="0">
                <a:solidFill>
                  <a:schemeClr val="bg2"/>
                </a:solidFill>
                <a:latin typeface="+mn-lt"/>
              </a:rPr>
              <a:t>Data</a:t>
            </a:r>
          </a:p>
        </p:txBody>
      </p:sp>
      <p:cxnSp>
        <p:nvCxnSpPr>
          <p:cNvPr id="202" name="Straight Connector 201"/>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pic>
        <p:nvPicPr>
          <p:cNvPr id="119" name="Picture 118"/>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2796259" y="4404449"/>
            <a:ext cx="297193" cy="297193"/>
          </a:xfrm>
          <a:prstGeom prst="rect">
            <a:avLst/>
          </a:prstGeom>
        </p:spPr>
      </p:pic>
      <p:sp>
        <p:nvSpPr>
          <p:cNvPr id="120" name="Rectangle 119"/>
          <p:cNvSpPr/>
          <p:nvPr/>
        </p:nvSpPr>
        <p:spPr>
          <a:xfrm>
            <a:off x="3111105" y="4408636"/>
            <a:ext cx="1190817" cy="259799"/>
          </a:xfrm>
          <a:prstGeom prst="rect">
            <a:avLst/>
          </a:prstGeom>
        </p:spPr>
        <p:txBody>
          <a:bodyPr wrap="square">
            <a:spAutoFit/>
          </a:bodyPr>
          <a:lstStyle/>
          <a:p>
            <a:pPr defTabSz="896386"/>
            <a:r>
              <a:rPr lang="en-US" sz="1100" kern="0" dirty="0" err="1">
                <a:cs typeface="Segoe UI Semilight" panose="020B0402040204020203" pitchFamily="34" charset="0"/>
              </a:rPr>
              <a:t>IoT</a:t>
            </a:r>
            <a:r>
              <a:rPr lang="en-US" sz="1100" kern="0" dirty="0">
                <a:cs typeface="Segoe UI Semilight" panose="020B0402040204020203" pitchFamily="34" charset="0"/>
              </a:rPr>
              <a:t> Hub</a:t>
            </a:r>
            <a:endParaRPr lang="en-US" sz="1100" kern="0" dirty="0"/>
          </a:p>
        </p:txBody>
      </p:sp>
      <p:sp>
        <p:nvSpPr>
          <p:cNvPr id="123" name="Rectangle 122"/>
          <p:cNvSpPr/>
          <p:nvPr/>
        </p:nvSpPr>
        <p:spPr>
          <a:xfrm>
            <a:off x="4841019" y="3451197"/>
            <a:ext cx="1190817" cy="677108"/>
          </a:xfrm>
          <a:prstGeom prst="rect">
            <a:avLst/>
          </a:prstGeom>
        </p:spPr>
        <p:txBody>
          <a:bodyPr wrap="square">
            <a:spAutoFit/>
          </a:bodyPr>
          <a:lstStyle/>
          <a:p>
            <a:pPr marL="171450" indent="-171450" defTabSz="896386">
              <a:buFont typeface="Arial" panose="020B0604020202020204" pitchFamily="34" charset="0"/>
              <a:buChar char="•"/>
            </a:pPr>
            <a:r>
              <a:rPr lang="en-US" sz="1100" kern="0" dirty="0">
                <a:cs typeface="Segoe UI Semilight" panose="020B0402040204020203" pitchFamily="34" charset="0"/>
              </a:rPr>
              <a:t>Azure SQL Database </a:t>
            </a:r>
          </a:p>
          <a:p>
            <a:pPr defTabSz="896386">
              <a:lnSpc>
                <a:spcPts val="500"/>
              </a:lnSpc>
            </a:pPr>
            <a:endParaRPr lang="en-US" sz="1100" kern="0" dirty="0">
              <a:cs typeface="Segoe UI Semilight" panose="020B0402040204020203" pitchFamily="34" charset="0"/>
            </a:endParaRPr>
          </a:p>
          <a:p>
            <a:pPr marL="171450" indent="-171450" defTabSz="896386">
              <a:buFont typeface="Arial" panose="020B0604020202020204" pitchFamily="34" charset="0"/>
              <a:buChar char="•"/>
            </a:pPr>
            <a:r>
              <a:rPr lang="en-US" sz="1100" kern="0" dirty="0">
                <a:cs typeface="Segoe UI Semilight" panose="020B0402040204020203" pitchFamily="34" charset="0"/>
              </a:rPr>
              <a:t>SQL Server</a:t>
            </a:r>
          </a:p>
        </p:txBody>
      </p:sp>
      <p:sp>
        <p:nvSpPr>
          <p:cNvPr id="124" name="TextBox 123"/>
          <p:cNvSpPr txBox="1"/>
          <p:nvPr/>
        </p:nvSpPr>
        <p:spPr>
          <a:xfrm>
            <a:off x="4923182" y="4444139"/>
            <a:ext cx="846079" cy="201522"/>
          </a:xfrm>
          <a:prstGeom prst="rect">
            <a:avLst/>
          </a:prstGeom>
          <a:noFill/>
          <a:ln>
            <a:noFill/>
          </a:ln>
        </p:spPr>
        <p:txBody>
          <a:bodyPr wrap="none" lIns="0" tIns="26882" rIns="0" bIns="0" rtlCol="0" anchor="ctr">
            <a:noAutofit/>
          </a:bodyPr>
          <a:lstStyle/>
          <a:p>
            <a:pPr defTabSz="895945" eaLnBrk="0" fontAlgn="base" hangingPunct="0">
              <a:lnSpc>
                <a:spcPts val="784"/>
              </a:lnSpc>
              <a:spcBef>
                <a:spcPct val="0"/>
              </a:spcBef>
              <a:spcAft>
                <a:spcPct val="0"/>
              </a:spcAft>
            </a:pPr>
            <a:r>
              <a:rPr lang="en-US" sz="1100" kern="0" dirty="0">
                <a:cs typeface="Segoe UI Semilight" panose="020B0402040204020203" pitchFamily="34" charset="0"/>
              </a:rPr>
              <a:t>Cosmos DB</a:t>
            </a:r>
          </a:p>
        </p:txBody>
      </p:sp>
      <p:pic>
        <p:nvPicPr>
          <p:cNvPr id="125" name="Picture 124"/>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4510178" y="4377614"/>
            <a:ext cx="323388" cy="323387"/>
          </a:xfrm>
          <a:prstGeom prst="rect">
            <a:avLst/>
          </a:prstGeom>
        </p:spPr>
      </p:pic>
      <p:sp>
        <p:nvSpPr>
          <p:cNvPr id="281" name="Rectangle 280"/>
          <p:cNvSpPr/>
          <p:nvPr/>
        </p:nvSpPr>
        <p:spPr bwMode="auto">
          <a:xfrm>
            <a:off x="7837251" y="1189177"/>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Intelligence</a:t>
            </a:r>
          </a:p>
        </p:txBody>
      </p:sp>
      <p:sp>
        <p:nvSpPr>
          <p:cNvPr id="282" name="Rectangle 281"/>
          <p:cNvSpPr/>
          <p:nvPr/>
        </p:nvSpPr>
        <p:spPr bwMode="auto">
          <a:xfrm>
            <a:off x="7837251" y="4244051"/>
            <a:ext cx="1660373" cy="1207855"/>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algn="ctr" defTabSz="739440">
              <a:spcBef>
                <a:spcPct val="0"/>
              </a:spcBef>
              <a:spcAft>
                <a:spcPct val="35000"/>
              </a:spcAft>
            </a:pPr>
            <a:r>
              <a:rPr lang="en-US" sz="1428"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283" name="Rectangle 282"/>
          <p:cNvSpPr/>
          <p:nvPr/>
        </p:nvSpPr>
        <p:spPr>
          <a:xfrm>
            <a:off x="8478743" y="3578242"/>
            <a:ext cx="1212643" cy="253266"/>
          </a:xfrm>
          <a:prstGeom prst="rect">
            <a:avLst/>
          </a:prstGeom>
        </p:spPr>
        <p:txBody>
          <a:bodyPr wrap="square">
            <a:spAutoFit/>
          </a:bodyPr>
          <a:lstStyle/>
          <a:p>
            <a:r>
              <a:rPr lang="en-US" sz="1122" dirty="0">
                <a:cs typeface="Segoe UI Semilight" panose="020B0402040204020203" pitchFamily="34" charset="0"/>
              </a:rPr>
              <a:t>Cortana</a:t>
            </a:r>
          </a:p>
        </p:txBody>
      </p:sp>
      <p:grpSp>
        <p:nvGrpSpPr>
          <p:cNvPr id="284" name="Group 283"/>
          <p:cNvGrpSpPr/>
          <p:nvPr/>
        </p:nvGrpSpPr>
        <p:grpSpPr>
          <a:xfrm>
            <a:off x="8100313" y="3550598"/>
            <a:ext cx="301767" cy="301767"/>
            <a:chOff x="3236100" y="589298"/>
            <a:chExt cx="5641200" cy="5641200"/>
          </a:xfrm>
        </p:grpSpPr>
        <p:sp>
          <p:nvSpPr>
            <p:cNvPr id="285"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sp>
          <p:nvSpPr>
            <p:cNvPr id="286"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3672" dirty="0" err="1">
                <a:solidFill>
                  <a:schemeClr val="tx1"/>
                </a:solidFill>
                <a:ea typeface="Segoe UI" pitchFamily="34" charset="0"/>
                <a:cs typeface="Segoe UI" pitchFamily="34" charset="0"/>
              </a:endParaRPr>
            </a:p>
          </p:txBody>
        </p:sp>
      </p:grpSp>
      <p:sp>
        <p:nvSpPr>
          <p:cNvPr id="287" name="Rectangle 286"/>
          <p:cNvSpPr/>
          <p:nvPr/>
        </p:nvSpPr>
        <p:spPr>
          <a:xfrm>
            <a:off x="8478743" y="2715848"/>
            <a:ext cx="1212643" cy="418289"/>
          </a:xfrm>
          <a:prstGeom prst="rect">
            <a:avLst/>
          </a:prstGeom>
        </p:spPr>
        <p:txBody>
          <a:bodyPr wrap="square" anchor="ctr">
            <a:spAutoFit/>
          </a:bodyPr>
          <a:lstStyle/>
          <a:p>
            <a:r>
              <a:rPr lang="en-US" sz="1122" dirty="0">
                <a:cs typeface="Segoe UI Semilight" panose="020B0402040204020203" pitchFamily="34" charset="0"/>
              </a:rPr>
              <a:t>Bot </a:t>
            </a:r>
            <a:br>
              <a:rPr lang="en-US" sz="1122" dirty="0">
                <a:cs typeface="Segoe UI Semilight" panose="020B0402040204020203" pitchFamily="34" charset="0"/>
              </a:rPr>
            </a:br>
            <a:r>
              <a:rPr lang="en-US" sz="1122" dirty="0">
                <a:cs typeface="Segoe UI Semilight" panose="020B0402040204020203" pitchFamily="34" charset="0"/>
              </a:rPr>
              <a:t>Framework</a:t>
            </a:r>
          </a:p>
        </p:txBody>
      </p:sp>
      <p:sp>
        <p:nvSpPr>
          <p:cNvPr id="288" name="Rectangle 287"/>
          <p:cNvSpPr/>
          <p:nvPr/>
        </p:nvSpPr>
        <p:spPr>
          <a:xfrm>
            <a:off x="8478743" y="1940865"/>
            <a:ext cx="1212643" cy="418289"/>
          </a:xfrm>
          <a:prstGeom prst="rect">
            <a:avLst/>
          </a:prstGeom>
        </p:spPr>
        <p:txBody>
          <a:bodyPr wrap="square">
            <a:spAutoFit/>
          </a:bodyPr>
          <a:lstStyle/>
          <a:p>
            <a:r>
              <a:rPr lang="en-US" sz="1122" dirty="0">
                <a:cs typeface="Segoe UI Semilight" panose="020B0402040204020203" pitchFamily="34" charset="0"/>
              </a:rPr>
              <a:t>Cognitive Services</a:t>
            </a:r>
          </a:p>
        </p:txBody>
      </p:sp>
      <p:grpSp>
        <p:nvGrpSpPr>
          <p:cNvPr id="292" name="Group 291"/>
          <p:cNvGrpSpPr/>
          <p:nvPr/>
        </p:nvGrpSpPr>
        <p:grpSpPr>
          <a:xfrm>
            <a:off x="8046951" y="2015795"/>
            <a:ext cx="408490" cy="261932"/>
            <a:chOff x="7822816" y="2717080"/>
            <a:chExt cx="427431" cy="274077"/>
          </a:xfrm>
        </p:grpSpPr>
        <p:sp>
          <p:nvSpPr>
            <p:cNvPr id="293"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endParaRPr lang="en-US" sz="1836"/>
            </a:p>
          </p:txBody>
        </p:sp>
        <p:sp>
          <p:nvSpPr>
            <p:cNvPr id="29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p>
          </p:txBody>
        </p:sp>
      </p:grpSp>
      <p:sp>
        <p:nvSpPr>
          <p:cNvPr id="295" name="Rectangle 294"/>
          <p:cNvSpPr/>
          <p:nvPr/>
        </p:nvSpPr>
        <p:spPr>
          <a:xfrm>
            <a:off x="8290906" y="4805429"/>
            <a:ext cx="1214695" cy="610360"/>
          </a:xfrm>
          <a:prstGeom prst="rect">
            <a:avLst/>
          </a:prstGeom>
        </p:spPr>
        <p:txBody>
          <a:bodyPr wrap="square">
            <a:spAutoFit/>
          </a:bodyPr>
          <a:lstStyle/>
          <a:p>
            <a:pPr marL="171450" indent="-171450">
              <a:buFont typeface="Arial" panose="020B0604020202020204" pitchFamily="34" charset="0"/>
              <a:buChar char="•"/>
            </a:pPr>
            <a:r>
              <a:rPr lang="en-US" sz="1122" dirty="0">
                <a:cs typeface="Segoe UI Semilight" panose="020B0402040204020203" pitchFamily="34" charset="0"/>
              </a:rPr>
              <a:t>Power BI</a:t>
            </a:r>
          </a:p>
          <a:p>
            <a:pPr marL="171450" indent="-171450">
              <a:buFont typeface="Arial" panose="020B0604020202020204" pitchFamily="34" charset="0"/>
              <a:buChar char="•"/>
            </a:pPr>
            <a:r>
              <a:rPr lang="en-US" sz="1122" dirty="0">
                <a:cs typeface="Segoe UI Semilight" panose="020B0402040204020203" pitchFamily="34" charset="0"/>
              </a:rPr>
              <a:t>Reporting Services</a:t>
            </a:r>
          </a:p>
        </p:txBody>
      </p:sp>
      <p:grpSp>
        <p:nvGrpSpPr>
          <p:cNvPr id="296" name="Group 295"/>
          <p:cNvGrpSpPr/>
          <p:nvPr/>
        </p:nvGrpSpPr>
        <p:grpSpPr>
          <a:xfrm>
            <a:off x="7956466" y="5019819"/>
            <a:ext cx="310508" cy="198461"/>
            <a:chOff x="7884058" y="5368509"/>
            <a:chExt cx="324905" cy="207663"/>
          </a:xfrm>
        </p:grpSpPr>
        <p:sp>
          <p:nvSpPr>
            <p:cNvPr id="297"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98"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299"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00"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0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305" name="Freeform 155"/>
          <p:cNvSpPr/>
          <p:nvPr/>
        </p:nvSpPr>
        <p:spPr bwMode="auto">
          <a:xfrm>
            <a:off x="8072789" y="2799740"/>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grpSp>
        <p:nvGrpSpPr>
          <p:cNvPr id="308" name="Group 307"/>
          <p:cNvGrpSpPr/>
          <p:nvPr/>
        </p:nvGrpSpPr>
        <p:grpSpPr>
          <a:xfrm>
            <a:off x="4445262" y="2691690"/>
            <a:ext cx="197968" cy="266911"/>
            <a:chOff x="-3084513" y="3390510"/>
            <a:chExt cx="2716213" cy="3363913"/>
          </a:xfrm>
          <a:solidFill>
            <a:schemeClr val="tx1"/>
          </a:solidFill>
        </p:grpSpPr>
        <p:sp>
          <p:nvSpPr>
            <p:cNvPr id="30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1" name="Group 310"/>
          <p:cNvGrpSpPr/>
          <p:nvPr/>
        </p:nvGrpSpPr>
        <p:grpSpPr>
          <a:xfrm>
            <a:off x="4707888" y="2686023"/>
            <a:ext cx="197968" cy="266911"/>
            <a:chOff x="-3084513" y="3390510"/>
            <a:chExt cx="2716213" cy="3363913"/>
          </a:xfrm>
          <a:solidFill>
            <a:schemeClr val="tx1"/>
          </a:solidFill>
        </p:grpSpPr>
        <p:sp>
          <p:nvSpPr>
            <p:cNvPr id="31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4" name="Group 313"/>
          <p:cNvGrpSpPr/>
          <p:nvPr/>
        </p:nvGrpSpPr>
        <p:grpSpPr>
          <a:xfrm>
            <a:off x="4452291" y="2986674"/>
            <a:ext cx="197968" cy="266911"/>
            <a:chOff x="-3084513" y="3390510"/>
            <a:chExt cx="2716213" cy="3363913"/>
          </a:xfrm>
          <a:solidFill>
            <a:schemeClr val="tx1"/>
          </a:solidFill>
        </p:grpSpPr>
        <p:sp>
          <p:nvSpPr>
            <p:cNvPr id="31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317" name="Group 316"/>
          <p:cNvGrpSpPr/>
          <p:nvPr/>
        </p:nvGrpSpPr>
        <p:grpSpPr>
          <a:xfrm>
            <a:off x="4717444" y="2995117"/>
            <a:ext cx="197968" cy="266911"/>
            <a:chOff x="-3084513" y="3390510"/>
            <a:chExt cx="2716213" cy="3363913"/>
          </a:xfrm>
          <a:solidFill>
            <a:schemeClr val="tx1"/>
          </a:solidFill>
        </p:grpSpPr>
        <p:sp>
          <p:nvSpPr>
            <p:cNvPr id="31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1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Tree>
    <p:extLst>
      <p:ext uri="{BB962C8B-B14F-4D97-AF65-F5344CB8AC3E}">
        <p14:creationId xmlns:p14="http://schemas.microsoft.com/office/powerpoint/2010/main" val="14638597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001">
            <a:extLst>
              <a:ext uri="{FF2B5EF4-FFF2-40B4-BE49-F238E27FC236}">
                <a16:creationId xmlns:a16="http://schemas.microsoft.com/office/drawing/2014/main" id="{A46AAE4A-F028-42FE-99B0-272BC8403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732" y="1091101"/>
            <a:ext cx="8522458" cy="479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99120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13924" eaLnBrk="0" hangingPunct="0"/>
            <a:r>
              <a:rPr lang="en-US" sz="686"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163740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p:cNvSpPr>
            <a:spLocks noChangeAspect="1"/>
          </p:cNvSpPr>
          <p:nvPr/>
        </p:nvSpPr>
        <p:spPr bwMode="auto">
          <a:xfrm flipH="1">
            <a:off x="5581304" y="2539608"/>
            <a:ext cx="5165868" cy="331154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3102 w 10000"/>
              <a:gd name="connsiteY11" fmla="*/ 10000 h 10000"/>
              <a:gd name="connsiteX12" fmla="*/ 3017 w 10000"/>
              <a:gd name="connsiteY12" fmla="*/ 10000 h 10000"/>
              <a:gd name="connsiteX13" fmla="*/ 2571 w 10000"/>
              <a:gd name="connsiteY13" fmla="*/ 10000 h 10000"/>
              <a:gd name="connsiteX14" fmla="*/ 1860 w 10000"/>
              <a:gd name="connsiteY14" fmla="*/ 10000 h 10000"/>
              <a:gd name="connsiteX15" fmla="*/ 0 w 10000"/>
              <a:gd name="connsiteY15" fmla="*/ 7174 h 10000"/>
              <a:gd name="connsiteX16" fmla="*/ 1594 w 10000"/>
              <a:gd name="connsiteY16"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3102 w 10000"/>
              <a:gd name="connsiteY11" fmla="*/ 10000 h 10000"/>
              <a:gd name="connsiteX12" fmla="*/ 2571 w 10000"/>
              <a:gd name="connsiteY12" fmla="*/ 10000 h 10000"/>
              <a:gd name="connsiteX13" fmla="*/ 1860 w 10000"/>
              <a:gd name="connsiteY13" fmla="*/ 10000 h 10000"/>
              <a:gd name="connsiteX14" fmla="*/ 0 w 10000"/>
              <a:gd name="connsiteY14" fmla="*/ 7174 h 10000"/>
              <a:gd name="connsiteX15" fmla="*/ 1594 w 10000"/>
              <a:gd name="connsiteY15"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2571 w 10000"/>
              <a:gd name="connsiteY11" fmla="*/ 10000 h 10000"/>
              <a:gd name="connsiteX12" fmla="*/ 1860 w 10000"/>
              <a:gd name="connsiteY12" fmla="*/ 10000 h 10000"/>
              <a:gd name="connsiteX13" fmla="*/ 0 w 10000"/>
              <a:gd name="connsiteY13" fmla="*/ 7174 h 10000"/>
              <a:gd name="connsiteX14" fmla="*/ 1594 w 10000"/>
              <a:gd name="connsiteY14"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837 w 10000"/>
              <a:gd name="connsiteY9" fmla="*/ 10000 h 10000"/>
              <a:gd name="connsiteX10" fmla="*/ 7609 w 10000"/>
              <a:gd name="connsiteY10" fmla="*/ 10000 h 10000"/>
              <a:gd name="connsiteX11" fmla="*/ 1860 w 10000"/>
              <a:gd name="connsiteY11" fmla="*/ 10000 h 10000"/>
              <a:gd name="connsiteX12" fmla="*/ 0 w 10000"/>
              <a:gd name="connsiteY12" fmla="*/ 7174 h 10000"/>
              <a:gd name="connsiteX13" fmla="*/ 1594 w 10000"/>
              <a:gd name="connsiteY13"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7609 w 10000"/>
              <a:gd name="connsiteY9" fmla="*/ 10000 h 10000"/>
              <a:gd name="connsiteX10" fmla="*/ 1860 w 10000"/>
              <a:gd name="connsiteY10" fmla="*/ 10000 h 10000"/>
              <a:gd name="connsiteX11" fmla="*/ 0 w 10000"/>
              <a:gd name="connsiteY11" fmla="*/ 7174 h 10000"/>
              <a:gd name="connsiteX12" fmla="*/ 1594 w 10000"/>
              <a:gd name="connsiteY12" fmla="*/ 4391 h 10000"/>
              <a:gd name="connsiteX0" fmla="*/ 1594 w 10000"/>
              <a:gd name="connsiteY0" fmla="*/ 4391 h 10000"/>
              <a:gd name="connsiteX1" fmla="*/ 1594 w 10000"/>
              <a:gd name="connsiteY1" fmla="*/ 4188 h 10000"/>
              <a:gd name="connsiteX2" fmla="*/ 4355 w 10000"/>
              <a:gd name="connsiteY2" fmla="*/ 0 h 10000"/>
              <a:gd name="connsiteX3" fmla="*/ 6651 w 10000"/>
              <a:gd name="connsiteY3" fmla="*/ 1870 h 10000"/>
              <a:gd name="connsiteX4" fmla="*/ 7410 w 10000"/>
              <a:gd name="connsiteY4" fmla="*/ 1565 h 10000"/>
              <a:gd name="connsiteX5" fmla="*/ 8302 w 10000"/>
              <a:gd name="connsiteY5" fmla="*/ 1971 h 10000"/>
              <a:gd name="connsiteX6" fmla="*/ 9013 w 10000"/>
              <a:gd name="connsiteY6" fmla="*/ 3942 h 10000"/>
              <a:gd name="connsiteX7" fmla="*/ 10000 w 10000"/>
              <a:gd name="connsiteY7" fmla="*/ 6696 h 10000"/>
              <a:gd name="connsiteX8" fmla="*/ 8074 w 10000"/>
              <a:gd name="connsiteY8" fmla="*/ 10000 h 10000"/>
              <a:gd name="connsiteX9" fmla="*/ 1860 w 10000"/>
              <a:gd name="connsiteY9" fmla="*/ 10000 h 10000"/>
              <a:gd name="connsiteX10" fmla="*/ 0 w 10000"/>
              <a:gd name="connsiteY10" fmla="*/ 7174 h 10000"/>
              <a:gd name="connsiteX11" fmla="*/ 1594 w 10000"/>
              <a:gd name="connsiteY11" fmla="*/ 439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1594" y="4391"/>
                </a:moveTo>
                <a:lnTo>
                  <a:pt x="1594" y="4188"/>
                </a:lnTo>
                <a:cubicBezTo>
                  <a:pt x="1594" y="1870"/>
                  <a:pt x="2827" y="0"/>
                  <a:pt x="4355" y="0"/>
                </a:cubicBezTo>
                <a:cubicBezTo>
                  <a:pt x="5313" y="0"/>
                  <a:pt x="6157" y="754"/>
                  <a:pt x="6651" y="1870"/>
                </a:cubicBezTo>
                <a:cubicBezTo>
                  <a:pt x="6879" y="1681"/>
                  <a:pt x="7135" y="1565"/>
                  <a:pt x="7410" y="1565"/>
                </a:cubicBezTo>
                <a:cubicBezTo>
                  <a:pt x="7742" y="1565"/>
                  <a:pt x="8046" y="1710"/>
                  <a:pt x="8302" y="1971"/>
                </a:cubicBezTo>
                <a:cubicBezTo>
                  <a:pt x="8719" y="2391"/>
                  <a:pt x="8994" y="3116"/>
                  <a:pt x="9013" y="3942"/>
                </a:cubicBezTo>
                <a:cubicBezTo>
                  <a:pt x="9602" y="4522"/>
                  <a:pt x="10000" y="5551"/>
                  <a:pt x="10000" y="6696"/>
                </a:cubicBezTo>
                <a:cubicBezTo>
                  <a:pt x="10000" y="8406"/>
                  <a:pt x="9156" y="9797"/>
                  <a:pt x="8074" y="10000"/>
                </a:cubicBezTo>
                <a:lnTo>
                  <a:pt x="1860" y="10000"/>
                </a:lnTo>
                <a:cubicBezTo>
                  <a:pt x="825" y="9971"/>
                  <a:pt x="0" y="8710"/>
                  <a:pt x="0" y="7174"/>
                </a:cubicBezTo>
                <a:cubicBezTo>
                  <a:pt x="0" y="5754"/>
                  <a:pt x="693" y="4580"/>
                  <a:pt x="1594" y="439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 name="Title 4"/>
          <p:cNvSpPr>
            <a:spLocks noGrp="1"/>
          </p:cNvSpPr>
          <p:nvPr>
            <p:ph type="title"/>
          </p:nvPr>
        </p:nvSpPr>
        <p:spPr/>
        <p:txBody>
          <a:bodyPr>
            <a:normAutofit/>
          </a:bodyPr>
          <a:lstStyle/>
          <a:p>
            <a:pPr lvl="0"/>
            <a:r>
              <a:rPr lang="en-US" sz="2800" cap="all" spc="500" dirty="0">
                <a:ln w="3175">
                  <a:noFill/>
                </a:ln>
                <a:solidFill>
                  <a:srgbClr val="0078D7"/>
                </a:solidFill>
                <a:latin typeface="Segoe UI Semilight" charset="0"/>
                <a:ea typeface="+mn-ea"/>
                <a:cs typeface="Segoe UI Semilight" charset="0"/>
              </a:rPr>
              <a:t>Your database on autopilot</a:t>
            </a:r>
            <a:br>
              <a:rPr lang="en-US" dirty="0"/>
            </a:br>
            <a:r>
              <a:rPr lang="en-US" sz="2000" cap="all" dirty="0">
                <a:solidFill>
                  <a:srgbClr val="0078D7"/>
                </a:solidFill>
              </a:rPr>
              <a:t>Built-in admin and data protection</a:t>
            </a:r>
            <a:endParaRPr lang="en-US" sz="2700" cap="all" dirty="0">
              <a:solidFill>
                <a:srgbClr val="0078D7"/>
              </a:solidFill>
            </a:endParaRPr>
          </a:p>
        </p:txBody>
      </p:sp>
      <p:sp>
        <p:nvSpPr>
          <p:cNvPr id="6" name="Text Placeholder 5"/>
          <p:cNvSpPr>
            <a:spLocks noGrp="1"/>
          </p:cNvSpPr>
          <p:nvPr>
            <p:ph type="body" sz="quarter" idx="10"/>
          </p:nvPr>
        </p:nvSpPr>
        <p:spPr>
          <a:xfrm>
            <a:off x="274638" y="2357133"/>
            <a:ext cx="4383830" cy="3434786"/>
          </a:xfrm>
        </p:spPr>
        <p:txBody>
          <a:bodyPr/>
          <a:lstStyle/>
          <a:p>
            <a:pPr lvl="0"/>
            <a:r>
              <a:rPr lang="en-US" sz="1800" dirty="0"/>
              <a:t>Fully managed activities like maintenance, security, updates, DR and back-ups</a:t>
            </a:r>
          </a:p>
          <a:p>
            <a:pPr lvl="0"/>
            <a:r>
              <a:rPr lang="en-US" sz="1800" dirty="0"/>
              <a:t>No application downtime</a:t>
            </a:r>
          </a:p>
          <a:p>
            <a:pPr lvl="0"/>
            <a:r>
              <a:rPr lang="en-US" sz="1800" dirty="0"/>
              <a:t>Save money, time and worry</a:t>
            </a:r>
          </a:p>
        </p:txBody>
      </p:sp>
      <p:sp>
        <p:nvSpPr>
          <p:cNvPr id="61" name="Freeform 60"/>
          <p:cNvSpPr/>
          <p:nvPr/>
        </p:nvSpPr>
        <p:spPr bwMode="auto">
          <a:xfrm>
            <a:off x="7967388" y="2758766"/>
            <a:ext cx="713061" cy="91453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Freeform 64"/>
          <p:cNvSpPr/>
          <p:nvPr/>
        </p:nvSpPr>
        <p:spPr bwMode="auto">
          <a:xfrm rot="20794211">
            <a:off x="7684002" y="4621068"/>
            <a:ext cx="799333" cy="799337"/>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rot="19350922">
            <a:off x="8157619" y="4172693"/>
            <a:ext cx="508902" cy="508902"/>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66"/>
          <p:cNvSpPr/>
          <p:nvPr/>
        </p:nvSpPr>
        <p:spPr bwMode="auto">
          <a:xfrm rot="21392933">
            <a:off x="8641308" y="4287368"/>
            <a:ext cx="540725" cy="540723"/>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67"/>
          <p:cNvSpPr/>
          <p:nvPr/>
        </p:nvSpPr>
        <p:spPr bwMode="auto">
          <a:xfrm rot="19894211">
            <a:off x="8917836" y="4781009"/>
            <a:ext cx="425120" cy="425120"/>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68"/>
          <p:cNvSpPr/>
          <p:nvPr/>
        </p:nvSpPr>
        <p:spPr bwMode="auto">
          <a:xfrm rot="19894211">
            <a:off x="7233213" y="4660076"/>
            <a:ext cx="481427" cy="481425"/>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rgbClr val="00B0F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TextBox 57"/>
          <p:cNvSpPr txBox="1"/>
          <p:nvPr/>
        </p:nvSpPr>
        <p:spPr>
          <a:xfrm>
            <a:off x="7361026" y="3673303"/>
            <a:ext cx="1794081" cy="378565"/>
          </a:xfrm>
          <a:prstGeom prst="rect">
            <a:avLst/>
          </a:prstGeom>
          <a:noFill/>
        </p:spPr>
        <p:txBody>
          <a:bodyPr wrap="none" lIns="91440" tIns="91440" rIns="91440" bIns="91440"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Azure SQL Database</a:t>
            </a:r>
            <a:endParaRPr kumimoji="0" lang="en-US" sz="10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Freeform 18"/>
          <p:cNvSpPr>
            <a:spLocks noEditPoints="1"/>
          </p:cNvSpPr>
          <p:nvPr/>
        </p:nvSpPr>
        <p:spPr bwMode="black">
          <a:xfrm rot="17995606">
            <a:off x="340876" y="6284571"/>
            <a:ext cx="450812" cy="35399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27" name="Rectangle 26"/>
          <p:cNvSpPr>
            <a:spLocks noChangeAspect="1"/>
          </p:cNvSpPr>
          <p:nvPr/>
        </p:nvSpPr>
        <p:spPr bwMode="auto">
          <a:xfrm>
            <a:off x="739925" y="6313833"/>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Learns &amp; adapts</a:t>
            </a:r>
          </a:p>
        </p:txBody>
      </p:sp>
      <p:sp>
        <p:nvSpPr>
          <p:cNvPr id="28" name="Pentagon 27"/>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TextBox 15"/>
          <p:cNvSpPr txBox="1">
            <a:spLocks noChangeAspect="1"/>
          </p:cNvSpPr>
          <p:nvPr/>
        </p:nvSpPr>
        <p:spPr>
          <a:xfrm>
            <a:off x="7037888" y="4051868"/>
            <a:ext cx="2531915" cy="1752457"/>
          </a:xfrm>
          <a:prstGeom prst="rect">
            <a:avLst/>
          </a:prstGeom>
          <a:noFill/>
        </p:spPr>
        <p:txBody>
          <a:bodyPr wrap="square" numCol="1" rtlCol="0">
            <a:noAutofit/>
          </a:bodyPr>
          <a:lstStyle/>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Infrastructure maintenance</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Security and</a:t>
            </a:r>
            <a:b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b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software patches</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Feature updates</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Disaster recovery failover </a:t>
            </a:r>
          </a:p>
          <a:p>
            <a:pPr marL="0" marR="0" lvl="0" indent="0" algn="ctr" defTabSz="932742" rtl="0" eaLnBrk="1" fontAlgn="auto" latinLnBrk="0" hangingPunct="1">
              <a:lnSpc>
                <a:spcPct val="100000"/>
              </a:lnSpc>
              <a:spcBef>
                <a:spcPts val="0"/>
              </a:spcBef>
              <a:spcAft>
                <a:spcPts val="8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Automatic back-ups </a:t>
            </a:r>
            <a:endPar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5230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a:t>
            </a:r>
            <a:r>
              <a:rPr lang="en-US" sz="1372" b="1" kern="0" dirty="0">
                <a:gradFill>
                  <a:gsLst>
                    <a:gs pos="0">
                      <a:srgbClr val="FFFFFF"/>
                    </a:gs>
                    <a:gs pos="100000">
                      <a:srgbClr val="FFFFFF"/>
                    </a:gs>
                  </a:gsLst>
                  <a:lin ang="5400000" scaled="0"/>
                </a:gradFill>
                <a:latin typeface="Segoe UI"/>
                <a:ea typeface="Segoe UI" pitchFamily="34" charset="0"/>
                <a:cs typeface="Segoe UI" pitchFamily="34" charset="0"/>
              </a:rPr>
              <a:t>34</a:t>
            </a: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Regions)</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a:t>
              </a:r>
              <a:r>
                <a:rPr kumimoji="0" lang="en-US" sz="1176"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email">
                <a:biLevel thresh="25000"/>
                <a:extLst>
                  <a:ext uri="{28A0092B-C50C-407E-A947-70E740481C1C}">
                    <a14:useLocalDpi xmlns:a14="http://schemas.microsoft.com/office/drawing/2010/main"/>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endParaRPr kumimoji="0" lang="en-US" sz="127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5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email">
              <a:biLevel thresh="25000"/>
              <a:extLst>
                <a:ext uri="{28A0092B-C50C-407E-A947-70E740481C1C}">
                  <a14:useLocalDpi xmlns:a14="http://schemas.microsoft.com/office/drawing/2010/main"/>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email">
                <a:biLevel thresh="25000"/>
                <a:extLst>
                  <a:ext uri="{28A0092B-C50C-407E-A947-70E740481C1C}">
                    <a14:useLocalDpi xmlns:a14="http://schemas.microsoft.com/office/drawing/2010/main"/>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email">
                <a:biLevel thresh="25000"/>
                <a:extLst>
                  <a:ext uri="{28A0092B-C50C-407E-A947-70E740481C1C}">
                    <a14:useLocalDpi xmlns:a14="http://schemas.microsoft.com/office/drawing/2010/main"/>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email">
              <a:biLevel thresh="25000"/>
              <a:extLst>
                <a:ext uri="{28A0092B-C50C-407E-A947-70E740481C1C}">
                  <a14:useLocalDpi xmlns:a14="http://schemas.microsoft.com/office/drawing/2010/main"/>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52" cstate="email">
              <a:biLevel thresh="25000"/>
              <a:extLst>
                <a:ext uri="{28A0092B-C50C-407E-A947-70E740481C1C}">
                  <a14:useLocalDpi xmlns:a14="http://schemas.microsoft.com/office/drawing/2010/main"/>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27595776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wipe(left)">
                                      <p:cBhvr>
                                        <p:cTn id="113" dur="500"/>
                                        <p:tgtEl>
                                          <p:spTgt spid="75"/>
                                        </p:tgtEl>
                                      </p:cBhvr>
                                    </p:animEffect>
                                  </p:childTnLst>
                                </p:cTn>
                              </p:par>
                            </p:childTnLst>
                          </p:cTn>
                        </p:par>
                        <p:par>
                          <p:cTn id="114" fill="hold">
                            <p:stCondLst>
                              <p:cond delay="500"/>
                            </p:stCondLst>
                            <p:childTnLst>
                              <p:par>
                                <p:cTn id="115" presetID="10" presetClass="entr" presetSubtype="0" fill="hold" nodeType="afterEffect">
                                  <p:stCondLst>
                                    <p:cond delay="0"/>
                                  </p:stCondLst>
                                  <p:childTnLst>
                                    <p:set>
                                      <p:cBhvr>
                                        <p:cTn id="116" dur="1" fill="hold">
                                          <p:stCondLst>
                                            <p:cond delay="0"/>
                                          </p:stCondLst>
                                        </p:cTn>
                                        <p:tgtEl>
                                          <p:spTgt spid="332"/>
                                        </p:tgtEl>
                                        <p:attrNameLst>
                                          <p:attrName>style.visibility</p:attrName>
                                        </p:attrNameLst>
                                      </p:cBhvr>
                                      <p:to>
                                        <p:strVal val="visible"/>
                                      </p:to>
                                    </p:set>
                                    <p:animEffect transition="in" filter="fade">
                                      <p:cBhvr>
                                        <p:cTn id="117" dur="500"/>
                                        <p:tgtEl>
                                          <p:spTgt spid="332"/>
                                        </p:tgtEl>
                                      </p:cBhvr>
                                    </p:animEffect>
                                  </p:childTnLst>
                                </p:cTn>
                              </p:par>
                              <p:par>
                                <p:cTn id="118" presetID="10" presetClass="entr" presetSubtype="0" fill="hold" nodeType="withEffect">
                                  <p:stCondLst>
                                    <p:cond delay="0"/>
                                  </p:stCondLst>
                                  <p:childTnLst>
                                    <p:set>
                                      <p:cBhvr>
                                        <p:cTn id="119" dur="1" fill="hold">
                                          <p:stCondLst>
                                            <p:cond delay="0"/>
                                          </p:stCondLst>
                                        </p:cTn>
                                        <p:tgtEl>
                                          <p:spTgt spid="334"/>
                                        </p:tgtEl>
                                        <p:attrNameLst>
                                          <p:attrName>style.visibility</p:attrName>
                                        </p:attrNameLst>
                                      </p:cBhvr>
                                      <p:to>
                                        <p:strVal val="visible"/>
                                      </p:to>
                                    </p:set>
                                    <p:animEffect transition="in" filter="fade">
                                      <p:cBhvr>
                                        <p:cTn id="120" dur="500"/>
                                        <p:tgtEl>
                                          <p:spTgt spid="334"/>
                                        </p:tgtEl>
                                      </p:cBhvr>
                                    </p:animEffect>
                                  </p:childTnLst>
                                </p:cTn>
                              </p:par>
                              <p:par>
                                <p:cTn id="121" presetID="10" presetClass="entr" presetSubtype="0" fill="hold" nodeType="withEffect">
                                  <p:stCondLst>
                                    <p:cond delay="0"/>
                                  </p:stCondLst>
                                  <p:childTnLst>
                                    <p:set>
                                      <p:cBhvr>
                                        <p:cTn id="122" dur="1" fill="hold">
                                          <p:stCondLst>
                                            <p:cond delay="0"/>
                                          </p:stCondLst>
                                        </p:cTn>
                                        <p:tgtEl>
                                          <p:spTgt spid="335"/>
                                        </p:tgtEl>
                                        <p:attrNameLst>
                                          <p:attrName>style.visibility</p:attrName>
                                        </p:attrNameLst>
                                      </p:cBhvr>
                                      <p:to>
                                        <p:strVal val="visible"/>
                                      </p:to>
                                    </p:set>
                                    <p:animEffect transition="in" filter="fade">
                                      <p:cBhvr>
                                        <p:cTn id="123" dur="500"/>
                                        <p:tgtEl>
                                          <p:spTgt spid="335"/>
                                        </p:tgtEl>
                                      </p:cBhvr>
                                    </p:animEffect>
                                  </p:childTnLst>
                                </p:cTn>
                              </p:par>
                              <p:par>
                                <p:cTn id="124" presetID="10" presetClass="entr" presetSubtype="0" fill="hold" nodeType="withEffect">
                                  <p:stCondLst>
                                    <p:cond delay="0"/>
                                  </p:stCondLst>
                                  <p:childTnLst>
                                    <p:set>
                                      <p:cBhvr>
                                        <p:cTn id="125" dur="1" fill="hold">
                                          <p:stCondLst>
                                            <p:cond delay="0"/>
                                          </p:stCondLst>
                                        </p:cTn>
                                        <p:tgtEl>
                                          <p:spTgt spid="331"/>
                                        </p:tgtEl>
                                        <p:attrNameLst>
                                          <p:attrName>style.visibility</p:attrName>
                                        </p:attrNameLst>
                                      </p:cBhvr>
                                      <p:to>
                                        <p:strVal val="visible"/>
                                      </p:to>
                                    </p:set>
                                    <p:animEffect transition="in" filter="fade">
                                      <p:cBhvr>
                                        <p:cTn id="126" dur="500"/>
                                        <p:tgtEl>
                                          <p:spTgt spid="331"/>
                                        </p:tgtEl>
                                      </p:cBhvr>
                                    </p:animEffect>
                                  </p:childTnLst>
                                </p:cTn>
                              </p:par>
                              <p:par>
                                <p:cTn id="127" presetID="10" presetClass="entr" presetSubtype="0" fill="hold" nodeType="withEffect">
                                  <p:stCondLst>
                                    <p:cond delay="0"/>
                                  </p:stCondLst>
                                  <p:childTnLst>
                                    <p:set>
                                      <p:cBhvr>
                                        <p:cTn id="128" dur="1" fill="hold">
                                          <p:stCondLst>
                                            <p:cond delay="0"/>
                                          </p:stCondLst>
                                        </p:cTn>
                                        <p:tgtEl>
                                          <p:spTgt spid="333"/>
                                        </p:tgtEl>
                                        <p:attrNameLst>
                                          <p:attrName>style.visibility</p:attrName>
                                        </p:attrNameLst>
                                      </p:cBhvr>
                                      <p:to>
                                        <p:strVal val="visible"/>
                                      </p:to>
                                    </p:set>
                                    <p:animEffect transition="in" filter="fade">
                                      <p:cBhvr>
                                        <p:cTn id="129" dur="500"/>
                                        <p:tgtEl>
                                          <p:spTgt spid="333"/>
                                        </p:tgtEl>
                                      </p:cBhvr>
                                    </p:animEffect>
                                  </p:childTnLst>
                                </p:cTn>
                              </p:par>
                              <p:par>
                                <p:cTn id="130" presetID="10" presetClass="entr" presetSubtype="0" fill="hold" nodeType="withEffect">
                                  <p:stCondLst>
                                    <p:cond delay="0"/>
                                  </p:stCondLst>
                                  <p:childTnLst>
                                    <p:set>
                                      <p:cBhvr>
                                        <p:cTn id="131" dur="1" fill="hold">
                                          <p:stCondLst>
                                            <p:cond delay="0"/>
                                          </p:stCondLst>
                                        </p:cTn>
                                        <p:tgtEl>
                                          <p:spTgt spid="336"/>
                                        </p:tgtEl>
                                        <p:attrNameLst>
                                          <p:attrName>style.visibility</p:attrName>
                                        </p:attrNameLst>
                                      </p:cBhvr>
                                      <p:to>
                                        <p:strVal val="visible"/>
                                      </p:to>
                                    </p:set>
                                    <p:animEffect transition="in" filter="fade">
                                      <p:cBhvr>
                                        <p:cTn id="132" dur="500"/>
                                        <p:tgtEl>
                                          <p:spTgt spid="336"/>
                                        </p:tgtEl>
                                      </p:cBhvr>
                                    </p:animEffect>
                                  </p:childTnLst>
                                </p:cTn>
                              </p:par>
                              <p:par>
                                <p:cTn id="133" presetID="10" presetClass="entr" presetSubtype="0" fill="hold" nodeType="withEffect">
                                  <p:stCondLst>
                                    <p:cond delay="0"/>
                                  </p:stCondLst>
                                  <p:childTnLst>
                                    <p:set>
                                      <p:cBhvr>
                                        <p:cTn id="134" dur="1" fill="hold">
                                          <p:stCondLst>
                                            <p:cond delay="0"/>
                                          </p:stCondLst>
                                        </p:cTn>
                                        <p:tgtEl>
                                          <p:spTgt spid="417"/>
                                        </p:tgtEl>
                                        <p:attrNameLst>
                                          <p:attrName>style.visibility</p:attrName>
                                        </p:attrNameLst>
                                      </p:cBhvr>
                                      <p:to>
                                        <p:strVal val="visible"/>
                                      </p:to>
                                    </p:set>
                                    <p:animEffect transition="in" filter="fade">
                                      <p:cBhvr>
                                        <p:cTn id="135" dur="500"/>
                                        <p:tgtEl>
                                          <p:spTgt spid="41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grpId="0" nodeType="clickEffect">
                                  <p:stCondLst>
                                    <p:cond delay="0"/>
                                  </p:stCondLst>
                                  <p:childTnLst>
                                    <p:set>
                                      <p:cBhvr>
                                        <p:cTn id="139" dur="1" fill="hold">
                                          <p:stCondLst>
                                            <p:cond delay="0"/>
                                          </p:stCondLst>
                                        </p:cTn>
                                        <p:tgtEl>
                                          <p:spTgt spid="71"/>
                                        </p:tgtEl>
                                        <p:attrNameLst>
                                          <p:attrName>style.visibility</p:attrName>
                                        </p:attrNameLst>
                                      </p:cBhvr>
                                      <p:to>
                                        <p:strVal val="visible"/>
                                      </p:to>
                                    </p:set>
                                    <p:animEffect transition="in" filter="wipe(right)">
                                      <p:cBhvr>
                                        <p:cTn id="140" dur="500"/>
                                        <p:tgtEl>
                                          <p:spTgt spid="71"/>
                                        </p:tgtEl>
                                      </p:cBhvr>
                                    </p:animEffect>
                                  </p:childTnLst>
                                </p:cTn>
                              </p:par>
                            </p:childTnLst>
                          </p:cTn>
                        </p:par>
                        <p:par>
                          <p:cTn id="141" fill="hold">
                            <p:stCondLst>
                              <p:cond delay="500"/>
                            </p:stCondLst>
                            <p:childTnLst>
                              <p:par>
                                <p:cTn id="142" presetID="10" presetClass="entr" presetSubtype="0" fill="hold" nodeType="afterEffect">
                                  <p:stCondLst>
                                    <p:cond delay="0"/>
                                  </p:stCondLst>
                                  <p:childTnLst>
                                    <p:set>
                                      <p:cBhvr>
                                        <p:cTn id="143" dur="1" fill="hold">
                                          <p:stCondLst>
                                            <p:cond delay="0"/>
                                          </p:stCondLst>
                                        </p:cTn>
                                        <p:tgtEl>
                                          <p:spTgt spid="337"/>
                                        </p:tgtEl>
                                        <p:attrNameLst>
                                          <p:attrName>style.visibility</p:attrName>
                                        </p:attrNameLst>
                                      </p:cBhvr>
                                      <p:to>
                                        <p:strVal val="visible"/>
                                      </p:to>
                                    </p:set>
                                    <p:animEffect transition="in" filter="fade">
                                      <p:cBhvr>
                                        <p:cTn id="144" dur="500"/>
                                        <p:tgtEl>
                                          <p:spTgt spid="337"/>
                                        </p:tgtEl>
                                      </p:cBhvr>
                                    </p:animEffect>
                                  </p:childTnLst>
                                </p:cTn>
                              </p:par>
                              <p:par>
                                <p:cTn id="145" presetID="10" presetClass="entr" presetSubtype="0" fill="hold" nodeType="withEffect">
                                  <p:stCondLst>
                                    <p:cond delay="0"/>
                                  </p:stCondLst>
                                  <p:childTnLst>
                                    <p:set>
                                      <p:cBhvr>
                                        <p:cTn id="146" dur="1" fill="hold">
                                          <p:stCondLst>
                                            <p:cond delay="0"/>
                                          </p:stCondLst>
                                        </p:cTn>
                                        <p:tgtEl>
                                          <p:spTgt spid="328"/>
                                        </p:tgtEl>
                                        <p:attrNameLst>
                                          <p:attrName>style.visibility</p:attrName>
                                        </p:attrNameLst>
                                      </p:cBhvr>
                                      <p:to>
                                        <p:strVal val="visible"/>
                                      </p:to>
                                    </p:set>
                                    <p:animEffect transition="in" filter="fade">
                                      <p:cBhvr>
                                        <p:cTn id="147" dur="500"/>
                                        <p:tgtEl>
                                          <p:spTgt spid="328"/>
                                        </p:tgtEl>
                                      </p:cBhvr>
                                    </p:animEffect>
                                  </p:childTnLst>
                                </p:cTn>
                              </p:par>
                              <p:par>
                                <p:cTn id="148" presetID="10" presetClass="entr" presetSubtype="0" fill="hold" nodeType="withEffect">
                                  <p:stCondLst>
                                    <p:cond delay="0"/>
                                  </p:stCondLst>
                                  <p:childTnLst>
                                    <p:set>
                                      <p:cBhvr>
                                        <p:cTn id="149" dur="1" fill="hold">
                                          <p:stCondLst>
                                            <p:cond delay="0"/>
                                          </p:stCondLst>
                                        </p:cTn>
                                        <p:tgtEl>
                                          <p:spTgt spid="338"/>
                                        </p:tgtEl>
                                        <p:attrNameLst>
                                          <p:attrName>style.visibility</p:attrName>
                                        </p:attrNameLst>
                                      </p:cBhvr>
                                      <p:to>
                                        <p:strVal val="visible"/>
                                      </p:to>
                                    </p:set>
                                    <p:animEffect transition="in" filter="fade">
                                      <p:cBhvr>
                                        <p:cTn id="150" dur="500"/>
                                        <p:tgtEl>
                                          <p:spTgt spid="338"/>
                                        </p:tgtEl>
                                      </p:cBhvr>
                                    </p:animEffect>
                                  </p:childTnLst>
                                </p:cTn>
                              </p:par>
                              <p:par>
                                <p:cTn id="151" presetID="10" presetClass="entr" presetSubtype="0" fill="hold" nodeType="withEffect">
                                  <p:stCondLst>
                                    <p:cond delay="0"/>
                                  </p:stCondLst>
                                  <p:childTnLst>
                                    <p:set>
                                      <p:cBhvr>
                                        <p:cTn id="152" dur="1" fill="hold">
                                          <p:stCondLst>
                                            <p:cond delay="0"/>
                                          </p:stCondLst>
                                        </p:cTn>
                                        <p:tgtEl>
                                          <p:spTgt spid="339"/>
                                        </p:tgtEl>
                                        <p:attrNameLst>
                                          <p:attrName>style.visibility</p:attrName>
                                        </p:attrNameLst>
                                      </p:cBhvr>
                                      <p:to>
                                        <p:strVal val="visible"/>
                                      </p:to>
                                    </p:set>
                                    <p:animEffect transition="in" filter="fade">
                                      <p:cBhvr>
                                        <p:cTn id="153" dur="500"/>
                                        <p:tgtEl>
                                          <p:spTgt spid="339"/>
                                        </p:tgtEl>
                                      </p:cBhvr>
                                    </p:animEffect>
                                  </p:childTnLst>
                                </p:cTn>
                              </p:par>
                              <p:par>
                                <p:cTn id="154" presetID="10" presetClass="entr" presetSubtype="0" fill="hold" nodeType="withEffect">
                                  <p:stCondLst>
                                    <p:cond delay="0"/>
                                  </p:stCondLst>
                                  <p:childTnLst>
                                    <p:set>
                                      <p:cBhvr>
                                        <p:cTn id="155" dur="1" fill="hold">
                                          <p:stCondLst>
                                            <p:cond delay="0"/>
                                          </p:stCondLst>
                                        </p:cTn>
                                        <p:tgtEl>
                                          <p:spTgt spid="340"/>
                                        </p:tgtEl>
                                        <p:attrNameLst>
                                          <p:attrName>style.visibility</p:attrName>
                                        </p:attrNameLst>
                                      </p:cBhvr>
                                      <p:to>
                                        <p:strVal val="visible"/>
                                      </p:to>
                                    </p:set>
                                    <p:animEffect transition="in" filter="fade">
                                      <p:cBhvr>
                                        <p:cTn id="156" dur="500"/>
                                        <p:tgtEl>
                                          <p:spTgt spid="340"/>
                                        </p:tgtEl>
                                      </p:cBhvr>
                                    </p:animEffect>
                                  </p:childTnLst>
                                </p:cTn>
                              </p:par>
                              <p:par>
                                <p:cTn id="157" presetID="10" presetClass="entr" presetSubtype="0" fill="hold" nodeType="withEffect">
                                  <p:stCondLst>
                                    <p:cond delay="0"/>
                                  </p:stCondLst>
                                  <p:childTnLst>
                                    <p:set>
                                      <p:cBhvr>
                                        <p:cTn id="158" dur="1" fill="hold">
                                          <p:stCondLst>
                                            <p:cond delay="0"/>
                                          </p:stCondLst>
                                        </p:cTn>
                                        <p:tgtEl>
                                          <p:spTgt spid="341"/>
                                        </p:tgtEl>
                                        <p:attrNameLst>
                                          <p:attrName>style.visibility</p:attrName>
                                        </p:attrNameLst>
                                      </p:cBhvr>
                                      <p:to>
                                        <p:strVal val="visible"/>
                                      </p:to>
                                    </p:set>
                                    <p:animEffect transition="in" filter="fade">
                                      <p:cBhvr>
                                        <p:cTn id="159" dur="500"/>
                                        <p:tgtEl>
                                          <p:spTgt spid="341"/>
                                        </p:tgtEl>
                                      </p:cBhvr>
                                    </p:animEffect>
                                  </p:childTnLst>
                                </p:cTn>
                              </p:par>
                              <p:par>
                                <p:cTn id="160" presetID="10" presetClass="entr" presetSubtype="0" fill="hold" nodeType="withEffect">
                                  <p:stCondLst>
                                    <p:cond delay="0"/>
                                  </p:stCondLst>
                                  <p:childTnLst>
                                    <p:set>
                                      <p:cBhvr>
                                        <p:cTn id="161" dur="1" fill="hold">
                                          <p:stCondLst>
                                            <p:cond delay="0"/>
                                          </p:stCondLst>
                                        </p:cTn>
                                        <p:tgtEl>
                                          <p:spTgt spid="242"/>
                                        </p:tgtEl>
                                        <p:attrNameLst>
                                          <p:attrName>style.visibility</p:attrName>
                                        </p:attrNameLst>
                                      </p:cBhvr>
                                      <p:to>
                                        <p:strVal val="visible"/>
                                      </p:to>
                                    </p:set>
                                    <p:animEffect transition="in" filter="fade">
                                      <p:cBhvr>
                                        <p:cTn id="162"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p:cNvSpPr>
            <a:spLocks noChangeAspect="1"/>
          </p:cNvSpPr>
          <p:nvPr/>
        </p:nvSpPr>
        <p:spPr bwMode="auto">
          <a:xfrm>
            <a:off x="6573712" y="3324379"/>
            <a:ext cx="3282758" cy="210439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4" name="Freeform 23"/>
          <p:cNvSpPr>
            <a:spLocks noChangeAspect="1"/>
          </p:cNvSpPr>
          <p:nvPr/>
        </p:nvSpPr>
        <p:spPr bwMode="auto">
          <a:xfrm>
            <a:off x="9810794" y="3309210"/>
            <a:ext cx="1957702" cy="125497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4" name="Freeform 43"/>
          <p:cNvSpPr>
            <a:spLocks noChangeAspect="1"/>
          </p:cNvSpPr>
          <p:nvPr/>
        </p:nvSpPr>
        <p:spPr bwMode="auto">
          <a:xfrm>
            <a:off x="5222089" y="2904540"/>
            <a:ext cx="1651632" cy="105877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 name="Title 1"/>
          <p:cNvSpPr>
            <a:spLocks noGrp="1"/>
          </p:cNvSpPr>
          <p:nvPr>
            <p:ph type="title"/>
          </p:nvPr>
        </p:nvSpPr>
        <p:spPr/>
        <p:txBody>
          <a:bodyPr>
            <a:normAutofit/>
          </a:bodyPr>
          <a:lstStyle/>
          <a:p>
            <a:r>
              <a:rPr lang="en-US" sz="2800" cap="all" spc="500" dirty="0">
                <a:ln w="3175">
                  <a:noFill/>
                </a:ln>
                <a:solidFill>
                  <a:srgbClr val="0078D7"/>
                </a:solidFill>
                <a:latin typeface="Segoe UI Semilight" charset="0"/>
                <a:ea typeface="+mn-ea"/>
                <a:cs typeface="Segoe UI Semilight" charset="0"/>
              </a:rPr>
              <a:t>Threat and anomaly detection</a:t>
            </a:r>
            <a:br>
              <a:rPr lang="en-US" dirty="0"/>
            </a:br>
            <a:r>
              <a:rPr lang="en-US" sz="2000" cap="all" dirty="0">
                <a:solidFill>
                  <a:srgbClr val="0078D7"/>
                </a:solidFill>
              </a:rPr>
              <a:t>Advanced security and compliance</a:t>
            </a:r>
          </a:p>
        </p:txBody>
      </p:sp>
      <p:sp>
        <p:nvSpPr>
          <p:cNvPr id="4" name="Content Placeholder 2"/>
          <p:cNvSpPr>
            <a:spLocks noGrp="1"/>
          </p:cNvSpPr>
          <p:nvPr>
            <p:ph type="body" sz="quarter" idx="10"/>
          </p:nvPr>
        </p:nvSpPr>
        <p:spPr>
          <a:xfrm>
            <a:off x="274638" y="2357133"/>
            <a:ext cx="4512762" cy="3434786"/>
          </a:xfrm>
        </p:spPr>
        <p:txBody>
          <a:bodyPr/>
          <a:lstStyle/>
          <a:p>
            <a:r>
              <a:rPr lang="en-US" sz="1800" dirty="0"/>
              <a:t>Intelligent threat detection</a:t>
            </a:r>
          </a:p>
          <a:p>
            <a:r>
              <a:rPr lang="en-US" sz="1800" dirty="0"/>
              <a:t>Built-in behavioral analysis</a:t>
            </a:r>
          </a:p>
          <a:p>
            <a:r>
              <a:rPr lang="en-US" sz="1800" dirty="0"/>
              <a:t>Real-time alerts</a:t>
            </a:r>
          </a:p>
          <a:p>
            <a:r>
              <a:rPr lang="en-US" sz="1800" dirty="0"/>
              <a:t>Explorable audit log</a:t>
            </a:r>
          </a:p>
          <a:p>
            <a:r>
              <a:rPr lang="en-US" sz="1800" dirty="0"/>
              <a:t>Unusual patterns are detected and fixed</a:t>
            </a:r>
          </a:p>
          <a:p>
            <a:r>
              <a:rPr lang="en-US" sz="1800" dirty="0"/>
              <a:t>Discover, track and remediate vulnerabilities</a:t>
            </a:r>
          </a:p>
        </p:txBody>
      </p:sp>
      <p:sp>
        <p:nvSpPr>
          <p:cNvPr id="39" name="TextBox 38"/>
          <p:cNvSpPr txBox="1"/>
          <p:nvPr/>
        </p:nvSpPr>
        <p:spPr>
          <a:xfrm>
            <a:off x="5242273" y="3596542"/>
            <a:ext cx="1611554" cy="3508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SQL Threat Detection</a:t>
            </a:r>
          </a:p>
        </p:txBody>
      </p:sp>
      <p:sp>
        <p:nvSpPr>
          <p:cNvPr id="40" name="TextBox 39"/>
          <p:cNvSpPr txBox="1"/>
          <p:nvPr/>
        </p:nvSpPr>
        <p:spPr>
          <a:xfrm>
            <a:off x="7018696" y="4898125"/>
            <a:ext cx="1284706" cy="5170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a:t>
            </a:r>
            <a:r>
              <a:rPr kumimoji="0" lang="en-US" sz="1200" b="0" i="0" u="none" strike="noStrike" kern="1200" cap="none" spc="0" normalizeH="0" baseline="0" noProof="0">
                <a:ln>
                  <a:noFill/>
                </a:ln>
                <a:solidFill>
                  <a:srgbClr val="FFFFFF"/>
                </a:solidFill>
                <a:effectLst/>
                <a:uLnTx/>
                <a:uFillTx/>
                <a:latin typeface="Segoe UI"/>
                <a:ea typeface="+mn-ea"/>
                <a:cs typeface="+mn-cs"/>
              </a:rPr>
              <a:t>SQL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Database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34"/>
          <p:cNvSpPr/>
          <p:nvPr/>
        </p:nvSpPr>
        <p:spPr bwMode="auto">
          <a:xfrm>
            <a:off x="8702471" y="4212545"/>
            <a:ext cx="699126" cy="69912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TextBox 40"/>
          <p:cNvSpPr txBox="1"/>
          <p:nvPr/>
        </p:nvSpPr>
        <p:spPr>
          <a:xfrm>
            <a:off x="8543615" y="4898125"/>
            <a:ext cx="1008260" cy="3508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Web app</a:t>
            </a:r>
          </a:p>
        </p:txBody>
      </p:sp>
      <p:cxnSp>
        <p:nvCxnSpPr>
          <p:cNvPr id="46" name="Straight Connector 45"/>
          <p:cNvCxnSpPr/>
          <p:nvPr/>
        </p:nvCxnSpPr>
        <p:spPr>
          <a:xfrm>
            <a:off x="8036147" y="4564184"/>
            <a:ext cx="494004" cy="0"/>
          </a:xfrm>
          <a:prstGeom prst="line">
            <a:avLst/>
          </a:prstGeom>
          <a:ln w="19050">
            <a:solidFill>
              <a:schemeClr val="bg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374660" y="6193083"/>
            <a:ext cx="1806191"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83B01"/>
                </a:solidFill>
                <a:effectLst/>
                <a:uLnTx/>
                <a:uFillTx/>
                <a:latin typeface="Segoe UI"/>
                <a:ea typeface="+mn-ea"/>
                <a:cs typeface="+mn-cs"/>
              </a:rPr>
              <a:t>External attacker / malicious insider </a:t>
            </a:r>
          </a:p>
        </p:txBody>
      </p:sp>
      <p:sp>
        <p:nvSpPr>
          <p:cNvPr id="67" name="TextBox 66"/>
          <p:cNvSpPr txBox="1"/>
          <p:nvPr/>
        </p:nvSpPr>
        <p:spPr>
          <a:xfrm>
            <a:off x="8268061" y="6193083"/>
            <a:ext cx="1963172"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End user experiencing errors &amp; issues</a:t>
            </a:r>
          </a:p>
        </p:txBody>
      </p:sp>
      <p:grpSp>
        <p:nvGrpSpPr>
          <p:cNvPr id="8" name="Group 7"/>
          <p:cNvGrpSpPr/>
          <p:nvPr/>
        </p:nvGrpSpPr>
        <p:grpSpPr>
          <a:xfrm>
            <a:off x="5822333" y="3150405"/>
            <a:ext cx="409720" cy="461226"/>
            <a:chOff x="1078282" y="2611596"/>
            <a:chExt cx="363788" cy="409518"/>
          </a:xfrm>
        </p:grpSpPr>
        <p:sp>
          <p:nvSpPr>
            <p:cNvPr id="7" name="Rectangle 6"/>
            <p:cNvSpPr/>
            <p:nvPr/>
          </p:nvSpPr>
          <p:spPr bwMode="auto">
            <a:xfrm>
              <a:off x="1168400" y="2699657"/>
              <a:ext cx="177800" cy="24674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Freeform 35"/>
            <p:cNvSpPr>
              <a:spLocks noChangeAspect="1"/>
            </p:cNvSpPr>
            <p:nvPr/>
          </p:nvSpPr>
          <p:spPr bwMode="auto">
            <a:xfrm>
              <a:off x="1078282" y="2611596"/>
              <a:ext cx="363788" cy="409518"/>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1" normalizeH="0" baseline="0" noProof="0" dirty="0" err="1">
                <a:ln>
                  <a:noFill/>
                </a:ln>
                <a:solidFill>
                  <a:srgbClr val="FFFFFF"/>
                </a:solidFill>
                <a:effectLst/>
                <a:uLnTx/>
                <a:uFillTx/>
                <a:latin typeface="Segoe UI Semilight"/>
                <a:ea typeface="Segoe UI" pitchFamily="34" charset="0"/>
                <a:cs typeface="Segoe UI" pitchFamily="34" charset="0"/>
              </a:endParaRPr>
            </a:p>
          </p:txBody>
        </p:sp>
      </p:grpSp>
      <p:sp>
        <p:nvSpPr>
          <p:cNvPr id="34" name="Freeform 33"/>
          <p:cNvSpPr/>
          <p:nvPr/>
        </p:nvSpPr>
        <p:spPr bwMode="auto">
          <a:xfrm>
            <a:off x="7391766" y="4205811"/>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TextBox 36"/>
          <p:cNvSpPr txBox="1"/>
          <p:nvPr/>
        </p:nvSpPr>
        <p:spPr>
          <a:xfrm>
            <a:off x="8438067" y="2433826"/>
            <a:ext cx="995884" cy="590931"/>
          </a:xfrm>
          <a:prstGeom prst="rect">
            <a:avLst/>
          </a:prstGeom>
          <a:noFill/>
        </p:spPr>
        <p:txBody>
          <a:bodyPr wrap="square" lIns="91440" tIns="45720" rIns="91440" bIns="45720" rtlCol="0">
            <a:spAutoFit/>
          </a:bodyPr>
          <a:lstStyle/>
          <a:p>
            <a:pPr marL="0" marR="0" lvl="0" indent="0" algn="l" defTabSz="913154" rtl="0"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a:ea typeface="+mn-ea"/>
                <a:cs typeface="+mn-cs"/>
              </a:rPr>
              <a:t>Real-time threat alerts to admins</a:t>
            </a:r>
            <a:endParaRPr kumimoji="0" lang="en-US" sz="900" b="0" i="0" u="none" strike="noStrike" kern="0" cap="none" spc="0" normalizeH="0" baseline="0" noProof="0" dirty="0">
              <a:ln>
                <a:noFill/>
              </a:ln>
              <a:solidFill>
                <a:srgbClr val="0078D7"/>
              </a:solidFill>
              <a:effectLst/>
              <a:uLnTx/>
              <a:uFillTx/>
              <a:latin typeface="Segoe UI"/>
              <a:ea typeface="+mn-ea"/>
              <a:cs typeface="+mn-cs"/>
            </a:endParaRPr>
          </a:p>
        </p:txBody>
      </p:sp>
      <p:sp>
        <p:nvSpPr>
          <p:cNvPr id="38" name="Freeform 37"/>
          <p:cNvSpPr/>
          <p:nvPr/>
        </p:nvSpPr>
        <p:spPr>
          <a:xfrm>
            <a:off x="7855008" y="2395700"/>
            <a:ext cx="579302" cy="592110"/>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48" name="TextBox 47"/>
          <p:cNvSpPr txBox="1"/>
          <p:nvPr/>
        </p:nvSpPr>
        <p:spPr>
          <a:xfrm>
            <a:off x="10228056" y="4802563"/>
            <a:ext cx="1373394" cy="424732"/>
          </a:xfrm>
          <a:prstGeom prst="rect">
            <a:avLst/>
          </a:prstGeom>
          <a:noFill/>
        </p:spPr>
        <p:txBody>
          <a:bodyPr wrap="square" lIns="91440" tIns="45720" rIns="91440" bIns="45720"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a:ea typeface="+mn-ea"/>
                <a:cs typeface="+mn-cs"/>
              </a:rPr>
              <a:t>Real-time alerts </a:t>
            </a:r>
            <a:r>
              <a:rPr kumimoji="0" lang="en-US" sz="1200" b="0" i="0" u="none" strike="noStrike" kern="0" cap="none" spc="0" normalizeH="0" baseline="0" noProof="0" dirty="0">
                <a:ln>
                  <a:noFill/>
                </a:ln>
                <a:solidFill>
                  <a:srgbClr val="0078D7"/>
                </a:solidFill>
                <a:effectLst/>
                <a:uLnTx/>
                <a:uFillTx/>
                <a:latin typeface="Segoe UI"/>
                <a:ea typeface="+mn-ea"/>
                <a:cs typeface="+mn-cs"/>
              </a:rPr>
              <a:t>to developers</a:t>
            </a:r>
            <a:endParaRPr kumimoji="0" lang="en-US" sz="900" b="0" i="0" u="none" strike="noStrike" kern="0" cap="none" spc="0" normalizeH="0" baseline="0" noProof="0" dirty="0">
              <a:ln>
                <a:noFill/>
              </a:ln>
              <a:solidFill>
                <a:srgbClr val="0078D7"/>
              </a:solidFill>
              <a:effectLst/>
              <a:uLnTx/>
              <a:uFillTx/>
              <a:latin typeface="Segoe UI"/>
              <a:ea typeface="+mn-ea"/>
              <a:cs typeface="+mn-cs"/>
            </a:endParaRPr>
          </a:p>
        </p:txBody>
      </p:sp>
      <p:sp>
        <p:nvSpPr>
          <p:cNvPr id="51" name="Freeform 5"/>
          <p:cNvSpPr>
            <a:spLocks noEditPoints="1"/>
          </p:cNvSpPr>
          <p:nvPr/>
        </p:nvSpPr>
        <p:spPr bwMode="auto">
          <a:xfrm>
            <a:off x="7700355" y="2609133"/>
            <a:ext cx="257082" cy="212826"/>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204"/>
          <p:cNvSpPr/>
          <p:nvPr/>
        </p:nvSpPr>
        <p:spPr>
          <a:xfrm>
            <a:off x="8936009" y="5504354"/>
            <a:ext cx="653356" cy="632156"/>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1200" cap="none" spc="0" normalizeH="0" baseline="0" noProof="0">
              <a:ln>
                <a:noFill/>
              </a:ln>
              <a:solidFill>
                <a:prstClr val="white"/>
              </a:solidFill>
              <a:effectLst/>
              <a:uLnTx/>
              <a:uFillTx/>
              <a:latin typeface="Segoe UI"/>
              <a:ea typeface="+mn-ea"/>
              <a:cs typeface="+mn-cs"/>
            </a:endParaRPr>
          </a:p>
        </p:txBody>
      </p:sp>
      <p:sp>
        <p:nvSpPr>
          <p:cNvPr id="71" name="Freeform: Shape 70"/>
          <p:cNvSpPr/>
          <p:nvPr/>
        </p:nvSpPr>
        <p:spPr bwMode="auto">
          <a:xfrm>
            <a:off x="6984876" y="5537056"/>
            <a:ext cx="585758" cy="566752"/>
          </a:xfrm>
          <a:custGeom>
            <a:avLst/>
            <a:gdLst>
              <a:gd name="connsiteX0" fmla="*/ 246286 w 525844"/>
              <a:gd name="connsiteY0" fmla="*/ 360693 h 508783"/>
              <a:gd name="connsiteX1" fmla="*/ 279718 w 525844"/>
              <a:gd name="connsiteY1" fmla="*/ 360693 h 508783"/>
              <a:gd name="connsiteX2" fmla="*/ 288576 w 525844"/>
              <a:gd name="connsiteY2" fmla="*/ 399705 h 508783"/>
              <a:gd name="connsiteX3" fmla="*/ 263002 w 525844"/>
              <a:gd name="connsiteY3" fmla="*/ 446798 h 508783"/>
              <a:gd name="connsiteX4" fmla="*/ 237428 w 525844"/>
              <a:gd name="connsiteY4" fmla="*/ 399705 h 508783"/>
              <a:gd name="connsiteX5" fmla="*/ 243000 w 525844"/>
              <a:gd name="connsiteY5" fmla="*/ 312213 h 508783"/>
              <a:gd name="connsiteX6" fmla="*/ 283004 w 525844"/>
              <a:gd name="connsiteY6" fmla="*/ 312213 h 508783"/>
              <a:gd name="connsiteX7" fmla="*/ 288576 w 525844"/>
              <a:gd name="connsiteY7" fmla="*/ 317807 h 508783"/>
              <a:gd name="connsiteX8" fmla="*/ 280433 w 525844"/>
              <a:gd name="connsiteY8" fmla="*/ 352660 h 508783"/>
              <a:gd name="connsiteX9" fmla="*/ 245287 w 525844"/>
              <a:gd name="connsiteY9" fmla="*/ 352660 h 508783"/>
              <a:gd name="connsiteX10" fmla="*/ 237429 w 525844"/>
              <a:gd name="connsiteY10" fmla="*/ 317807 h 508783"/>
              <a:gd name="connsiteX11" fmla="*/ 243000 w 525844"/>
              <a:gd name="connsiteY11" fmla="*/ 312213 h 508783"/>
              <a:gd name="connsiteX12" fmla="*/ 351968 w 525844"/>
              <a:gd name="connsiteY12" fmla="*/ 278218 h 508783"/>
              <a:gd name="connsiteX13" fmla="*/ 521727 w 525844"/>
              <a:gd name="connsiteY13" fmla="*/ 473822 h 508783"/>
              <a:gd name="connsiteX14" fmla="*/ 263737 w 525844"/>
              <a:gd name="connsiteY14" fmla="*/ 508779 h 508783"/>
              <a:gd name="connsiteX15" fmla="*/ 4276 w 525844"/>
              <a:gd name="connsiteY15" fmla="*/ 473822 h 508783"/>
              <a:gd name="connsiteX16" fmla="*/ 174035 w 525844"/>
              <a:gd name="connsiteY16" fmla="*/ 278219 h 508783"/>
              <a:gd name="connsiteX17" fmla="*/ 263002 w 525844"/>
              <a:gd name="connsiteY17" fmla="*/ 490281 h 508783"/>
              <a:gd name="connsiteX18" fmla="*/ 351968 w 525844"/>
              <a:gd name="connsiteY18" fmla="*/ 278218 h 508783"/>
              <a:gd name="connsiteX19" fmla="*/ 297848 w 525844"/>
              <a:gd name="connsiteY19" fmla="*/ 107722 h 508783"/>
              <a:gd name="connsiteX20" fmla="*/ 349509 w 525844"/>
              <a:gd name="connsiteY20" fmla="*/ 107722 h 508783"/>
              <a:gd name="connsiteX21" fmla="*/ 349509 w 525844"/>
              <a:gd name="connsiteY21" fmla="*/ 149062 h 508783"/>
              <a:gd name="connsiteX22" fmla="*/ 297848 w 525844"/>
              <a:gd name="connsiteY22" fmla="*/ 149062 h 508783"/>
              <a:gd name="connsiteX23" fmla="*/ 174243 w 525844"/>
              <a:gd name="connsiteY23" fmla="*/ 107722 h 508783"/>
              <a:gd name="connsiteX24" fmla="*/ 225904 w 525844"/>
              <a:gd name="connsiteY24" fmla="*/ 107722 h 508783"/>
              <a:gd name="connsiteX25" fmla="*/ 225904 w 525844"/>
              <a:gd name="connsiteY25" fmla="*/ 149062 h 508783"/>
              <a:gd name="connsiteX26" fmla="*/ 174243 w 525844"/>
              <a:gd name="connsiteY26" fmla="*/ 149062 h 508783"/>
              <a:gd name="connsiteX27" fmla="*/ 176497 w 525844"/>
              <a:gd name="connsiteY27" fmla="*/ 88908 h 508783"/>
              <a:gd name="connsiteX28" fmla="*/ 162301 w 525844"/>
              <a:gd name="connsiteY28" fmla="*/ 94812 h 508783"/>
              <a:gd name="connsiteX29" fmla="*/ 157914 w 525844"/>
              <a:gd name="connsiteY29" fmla="*/ 105444 h 508783"/>
              <a:gd name="connsiteX30" fmla="*/ 157914 w 525844"/>
              <a:gd name="connsiteY30" fmla="*/ 146923 h 508783"/>
              <a:gd name="connsiteX31" fmla="*/ 162301 w 525844"/>
              <a:gd name="connsiteY31" fmla="*/ 157555 h 508783"/>
              <a:gd name="connsiteX32" fmla="*/ 176497 w 525844"/>
              <a:gd name="connsiteY32" fmla="*/ 163458 h 508783"/>
              <a:gd name="connsiteX33" fmla="*/ 223804 w 525844"/>
              <a:gd name="connsiteY33" fmla="*/ 163458 h 508783"/>
              <a:gd name="connsiteX34" fmla="*/ 243882 w 525844"/>
              <a:gd name="connsiteY34" fmla="*/ 143302 h 508783"/>
              <a:gd name="connsiteX35" fmla="*/ 243882 w 525844"/>
              <a:gd name="connsiteY35" fmla="*/ 121190 h 508783"/>
              <a:gd name="connsiteX36" fmla="*/ 247501 w 525844"/>
              <a:gd name="connsiteY36" fmla="*/ 117275 h 508783"/>
              <a:gd name="connsiteX37" fmla="*/ 276620 w 525844"/>
              <a:gd name="connsiteY37" fmla="*/ 117151 h 508783"/>
              <a:gd name="connsiteX38" fmla="*/ 280469 w 525844"/>
              <a:gd name="connsiteY38" fmla="*/ 120852 h 508783"/>
              <a:gd name="connsiteX39" fmla="*/ 280469 w 525844"/>
              <a:gd name="connsiteY39" fmla="*/ 143302 h 508783"/>
              <a:gd name="connsiteX40" fmla="*/ 300547 w 525844"/>
              <a:gd name="connsiteY40" fmla="*/ 163458 h 508783"/>
              <a:gd name="connsiteX41" fmla="*/ 347853 w 525844"/>
              <a:gd name="connsiteY41" fmla="*/ 163458 h 508783"/>
              <a:gd name="connsiteX42" fmla="*/ 367931 w 525844"/>
              <a:gd name="connsiteY42" fmla="*/ 143302 h 508783"/>
              <a:gd name="connsiteX43" fmla="*/ 367931 w 525844"/>
              <a:gd name="connsiteY43" fmla="*/ 109065 h 508783"/>
              <a:gd name="connsiteX44" fmla="*/ 347853 w 525844"/>
              <a:gd name="connsiteY44" fmla="*/ 88908 h 508783"/>
              <a:gd name="connsiteX45" fmla="*/ 263003 w 525844"/>
              <a:gd name="connsiteY45" fmla="*/ 0 h 508783"/>
              <a:gd name="connsiteX46" fmla="*/ 395606 w 525844"/>
              <a:gd name="connsiteY46" fmla="*/ 133120 h 508783"/>
              <a:gd name="connsiteX47" fmla="*/ 263003 w 525844"/>
              <a:gd name="connsiteY47" fmla="*/ 266240 h 508783"/>
              <a:gd name="connsiteX48" fmla="*/ 130399 w 525844"/>
              <a:gd name="connsiteY48" fmla="*/ 133120 h 508783"/>
              <a:gd name="connsiteX49" fmla="*/ 263003 w 525844"/>
              <a:gd name="connsiteY49" fmla="*/ 0 h 5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5844" h="508783">
                <a:moveTo>
                  <a:pt x="246286" y="360693"/>
                </a:moveTo>
                <a:lnTo>
                  <a:pt x="279718" y="360693"/>
                </a:lnTo>
                <a:lnTo>
                  <a:pt x="288576" y="399705"/>
                </a:lnTo>
                <a:lnTo>
                  <a:pt x="263002" y="446798"/>
                </a:lnTo>
                <a:lnTo>
                  <a:pt x="237428" y="399705"/>
                </a:lnTo>
                <a:close/>
                <a:moveTo>
                  <a:pt x="243000" y="312213"/>
                </a:moveTo>
                <a:lnTo>
                  <a:pt x="283004" y="312213"/>
                </a:lnTo>
                <a:cubicBezTo>
                  <a:pt x="286081" y="312213"/>
                  <a:pt x="288576" y="314718"/>
                  <a:pt x="288576" y="317807"/>
                </a:cubicBezTo>
                <a:lnTo>
                  <a:pt x="280433" y="352660"/>
                </a:lnTo>
                <a:lnTo>
                  <a:pt x="245287" y="352660"/>
                </a:lnTo>
                <a:cubicBezTo>
                  <a:pt x="243406" y="345131"/>
                  <a:pt x="237429" y="324548"/>
                  <a:pt x="237429" y="317807"/>
                </a:cubicBezTo>
                <a:cubicBezTo>
                  <a:pt x="237429" y="314718"/>
                  <a:pt x="239923" y="312213"/>
                  <a:pt x="243000" y="312213"/>
                </a:cubicBezTo>
                <a:close/>
                <a:moveTo>
                  <a:pt x="351968" y="278218"/>
                </a:moveTo>
                <a:cubicBezTo>
                  <a:pt x="560596" y="330673"/>
                  <a:pt x="524619" y="461680"/>
                  <a:pt x="521727" y="473822"/>
                </a:cubicBezTo>
                <a:cubicBezTo>
                  <a:pt x="474009" y="492251"/>
                  <a:pt x="378276" y="509100"/>
                  <a:pt x="263737" y="508779"/>
                </a:cubicBezTo>
                <a:cubicBezTo>
                  <a:pt x="149197" y="508458"/>
                  <a:pt x="90333" y="491783"/>
                  <a:pt x="4276" y="473822"/>
                </a:cubicBezTo>
                <a:cubicBezTo>
                  <a:pt x="1016" y="456352"/>
                  <a:pt x="-34593" y="330674"/>
                  <a:pt x="174035" y="278219"/>
                </a:cubicBezTo>
                <a:cubicBezTo>
                  <a:pt x="204907" y="422327"/>
                  <a:pt x="246257" y="459166"/>
                  <a:pt x="263002" y="490281"/>
                </a:cubicBezTo>
                <a:cubicBezTo>
                  <a:pt x="278693" y="458676"/>
                  <a:pt x="313991" y="432371"/>
                  <a:pt x="351968" y="278218"/>
                </a:cubicBezTo>
                <a:close/>
                <a:moveTo>
                  <a:pt x="297848" y="107722"/>
                </a:moveTo>
                <a:lnTo>
                  <a:pt x="349509" y="107722"/>
                </a:lnTo>
                <a:lnTo>
                  <a:pt x="349509" y="149062"/>
                </a:lnTo>
                <a:lnTo>
                  <a:pt x="297848" y="149062"/>
                </a:lnTo>
                <a:close/>
                <a:moveTo>
                  <a:pt x="174243" y="107722"/>
                </a:moveTo>
                <a:lnTo>
                  <a:pt x="225904" y="107722"/>
                </a:lnTo>
                <a:lnTo>
                  <a:pt x="225904" y="149062"/>
                </a:lnTo>
                <a:lnTo>
                  <a:pt x="174243" y="149062"/>
                </a:lnTo>
                <a:close/>
                <a:moveTo>
                  <a:pt x="176497" y="88908"/>
                </a:moveTo>
                <a:cubicBezTo>
                  <a:pt x="170953" y="88908"/>
                  <a:pt x="165934" y="91164"/>
                  <a:pt x="162301" y="94812"/>
                </a:cubicBezTo>
                <a:lnTo>
                  <a:pt x="157914" y="105444"/>
                </a:lnTo>
                <a:lnTo>
                  <a:pt x="157914" y="146923"/>
                </a:lnTo>
                <a:lnTo>
                  <a:pt x="162301" y="157555"/>
                </a:lnTo>
                <a:cubicBezTo>
                  <a:pt x="165934" y="161202"/>
                  <a:pt x="170953" y="163458"/>
                  <a:pt x="176497" y="163458"/>
                </a:cubicBezTo>
                <a:lnTo>
                  <a:pt x="223804" y="163458"/>
                </a:lnTo>
                <a:cubicBezTo>
                  <a:pt x="234892" y="163458"/>
                  <a:pt x="243882" y="154434"/>
                  <a:pt x="243882" y="143302"/>
                </a:cubicBezTo>
                <a:lnTo>
                  <a:pt x="243882" y="121190"/>
                </a:lnTo>
                <a:lnTo>
                  <a:pt x="247501" y="117275"/>
                </a:lnTo>
                <a:cubicBezTo>
                  <a:pt x="255769" y="110056"/>
                  <a:pt x="267274" y="109635"/>
                  <a:pt x="276620" y="117151"/>
                </a:cubicBezTo>
                <a:lnTo>
                  <a:pt x="280469" y="120852"/>
                </a:lnTo>
                <a:lnTo>
                  <a:pt x="280469" y="143302"/>
                </a:lnTo>
                <a:cubicBezTo>
                  <a:pt x="280469" y="154434"/>
                  <a:pt x="289458" y="163458"/>
                  <a:pt x="300547" y="163458"/>
                </a:cubicBezTo>
                <a:lnTo>
                  <a:pt x="347853" y="163458"/>
                </a:lnTo>
                <a:cubicBezTo>
                  <a:pt x="358942" y="163458"/>
                  <a:pt x="367931" y="154434"/>
                  <a:pt x="367931" y="143302"/>
                </a:cubicBezTo>
                <a:lnTo>
                  <a:pt x="367931" y="109065"/>
                </a:lnTo>
                <a:cubicBezTo>
                  <a:pt x="367931" y="97933"/>
                  <a:pt x="358942" y="88908"/>
                  <a:pt x="347853" y="88908"/>
                </a:cubicBezTo>
                <a:close/>
                <a:moveTo>
                  <a:pt x="263003" y="0"/>
                </a:moveTo>
                <a:cubicBezTo>
                  <a:pt x="336237" y="0"/>
                  <a:pt x="395606" y="59600"/>
                  <a:pt x="395606" y="133120"/>
                </a:cubicBezTo>
                <a:cubicBezTo>
                  <a:pt x="395606" y="206640"/>
                  <a:pt x="336237" y="266240"/>
                  <a:pt x="263003" y="266240"/>
                </a:cubicBezTo>
                <a:cubicBezTo>
                  <a:pt x="189768" y="266240"/>
                  <a:pt x="130399" y="206640"/>
                  <a:pt x="130399" y="133120"/>
                </a:cubicBezTo>
                <a:cubicBezTo>
                  <a:pt x="130399" y="59600"/>
                  <a:pt x="189768" y="0"/>
                  <a:pt x="263003"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 name="Group 2"/>
          <p:cNvGrpSpPr/>
          <p:nvPr/>
        </p:nvGrpSpPr>
        <p:grpSpPr>
          <a:xfrm>
            <a:off x="10295770" y="3636158"/>
            <a:ext cx="1493706" cy="517065"/>
            <a:chOff x="6147445" y="2912246"/>
            <a:chExt cx="1493706" cy="517065"/>
          </a:xfrm>
        </p:grpSpPr>
        <p:sp>
          <p:nvSpPr>
            <p:cNvPr id="27" name="TextBox 26"/>
            <p:cNvSpPr txBox="1"/>
            <p:nvPr/>
          </p:nvSpPr>
          <p:spPr>
            <a:xfrm>
              <a:off x="6147445" y="2912246"/>
              <a:ext cx="1493706" cy="5170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Machine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Learning</a:t>
              </a:r>
            </a:p>
          </p:txBody>
        </p:sp>
        <p:sp>
          <p:nvSpPr>
            <p:cNvPr id="31" name="Freeform 30"/>
            <p:cNvSpPr/>
            <p:nvPr/>
          </p:nvSpPr>
          <p:spPr bwMode="auto">
            <a:xfrm>
              <a:off x="6202189" y="2955921"/>
              <a:ext cx="339991" cy="357842"/>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42" name="TextBox 41"/>
          <p:cNvSpPr txBox="1"/>
          <p:nvPr/>
        </p:nvSpPr>
        <p:spPr>
          <a:xfrm>
            <a:off x="10148303" y="4102565"/>
            <a:ext cx="1532901" cy="3508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Anomaly detection</a:t>
            </a:r>
          </a:p>
        </p:txBody>
      </p:sp>
      <p:cxnSp>
        <p:nvCxnSpPr>
          <p:cNvPr id="10" name="Straight Arrow Connector 9">
            <a:extLst>
              <a:ext uri="{FF2B5EF4-FFF2-40B4-BE49-F238E27FC236}">
                <a16:creationId xmlns:a16="http://schemas.microsoft.com/office/drawing/2014/main" id="{7E6D67DC-26F6-4DDD-B436-8CEC403125CF}"/>
              </a:ext>
            </a:extLst>
          </p:cNvPr>
          <p:cNvCxnSpPr>
            <a:cxnSpLocks/>
          </p:cNvCxnSpPr>
          <p:nvPr/>
        </p:nvCxnSpPr>
        <p:spPr>
          <a:xfrm flipV="1">
            <a:off x="8247738" y="3063345"/>
            <a:ext cx="0" cy="245865"/>
          </a:xfrm>
          <a:prstGeom prst="straightConnector1">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D5E4EE2-F8DC-4D98-99EB-BD01B0F9BAB4}"/>
              </a:ext>
            </a:extLst>
          </p:cNvPr>
          <p:cNvCxnSpPr/>
          <p:nvPr/>
        </p:nvCxnSpPr>
        <p:spPr>
          <a:xfrm flipV="1">
            <a:off x="7593589" y="5473094"/>
            <a:ext cx="508505" cy="383420"/>
          </a:xfrm>
          <a:prstGeom prst="bentConnector3">
            <a:avLst>
              <a:gd name="adj1" fmla="val 99950"/>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1A16D7B-38E1-4C25-B456-AEC9F9FA210F}"/>
              </a:ext>
            </a:extLst>
          </p:cNvPr>
          <p:cNvCxnSpPr>
            <a:cxnSpLocks/>
          </p:cNvCxnSpPr>
          <p:nvPr/>
        </p:nvCxnSpPr>
        <p:spPr>
          <a:xfrm flipH="1" flipV="1">
            <a:off x="8343579" y="5473094"/>
            <a:ext cx="508505" cy="383420"/>
          </a:xfrm>
          <a:prstGeom prst="bentConnector3">
            <a:avLst>
              <a:gd name="adj1" fmla="val 99950"/>
            </a:avLst>
          </a:prstGeom>
          <a:ln w="19050">
            <a:solidFill>
              <a:srgbClr val="0078D7"/>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Freeform 18"/>
          <p:cNvSpPr>
            <a:spLocks noEditPoints="1"/>
          </p:cNvSpPr>
          <p:nvPr/>
        </p:nvSpPr>
        <p:spPr bwMode="black">
          <a:xfrm rot="17995606">
            <a:off x="340876" y="6284571"/>
            <a:ext cx="450812" cy="35399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50" name="Rectangle 49"/>
          <p:cNvSpPr>
            <a:spLocks noChangeAspect="1"/>
          </p:cNvSpPr>
          <p:nvPr/>
        </p:nvSpPr>
        <p:spPr bwMode="auto">
          <a:xfrm>
            <a:off x="739925" y="6313833"/>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Learns &amp; adapts</a:t>
            </a:r>
          </a:p>
        </p:txBody>
      </p:sp>
      <p:sp>
        <p:nvSpPr>
          <p:cNvPr id="54" name="Pentagon 53"/>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Freeform 19"/>
          <p:cNvSpPr/>
          <p:nvPr/>
        </p:nvSpPr>
        <p:spPr>
          <a:xfrm>
            <a:off x="9062357" y="3837214"/>
            <a:ext cx="1233413" cy="310243"/>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55"/>
          <p:cNvSpPr/>
          <p:nvPr/>
        </p:nvSpPr>
        <p:spPr>
          <a:xfrm flipH="1">
            <a:off x="6882491" y="3608832"/>
            <a:ext cx="649860" cy="603713"/>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56"/>
          <p:cNvSpPr/>
          <p:nvPr/>
        </p:nvSpPr>
        <p:spPr>
          <a:xfrm>
            <a:off x="7761050" y="3608832"/>
            <a:ext cx="2404200" cy="603713"/>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57"/>
          <p:cNvSpPr/>
          <p:nvPr/>
        </p:nvSpPr>
        <p:spPr>
          <a:xfrm rot="10800000">
            <a:off x="9470569" y="4440926"/>
            <a:ext cx="1354909" cy="253351"/>
          </a:xfrm>
          <a:custGeom>
            <a:avLst/>
            <a:gdLst>
              <a:gd name="connsiteX0" fmla="*/ 0 w 1069522"/>
              <a:gd name="connsiteY0" fmla="*/ 310243 h 310243"/>
              <a:gd name="connsiteX1" fmla="*/ 0 w 1069522"/>
              <a:gd name="connsiteY1" fmla="*/ 0 h 310243"/>
              <a:gd name="connsiteX2" fmla="*/ 1069522 w 1069522"/>
              <a:gd name="connsiteY2" fmla="*/ 0 h 310243"/>
            </a:gdLst>
            <a:ahLst/>
            <a:cxnLst>
              <a:cxn ang="0">
                <a:pos x="connsiteX0" y="connsiteY0"/>
              </a:cxn>
              <a:cxn ang="0">
                <a:pos x="connsiteX1" y="connsiteY1"/>
              </a:cxn>
              <a:cxn ang="0">
                <a:pos x="connsiteX2" y="connsiteY2"/>
              </a:cxn>
            </a:cxnLst>
            <a:rect l="l" t="t" r="r" b="b"/>
            <a:pathLst>
              <a:path w="1069522" h="310243">
                <a:moveTo>
                  <a:pt x="0" y="310243"/>
                </a:moveTo>
                <a:lnTo>
                  <a:pt x="0" y="0"/>
                </a:lnTo>
                <a:lnTo>
                  <a:pt x="1069522" y="0"/>
                </a:lnTo>
              </a:path>
            </a:pathLst>
          </a:custGeom>
          <a:noFill/>
          <a:ln w="19050">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98220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cap="all" spc="500" dirty="0">
                <a:ln w="3175">
                  <a:noFill/>
                </a:ln>
                <a:solidFill>
                  <a:srgbClr val="0078D7"/>
                </a:solidFill>
                <a:latin typeface="Segoe UI Semilight" charset="0"/>
                <a:ea typeface="+mn-ea"/>
                <a:cs typeface="Segoe UI Semilight" charset="0"/>
              </a:rPr>
              <a:t>Self-tuning performance</a:t>
            </a:r>
            <a:br>
              <a:rPr lang="en-US" sz="2800" cap="all" spc="500" dirty="0">
                <a:ln w="3175">
                  <a:noFill/>
                </a:ln>
                <a:solidFill>
                  <a:srgbClr val="0078D7"/>
                </a:solidFill>
                <a:latin typeface="Segoe UI Semilight" charset="0"/>
                <a:ea typeface="+mn-ea"/>
                <a:cs typeface="Segoe UI Semilight" charset="0"/>
              </a:rPr>
            </a:br>
            <a:r>
              <a:rPr lang="en-US" sz="2000" cap="all" dirty="0">
                <a:solidFill>
                  <a:srgbClr val="0078D7"/>
                </a:solidFill>
              </a:rPr>
              <a:t>Database Advisor and adaptive query processing</a:t>
            </a:r>
          </a:p>
        </p:txBody>
      </p:sp>
      <p:sp>
        <p:nvSpPr>
          <p:cNvPr id="4" name="Content Placeholder 2"/>
          <p:cNvSpPr>
            <a:spLocks noGrp="1"/>
          </p:cNvSpPr>
          <p:nvPr>
            <p:ph type="body" sz="quarter" idx="10"/>
          </p:nvPr>
        </p:nvSpPr>
        <p:spPr/>
        <p:txBody>
          <a:bodyPr/>
          <a:lstStyle/>
          <a:p>
            <a:r>
              <a:rPr lang="en-US" sz="1800" dirty="0"/>
              <a:t>Manages indexes, tailored to the specific workload</a:t>
            </a:r>
          </a:p>
          <a:p>
            <a:r>
              <a:rPr lang="en-US" sz="1800" dirty="0"/>
              <a:t>Tests and validates actions, reverts if impact negative</a:t>
            </a:r>
          </a:p>
          <a:p>
            <a:r>
              <a:rPr lang="en-US" sz="1800" dirty="0"/>
              <a:t>Runs in full auto-mode, or in recommend/review mode</a:t>
            </a:r>
          </a:p>
          <a:p>
            <a:r>
              <a:rPr lang="en-US" sz="1800" dirty="0"/>
              <a:t>Continuously monitors query patterns and performance</a:t>
            </a:r>
          </a:p>
        </p:txBody>
      </p:sp>
      <p:sp>
        <p:nvSpPr>
          <p:cNvPr id="5" name="Freeform 4"/>
          <p:cNvSpPr>
            <a:spLocks noChangeAspect="1"/>
          </p:cNvSpPr>
          <p:nvPr/>
        </p:nvSpPr>
        <p:spPr bwMode="auto">
          <a:xfrm flipH="1">
            <a:off x="8671418" y="2358525"/>
            <a:ext cx="2523569" cy="161771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128"/>
          <p:cNvSpPr>
            <a:spLocks noChangeAspect="1"/>
          </p:cNvSpPr>
          <p:nvPr/>
        </p:nvSpPr>
        <p:spPr bwMode="auto">
          <a:xfrm flipH="1">
            <a:off x="6091650" y="2433333"/>
            <a:ext cx="3586066" cy="1980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a typeface="+mn-ea"/>
              <a:cs typeface="+mn-cs"/>
            </a:endParaRPr>
          </a:p>
        </p:txBody>
      </p:sp>
      <p:sp>
        <p:nvSpPr>
          <p:cNvPr id="15" name="TextBox 14"/>
          <p:cNvSpPr txBox="1"/>
          <p:nvPr/>
        </p:nvSpPr>
        <p:spPr>
          <a:xfrm>
            <a:off x="9647233" y="2761552"/>
            <a:ext cx="1054186" cy="52322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Tuning algorithms</a:t>
            </a:r>
          </a:p>
        </p:txBody>
      </p:sp>
      <p:sp>
        <p:nvSpPr>
          <p:cNvPr id="8" name="TextBox 7"/>
          <p:cNvSpPr txBox="1">
            <a:spLocks noChangeAspect="1"/>
          </p:cNvSpPr>
          <p:nvPr/>
        </p:nvSpPr>
        <p:spPr>
          <a:xfrm>
            <a:off x="6402196" y="3936506"/>
            <a:ext cx="1295995"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SQL Database</a:t>
            </a:r>
          </a:p>
        </p:txBody>
      </p:sp>
      <p:grpSp>
        <p:nvGrpSpPr>
          <p:cNvPr id="23" name="Group 22"/>
          <p:cNvGrpSpPr/>
          <p:nvPr/>
        </p:nvGrpSpPr>
        <p:grpSpPr>
          <a:xfrm>
            <a:off x="7864755" y="3284772"/>
            <a:ext cx="1335852" cy="931932"/>
            <a:chOff x="2572116" y="2647406"/>
            <a:chExt cx="1335852" cy="931932"/>
          </a:xfrm>
        </p:grpSpPr>
        <p:sp>
          <p:nvSpPr>
            <p:cNvPr id="21" name="Freeform 20"/>
            <p:cNvSpPr>
              <a:spLocks noChangeAspect="1"/>
            </p:cNvSpPr>
            <p:nvPr/>
          </p:nvSpPr>
          <p:spPr bwMode="auto">
            <a:xfrm>
              <a:off x="2778913" y="2647406"/>
              <a:ext cx="922257" cy="58402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2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TextBox 21"/>
            <p:cNvSpPr txBox="1">
              <a:spLocks noChangeAspect="1"/>
            </p:cNvSpPr>
            <p:nvPr/>
          </p:nvSpPr>
          <p:spPr>
            <a:xfrm>
              <a:off x="2572116" y="3302339"/>
              <a:ext cx="133585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Database advisor</a:t>
              </a:r>
            </a:p>
          </p:txBody>
        </p:sp>
      </p:grpSp>
      <p:cxnSp>
        <p:nvCxnSpPr>
          <p:cNvPr id="31" name="Straight Connector 30"/>
          <p:cNvCxnSpPr/>
          <p:nvPr/>
        </p:nvCxnSpPr>
        <p:spPr>
          <a:xfrm>
            <a:off x="7280179" y="3675007"/>
            <a:ext cx="836023" cy="0"/>
          </a:xfrm>
          <a:prstGeom prst="line">
            <a:avLst/>
          </a:prstGeom>
          <a:ln w="19050">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bwMode="auto">
          <a:xfrm>
            <a:off x="6775486" y="3174157"/>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Box 17"/>
          <p:cNvSpPr txBox="1"/>
          <p:nvPr/>
        </p:nvSpPr>
        <p:spPr>
          <a:xfrm>
            <a:off x="6007052" y="5956758"/>
            <a:ext cx="1536867" cy="677290"/>
          </a:xfrm>
          <a:prstGeom prst="rect">
            <a:avLst/>
          </a:prstGeom>
          <a:noFill/>
        </p:spPr>
        <p:txBody>
          <a:bodyPr wrap="none" lIns="179183" tIns="143346" rIns="179183" bIns="143346"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Developer</a:t>
            </a:r>
            <a:br>
              <a:rPr kumimoji="0" lang="en-US" sz="1400" b="0" i="0" u="none" strike="noStrike" kern="0" cap="none" spc="0" normalizeH="0" baseline="0" noProof="0" dirty="0">
                <a:ln>
                  <a:noFill/>
                </a:ln>
                <a:solidFill>
                  <a:srgbClr val="0078D7"/>
                </a:solidFill>
                <a:effectLst/>
                <a:uLnTx/>
                <a:uFillTx/>
                <a:latin typeface="Segoe UI"/>
                <a:ea typeface="+mn-ea"/>
                <a:cs typeface="+mn-cs"/>
              </a:rPr>
            </a:br>
            <a:r>
              <a:rPr kumimoji="0" lang="en-US" sz="1400" b="0" i="0" u="none" strike="noStrike" kern="0" cap="none" spc="0" normalizeH="0" baseline="0" noProof="0" dirty="0">
                <a:ln>
                  <a:noFill/>
                </a:ln>
                <a:solidFill>
                  <a:srgbClr val="0078D7"/>
                </a:solidFill>
                <a:effectLst/>
                <a:uLnTx/>
                <a:uFillTx/>
                <a:latin typeface="Segoe UI"/>
                <a:ea typeface="+mn-ea"/>
                <a:cs typeface="+mn-cs"/>
              </a:rPr>
              <a:t>no admin skills</a:t>
            </a:r>
            <a:endParaRPr kumimoji="0" lang="en-US" sz="1000" b="0" i="0" u="none" strike="noStrike" kern="0" cap="none" spc="0" normalizeH="0" baseline="0" noProof="0" dirty="0">
              <a:ln>
                <a:noFill/>
              </a:ln>
              <a:solidFill>
                <a:srgbClr val="0078D7"/>
              </a:solidFill>
              <a:effectLst/>
              <a:uLnTx/>
              <a:uFillTx/>
              <a:latin typeface="Segoe UI"/>
              <a:ea typeface="+mn-ea"/>
              <a:cs typeface="+mn-cs"/>
            </a:endParaRPr>
          </a:p>
        </p:txBody>
      </p:sp>
      <p:sp>
        <p:nvSpPr>
          <p:cNvPr id="24" name="Freeform 23"/>
          <p:cNvSpPr/>
          <p:nvPr/>
        </p:nvSpPr>
        <p:spPr>
          <a:xfrm flipH="1">
            <a:off x="6402721" y="5051390"/>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a:ea typeface="+mn-ea"/>
              <a:cs typeface="+mn-cs"/>
            </a:endParaRPr>
          </a:p>
        </p:txBody>
      </p:sp>
      <p:sp>
        <p:nvSpPr>
          <p:cNvPr id="26" name="TextBox 25"/>
          <p:cNvSpPr txBox="1"/>
          <p:nvPr/>
        </p:nvSpPr>
        <p:spPr>
          <a:xfrm>
            <a:off x="9451421" y="5956758"/>
            <a:ext cx="1639460" cy="677290"/>
          </a:xfrm>
          <a:prstGeom prst="rect">
            <a:avLst/>
          </a:prstGeom>
          <a:noFill/>
        </p:spPr>
        <p:txBody>
          <a:bodyPr wrap="none" lIns="179183" tIns="143346" rIns="179183" bIns="143346"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mn-ea"/>
                <a:cs typeface="+mn-cs"/>
              </a:rPr>
              <a:t>DBA of</a:t>
            </a:r>
            <a:br>
              <a:rPr kumimoji="0" lang="en-US" sz="1400" b="0" i="0" u="none" strike="noStrike" kern="0" cap="none" spc="0" normalizeH="0" baseline="0" noProof="0" dirty="0">
                <a:ln>
                  <a:noFill/>
                </a:ln>
                <a:solidFill>
                  <a:srgbClr val="0078D7"/>
                </a:solidFill>
                <a:effectLst/>
                <a:uLnTx/>
                <a:uFillTx/>
                <a:latin typeface="Segoe UI"/>
                <a:ea typeface="+mn-ea"/>
                <a:cs typeface="+mn-cs"/>
              </a:rPr>
            </a:br>
            <a:r>
              <a:rPr kumimoji="0" lang="en-US" sz="1400" b="0" i="0" u="none" strike="noStrike" kern="0" cap="none" spc="0" normalizeH="0" baseline="0" noProof="0" dirty="0">
                <a:ln>
                  <a:noFill/>
                </a:ln>
                <a:solidFill>
                  <a:srgbClr val="0078D7"/>
                </a:solidFill>
                <a:effectLst/>
                <a:uLnTx/>
                <a:uFillTx/>
                <a:latin typeface="Segoe UI"/>
                <a:ea typeface="+mn-ea"/>
                <a:cs typeface="+mn-cs"/>
              </a:rPr>
              <a:t>many databases</a:t>
            </a:r>
          </a:p>
        </p:txBody>
      </p:sp>
      <p:sp>
        <p:nvSpPr>
          <p:cNvPr id="27" name="Freeform 26"/>
          <p:cNvSpPr/>
          <p:nvPr/>
        </p:nvSpPr>
        <p:spPr>
          <a:xfrm>
            <a:off x="9738019" y="5051390"/>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a:ea typeface="+mn-ea"/>
              <a:cs typeface="+mn-cs"/>
            </a:endParaRPr>
          </a:p>
        </p:txBody>
      </p:sp>
      <p:sp>
        <p:nvSpPr>
          <p:cNvPr id="3" name="Rectangle 2"/>
          <p:cNvSpPr/>
          <p:nvPr/>
        </p:nvSpPr>
        <p:spPr bwMode="auto">
          <a:xfrm>
            <a:off x="5141747" y="4420563"/>
            <a:ext cx="1075268" cy="90536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5888" marR="0" lvl="0" indent="-115888"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“My app gets auto-tuned”</a:t>
            </a:r>
          </a:p>
        </p:txBody>
      </p:sp>
      <p:sp>
        <p:nvSpPr>
          <p:cNvPr id="30" name="Rectangle 29"/>
          <p:cNvSpPr/>
          <p:nvPr/>
        </p:nvSpPr>
        <p:spPr bwMode="auto">
          <a:xfrm>
            <a:off x="8772118" y="4651951"/>
            <a:ext cx="1075268" cy="90536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“I can do more in less time”</a:t>
            </a:r>
          </a:p>
        </p:txBody>
      </p:sp>
      <p:cxnSp>
        <p:nvCxnSpPr>
          <p:cNvPr id="10" name="Connector: Elbow 9">
            <a:extLst>
              <a:ext uri="{FF2B5EF4-FFF2-40B4-BE49-F238E27FC236}">
                <a16:creationId xmlns:a16="http://schemas.microsoft.com/office/drawing/2014/main" id="{134F4A88-44B2-46CA-AF45-794CA5A36A36}"/>
              </a:ext>
            </a:extLst>
          </p:cNvPr>
          <p:cNvCxnSpPr>
            <a:cxnSpLocks/>
            <a:stCxn id="15" idx="2"/>
          </p:cNvCxnSpPr>
          <p:nvPr/>
        </p:nvCxnSpPr>
        <p:spPr>
          <a:xfrm rot="5400000">
            <a:off x="9411062" y="2966910"/>
            <a:ext cx="445402" cy="1081126"/>
          </a:xfrm>
          <a:prstGeom prst="bentConnector2">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525687B-DF2C-4768-9338-6BFB7D9A20E6}"/>
              </a:ext>
            </a:extLst>
          </p:cNvPr>
          <p:cNvCxnSpPr>
            <a:cxnSpLocks/>
            <a:endCxn id="15" idx="1"/>
          </p:cNvCxnSpPr>
          <p:nvPr/>
        </p:nvCxnSpPr>
        <p:spPr>
          <a:xfrm flipV="1">
            <a:off x="8599714" y="3023162"/>
            <a:ext cx="1047519" cy="191752"/>
          </a:xfrm>
          <a:prstGeom prst="bentConnector3">
            <a:avLst>
              <a:gd name="adj1" fmla="val 119"/>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Freeform 18"/>
          <p:cNvSpPr>
            <a:spLocks noEditPoints="1"/>
          </p:cNvSpPr>
          <p:nvPr/>
        </p:nvSpPr>
        <p:spPr bwMode="black">
          <a:xfrm rot="17995606">
            <a:off x="340876" y="6284571"/>
            <a:ext cx="450812" cy="35399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p:spPr>
        <p:txBody>
          <a:bodyPr vert="horz" wrap="square" lIns="89069" tIns="44534" rIns="89069" bIns="44534" numCol="1" anchor="t" anchorCtr="0" compatLnSpc="1">
            <a:prstTxWarp prst="textNoShape">
              <a:avLst/>
            </a:prstTxWarp>
          </a:bodyPr>
          <a:lstStyle/>
          <a:p>
            <a:pPr marL="0" marR="0" lvl="0" indent="0" algn="l" defTabSz="890580" rtl="0" eaLnBrk="1" fontAlgn="auto" latinLnBrk="0" hangingPunct="1">
              <a:lnSpc>
                <a:spcPct val="100000"/>
              </a:lnSpc>
              <a:spcBef>
                <a:spcPts val="0"/>
              </a:spcBef>
              <a:spcAft>
                <a:spcPts val="0"/>
              </a:spcAft>
              <a:buClrTx/>
              <a:buSzTx/>
              <a:buFontTx/>
              <a:buNone/>
              <a:tabLst/>
              <a:defRPr/>
            </a:pPr>
            <a:endParaRPr kumimoji="0" lang="en-US" sz="1559"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37" name="Rectangle 36"/>
          <p:cNvSpPr>
            <a:spLocks noChangeAspect="1"/>
          </p:cNvSpPr>
          <p:nvPr/>
        </p:nvSpPr>
        <p:spPr bwMode="auto">
          <a:xfrm>
            <a:off x="739925" y="6313833"/>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Learns &amp; adapts</a:t>
            </a:r>
          </a:p>
        </p:txBody>
      </p:sp>
      <p:sp>
        <p:nvSpPr>
          <p:cNvPr id="38" name="Pentagon 37"/>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Freeform 5"/>
          <p:cNvSpPr/>
          <p:nvPr/>
        </p:nvSpPr>
        <p:spPr>
          <a:xfrm>
            <a:off x="5270617" y="4730399"/>
            <a:ext cx="989428" cy="595532"/>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428" h="595532">
                <a:moveTo>
                  <a:pt x="0" y="407963"/>
                </a:moveTo>
                <a:lnTo>
                  <a:pt x="595533" y="407963"/>
                </a:lnTo>
                <a:lnTo>
                  <a:pt x="783102" y="595532"/>
                </a:lnTo>
                <a:lnTo>
                  <a:pt x="783102" y="407963"/>
                </a:lnTo>
                <a:lnTo>
                  <a:pt x="989428" y="407963"/>
                </a:lnTo>
                <a:lnTo>
                  <a:pt x="989428" y="0"/>
                </a:lnTo>
              </a:path>
            </a:pathLst>
          </a:cu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8"/>
          <p:cNvSpPr/>
          <p:nvPr/>
        </p:nvSpPr>
        <p:spPr>
          <a:xfrm>
            <a:off x="8824970" y="4960718"/>
            <a:ext cx="1117019" cy="595532"/>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 name="connsiteX0" fmla="*/ 0 w 1117019"/>
              <a:gd name="connsiteY0" fmla="*/ 407963 h 595532"/>
              <a:gd name="connsiteX1" fmla="*/ 723124 w 1117019"/>
              <a:gd name="connsiteY1" fmla="*/ 407963 h 595532"/>
              <a:gd name="connsiteX2" fmla="*/ 910693 w 1117019"/>
              <a:gd name="connsiteY2" fmla="*/ 595532 h 595532"/>
              <a:gd name="connsiteX3" fmla="*/ 910693 w 1117019"/>
              <a:gd name="connsiteY3" fmla="*/ 407963 h 595532"/>
              <a:gd name="connsiteX4" fmla="*/ 1117019 w 1117019"/>
              <a:gd name="connsiteY4" fmla="*/ 407963 h 595532"/>
              <a:gd name="connsiteX5" fmla="*/ 1117019 w 1117019"/>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019" h="595532">
                <a:moveTo>
                  <a:pt x="0" y="407963"/>
                </a:moveTo>
                <a:lnTo>
                  <a:pt x="723124" y="407963"/>
                </a:lnTo>
                <a:lnTo>
                  <a:pt x="910693" y="595532"/>
                </a:lnTo>
                <a:lnTo>
                  <a:pt x="910693" y="407963"/>
                </a:lnTo>
                <a:lnTo>
                  <a:pt x="1117019" y="407963"/>
                </a:lnTo>
                <a:lnTo>
                  <a:pt x="1117019" y="0"/>
                </a:lnTo>
              </a:path>
            </a:pathLst>
          </a:cu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137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normAutofit/>
          </a:bodyPr>
          <a:lstStyle/>
          <a:p>
            <a:r>
              <a:rPr lang="en-US" sz="2800" cap="all" spc="500" dirty="0">
                <a:ln w="3175">
                  <a:noFill/>
                </a:ln>
                <a:solidFill>
                  <a:srgbClr val="0078D7"/>
                </a:solidFill>
                <a:latin typeface="Segoe UI Semilight" charset="0"/>
                <a:ea typeface="+mn-ea"/>
                <a:cs typeface="Segoe UI Semilight" charset="0"/>
              </a:rPr>
              <a:t>On-the-fly scale</a:t>
            </a:r>
            <a:br>
              <a:rPr lang="en-US" dirty="0"/>
            </a:br>
            <a:r>
              <a:rPr lang="en-US" sz="2000" cap="all" dirty="0">
                <a:solidFill>
                  <a:srgbClr val="0078D7"/>
                </a:solidFill>
              </a:rPr>
              <a:t>Scale up or down with minimal app downtime</a:t>
            </a:r>
          </a:p>
        </p:txBody>
      </p:sp>
      <p:sp>
        <p:nvSpPr>
          <p:cNvPr id="297" name="Text Placeholder 3"/>
          <p:cNvSpPr>
            <a:spLocks noGrp="1"/>
          </p:cNvSpPr>
          <p:nvPr>
            <p:ph type="body" sz="quarter" idx="10"/>
          </p:nvPr>
        </p:nvSpPr>
        <p:spPr>
          <a:xfrm>
            <a:off x="274637" y="2357133"/>
            <a:ext cx="4170363" cy="3434786"/>
          </a:xfrm>
        </p:spPr>
        <p:txBody>
          <a:bodyPr/>
          <a:lstStyle/>
          <a:p>
            <a:r>
              <a:rPr lang="en-US" sz="1800" dirty="0"/>
              <a:t>Scale up with one click or a </a:t>
            </a:r>
            <a:br>
              <a:rPr lang="en-US" sz="1800" dirty="0"/>
            </a:br>
            <a:r>
              <a:rPr lang="en-US" sz="1800" dirty="0"/>
              <a:t>single API call </a:t>
            </a:r>
          </a:p>
          <a:p>
            <a:r>
              <a:rPr lang="en-US" sz="1800" dirty="0"/>
              <a:t>Accommodate growth and peak workloads</a:t>
            </a:r>
          </a:p>
          <a:p>
            <a:r>
              <a:rPr lang="en-US" sz="1800" dirty="0"/>
              <a:t>Remove the guess work and pay for what you need, when you need it</a:t>
            </a:r>
          </a:p>
          <a:p>
            <a:r>
              <a:rPr lang="en-US" sz="1800" dirty="0"/>
              <a:t>New Standard tiers for CPU-intensive workloads</a:t>
            </a:r>
            <a:r>
              <a:rPr lang="en-US" sz="1800" baseline="30000" dirty="0"/>
              <a:t>*</a:t>
            </a:r>
          </a:p>
        </p:txBody>
      </p:sp>
      <p:graphicFrame>
        <p:nvGraphicFramePr>
          <p:cNvPr id="12" name="Table 11"/>
          <p:cNvGraphicFramePr>
            <a:graphicFrameLocks noGrp="1"/>
          </p:cNvGraphicFramePr>
          <p:nvPr>
            <p:extLst/>
          </p:nvPr>
        </p:nvGraphicFramePr>
        <p:xfrm>
          <a:off x="6553439" y="4909531"/>
          <a:ext cx="4978210" cy="365760"/>
        </p:xfrm>
        <a:graphic>
          <a:graphicData uri="http://schemas.openxmlformats.org/drawingml/2006/table">
            <a:tbl>
              <a:tblPr>
                <a:tableStyleId>{5C22544A-7EE6-4342-B048-85BDC9FD1C3A}</a:tableStyleId>
              </a:tblPr>
              <a:tblGrid>
                <a:gridCol w="995642">
                  <a:extLst>
                    <a:ext uri="{9D8B030D-6E8A-4147-A177-3AD203B41FA5}">
                      <a16:colId xmlns:a16="http://schemas.microsoft.com/office/drawing/2014/main" val="2036244271"/>
                    </a:ext>
                  </a:extLst>
                </a:gridCol>
                <a:gridCol w="995642">
                  <a:extLst>
                    <a:ext uri="{9D8B030D-6E8A-4147-A177-3AD203B41FA5}">
                      <a16:colId xmlns:a16="http://schemas.microsoft.com/office/drawing/2014/main" val="20003"/>
                    </a:ext>
                  </a:extLst>
                </a:gridCol>
                <a:gridCol w="995642">
                  <a:extLst>
                    <a:ext uri="{9D8B030D-6E8A-4147-A177-3AD203B41FA5}">
                      <a16:colId xmlns:a16="http://schemas.microsoft.com/office/drawing/2014/main" val="20004"/>
                    </a:ext>
                  </a:extLst>
                </a:gridCol>
                <a:gridCol w="995642">
                  <a:extLst>
                    <a:ext uri="{9D8B030D-6E8A-4147-A177-3AD203B41FA5}">
                      <a16:colId xmlns:a16="http://schemas.microsoft.com/office/drawing/2014/main" val="2806863412"/>
                    </a:ext>
                  </a:extLst>
                </a:gridCol>
                <a:gridCol w="995642">
                  <a:extLst>
                    <a:ext uri="{9D8B030D-6E8A-4147-A177-3AD203B41FA5}">
                      <a16:colId xmlns:a16="http://schemas.microsoft.com/office/drawing/2014/main" val="1475134852"/>
                    </a:ext>
                  </a:extLst>
                </a:gridCol>
              </a:tblGrid>
              <a:tr h="355295">
                <a:tc>
                  <a:txBody>
                    <a:bodyPr/>
                    <a:lstStyle/>
                    <a:p>
                      <a:pPr algn="ctr"/>
                      <a:r>
                        <a:rPr lang="en-US" b="1" dirty="0">
                          <a:solidFill>
                            <a:srgbClr val="FFFFFF"/>
                          </a:solidFill>
                          <a:latin typeface="+mn-lt"/>
                        </a:rPr>
                        <a:t>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dirty="0">
                          <a:solidFill>
                            <a:srgbClr val="FFFFFF"/>
                          </a:solidFill>
                          <a:latin typeface="+mn-lt"/>
                        </a:rPr>
                        <a:t>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dirty="0">
                          <a:solidFill>
                            <a:srgbClr val="FFFFFF"/>
                          </a:solidFill>
                          <a:latin typeface="+mn-lt"/>
                        </a:rPr>
                        <a:t>200</a:t>
                      </a:r>
                      <a:r>
                        <a:rPr lang="en-US" sz="1800" b="1" kern="1200" baseline="30000" dirty="0">
                          <a:solidFill>
                            <a:srgbClr val="FFFFFF"/>
                          </a:solidFill>
                          <a:latin typeface="+mn-lt"/>
                          <a:ea typeface="+mn-ea"/>
                          <a:cs typeface="+mn-cs"/>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sz="1800" b="1" kern="1200" dirty="0">
                          <a:solidFill>
                            <a:srgbClr val="FFFFFF"/>
                          </a:solidFill>
                          <a:latin typeface="+mn-lt"/>
                          <a:ea typeface="+mn-ea"/>
                          <a:cs typeface="+mn-cs"/>
                        </a:rPr>
                        <a:t>800</a:t>
                      </a:r>
                      <a:r>
                        <a:rPr lang="en-US" sz="1800" b="1" kern="1200" baseline="30000" dirty="0">
                          <a:solidFill>
                            <a:srgbClr val="FFFFFF"/>
                          </a:solidFill>
                          <a:latin typeface="+mn-lt"/>
                          <a:ea typeface="+mn-ea"/>
                          <a:cs typeface="+mn-cs"/>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sz="1800" b="1" kern="1200" dirty="0">
                          <a:solidFill>
                            <a:srgbClr val="FFFFFF"/>
                          </a:solidFill>
                          <a:latin typeface="+mn-lt"/>
                          <a:ea typeface="+mn-ea"/>
                          <a:cs typeface="+mn-cs"/>
                        </a:rPr>
                        <a:t>3,000</a:t>
                      </a:r>
                      <a:r>
                        <a:rPr lang="en-US" sz="1800" b="1" kern="1200" baseline="30000" dirty="0">
                          <a:solidFill>
                            <a:srgbClr val="FFFFFF"/>
                          </a:solidFill>
                          <a:latin typeface="+mn-lt"/>
                          <a:ea typeface="+mn-ea"/>
                          <a:cs typeface="+mn-cs"/>
                        </a:rPr>
                        <a: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594647120"/>
                  </a:ext>
                </a:extLst>
              </a:tr>
            </a:tbl>
          </a:graphicData>
        </a:graphic>
      </p:graphicFrame>
      <p:sp>
        <p:nvSpPr>
          <p:cNvPr id="22" name="Rectangle 21"/>
          <p:cNvSpPr/>
          <p:nvPr/>
        </p:nvSpPr>
        <p:spPr>
          <a:xfrm>
            <a:off x="8620766" y="5835596"/>
            <a:ext cx="3008498"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Database transaction units (DTUs)</a:t>
            </a:r>
          </a:p>
        </p:txBody>
      </p:sp>
      <p:sp>
        <p:nvSpPr>
          <p:cNvPr id="80" name="Freeform 182">
            <a:extLst>
              <a:ext uri="{FF2B5EF4-FFF2-40B4-BE49-F238E27FC236}">
                <a16:creationId xmlns:a16="http://schemas.microsoft.com/office/drawing/2014/main" id="{F51A0B3F-5B21-4E68-8ADC-113DEFCE9181}"/>
              </a:ext>
            </a:extLst>
          </p:cNvPr>
          <p:cNvSpPr/>
          <p:nvPr/>
        </p:nvSpPr>
        <p:spPr bwMode="auto">
          <a:xfrm>
            <a:off x="6917760" y="3913891"/>
            <a:ext cx="275438" cy="35326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182">
            <a:extLst>
              <a:ext uri="{FF2B5EF4-FFF2-40B4-BE49-F238E27FC236}">
                <a16:creationId xmlns:a16="http://schemas.microsoft.com/office/drawing/2014/main" id="{B14B3404-6E8A-474A-AE73-C38CFEAF727E}"/>
              </a:ext>
            </a:extLst>
          </p:cNvPr>
          <p:cNvSpPr/>
          <p:nvPr/>
        </p:nvSpPr>
        <p:spPr bwMode="auto">
          <a:xfrm>
            <a:off x="7809951" y="3728396"/>
            <a:ext cx="426942" cy="5475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182">
            <a:extLst>
              <a:ext uri="{FF2B5EF4-FFF2-40B4-BE49-F238E27FC236}">
                <a16:creationId xmlns:a16="http://schemas.microsoft.com/office/drawing/2014/main" id="{B654B66E-A556-44CA-9211-C9881AD41033}"/>
              </a:ext>
            </a:extLst>
          </p:cNvPr>
          <p:cNvSpPr/>
          <p:nvPr/>
        </p:nvSpPr>
        <p:spPr bwMode="auto">
          <a:xfrm>
            <a:off x="8748381" y="3591778"/>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a:spLocks noChangeAspect="1"/>
          </p:cNvSpPr>
          <p:nvPr/>
        </p:nvSpPr>
        <p:spPr bwMode="auto">
          <a:xfrm>
            <a:off x="883234" y="6311589"/>
            <a:ext cx="2452307" cy="500958"/>
          </a:xfrm>
          <a:prstGeom prst="rect">
            <a:avLst/>
          </a:prstGeom>
          <a:noFill/>
          <a:ln w="10795" cap="flat" cmpd="sng" algn="ctr">
            <a:noFill/>
            <a:prstDash val="solid"/>
            <a:headEnd type="none" w="med" len="med"/>
            <a:tailEnd type="none" w="med" len="med"/>
          </a:ln>
          <a:effectLst/>
        </p:spPr>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charset="0"/>
                <a:ea typeface="Segoe UI Semibold" charset="0"/>
                <a:cs typeface="Segoe UI Semibold" charset="0"/>
              </a:rPr>
              <a:t>Scales on the fly</a:t>
            </a:r>
          </a:p>
        </p:txBody>
      </p:sp>
      <p:sp>
        <p:nvSpPr>
          <p:cNvPr id="65" name="Freeform 64"/>
          <p:cNvSpPr/>
          <p:nvPr/>
        </p:nvSpPr>
        <p:spPr>
          <a:xfrm>
            <a:off x="385884" y="6311589"/>
            <a:ext cx="567776" cy="359574"/>
          </a:xfrm>
          <a:custGeom>
            <a:avLst/>
            <a:gdLst>
              <a:gd name="connsiteX0" fmla="*/ 4419506 w 8133512"/>
              <a:gd name="connsiteY0" fmla="*/ 2801 h 5150985"/>
              <a:gd name="connsiteX1" fmla="*/ 4872800 w 8133512"/>
              <a:gd name="connsiteY1" fmla="*/ 26646 h 5150985"/>
              <a:gd name="connsiteX2" fmla="*/ 6973208 w 8133512"/>
              <a:gd name="connsiteY2" fmla="*/ 2694193 h 5150985"/>
              <a:gd name="connsiteX3" fmla="*/ 8133504 w 8133512"/>
              <a:gd name="connsiteY3" fmla="*/ 3917476 h 5150985"/>
              <a:gd name="connsiteX4" fmla="*/ 6923596 w 8133512"/>
              <a:gd name="connsiteY4" fmla="*/ 5150972 h 5150985"/>
              <a:gd name="connsiteX5" fmla="*/ 1764063 w 8133512"/>
              <a:gd name="connsiteY5" fmla="*/ 5150972 h 5150985"/>
              <a:gd name="connsiteX6" fmla="*/ 387 w 8133512"/>
              <a:gd name="connsiteY6" fmla="*/ 3352912 h 5150985"/>
              <a:gd name="connsiteX7" fmla="*/ 2262680 w 8133512"/>
              <a:gd name="connsiteY7" fmla="*/ 1636697 h 5150985"/>
              <a:gd name="connsiteX8" fmla="*/ 4419506 w 8133512"/>
              <a:gd name="connsiteY8" fmla="*/ 2801 h 5150985"/>
              <a:gd name="connsiteX9" fmla="*/ 5179892 w 8133512"/>
              <a:gd name="connsiteY9" fmla="*/ 1699213 h 5150985"/>
              <a:gd name="connsiteX10" fmla="*/ 4212779 w 8133512"/>
              <a:gd name="connsiteY10" fmla="*/ 1997072 h 5150985"/>
              <a:gd name="connsiteX11" fmla="*/ 4531286 w 8133512"/>
              <a:gd name="connsiteY11" fmla="*/ 2138683 h 5150985"/>
              <a:gd name="connsiteX12" fmla="*/ 1712867 w 8133512"/>
              <a:gd name="connsiteY12" fmla="*/ 3603125 h 5150985"/>
              <a:gd name="connsiteX13" fmla="*/ 5169689 w 8133512"/>
              <a:gd name="connsiteY13" fmla="*/ 2422519 h 5150985"/>
              <a:gd name="connsiteX14" fmla="*/ 5488196 w 8133512"/>
              <a:gd name="connsiteY14" fmla="*/ 2564130 h 5150985"/>
              <a:gd name="connsiteX15" fmla="*/ 5179892 w 8133512"/>
              <a:gd name="connsiteY15" fmla="*/ 1699213 h 5150985"/>
              <a:gd name="connsiteX16" fmla="*/ 1366939 w 8133512"/>
              <a:gd name="connsiteY16" fmla="*/ 3921497 h 5150985"/>
              <a:gd name="connsiteX17" fmla="*/ 1366939 w 8133512"/>
              <a:gd name="connsiteY17" fmla="*/ 4348309 h 5150985"/>
              <a:gd name="connsiteX18" fmla="*/ 1470489 w 8133512"/>
              <a:gd name="connsiteY18" fmla="*/ 4348309 h 5150985"/>
              <a:gd name="connsiteX19" fmla="*/ 1470489 w 8133512"/>
              <a:gd name="connsiteY19" fmla="*/ 3921497 h 5150985"/>
              <a:gd name="connsiteX20" fmla="*/ 1366939 w 8133512"/>
              <a:gd name="connsiteY20" fmla="*/ 3921497 h 5150985"/>
              <a:gd name="connsiteX21" fmla="*/ 2700997 w 8133512"/>
              <a:gd name="connsiteY21" fmla="*/ 3921497 h 5150985"/>
              <a:gd name="connsiteX22" fmla="*/ 2700997 w 8133512"/>
              <a:gd name="connsiteY22" fmla="*/ 4348309 h 5150985"/>
              <a:gd name="connsiteX23" fmla="*/ 2804547 w 8133512"/>
              <a:gd name="connsiteY23" fmla="*/ 4348309 h 5150985"/>
              <a:gd name="connsiteX24" fmla="*/ 2804547 w 8133512"/>
              <a:gd name="connsiteY24" fmla="*/ 3921497 h 5150985"/>
              <a:gd name="connsiteX25" fmla="*/ 2700997 w 8133512"/>
              <a:gd name="connsiteY25" fmla="*/ 3921497 h 5150985"/>
              <a:gd name="connsiteX26" fmla="*/ 4035055 w 8133512"/>
              <a:gd name="connsiteY26" fmla="*/ 3921497 h 5150985"/>
              <a:gd name="connsiteX27" fmla="*/ 4035055 w 8133512"/>
              <a:gd name="connsiteY27" fmla="*/ 4348309 h 5150985"/>
              <a:gd name="connsiteX28" fmla="*/ 4138605 w 8133512"/>
              <a:gd name="connsiteY28" fmla="*/ 4348309 h 5150985"/>
              <a:gd name="connsiteX29" fmla="*/ 4138605 w 8133512"/>
              <a:gd name="connsiteY29" fmla="*/ 3921497 h 5150985"/>
              <a:gd name="connsiteX30" fmla="*/ 4035055 w 8133512"/>
              <a:gd name="connsiteY30" fmla="*/ 3921497 h 5150985"/>
              <a:gd name="connsiteX31" fmla="*/ 5369113 w 8133512"/>
              <a:gd name="connsiteY31" fmla="*/ 3921497 h 5150985"/>
              <a:gd name="connsiteX32" fmla="*/ 5369113 w 8133512"/>
              <a:gd name="connsiteY32" fmla="*/ 4348309 h 5150985"/>
              <a:gd name="connsiteX33" fmla="*/ 5472663 w 8133512"/>
              <a:gd name="connsiteY33" fmla="*/ 4348309 h 5150985"/>
              <a:gd name="connsiteX34" fmla="*/ 5472663 w 8133512"/>
              <a:gd name="connsiteY34" fmla="*/ 3921497 h 5150985"/>
              <a:gd name="connsiteX35" fmla="*/ 5369113 w 8133512"/>
              <a:gd name="connsiteY35" fmla="*/ 3921497 h 5150985"/>
              <a:gd name="connsiteX36" fmla="*/ 6703169 w 8133512"/>
              <a:gd name="connsiteY36" fmla="*/ 3921497 h 5150985"/>
              <a:gd name="connsiteX37" fmla="*/ 6703169 w 8133512"/>
              <a:gd name="connsiteY37" fmla="*/ 4348309 h 5150985"/>
              <a:gd name="connsiteX38" fmla="*/ 6806719 w 8133512"/>
              <a:gd name="connsiteY38" fmla="*/ 4348309 h 5150985"/>
              <a:gd name="connsiteX39" fmla="*/ 6806719 w 8133512"/>
              <a:gd name="connsiteY39" fmla="*/ 3921497 h 5150985"/>
              <a:gd name="connsiteX40" fmla="*/ 6703169 w 8133512"/>
              <a:gd name="connsiteY40" fmla="*/ 3921497 h 515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33512" h="5150985">
                <a:moveTo>
                  <a:pt x="4419506" y="2801"/>
                </a:moveTo>
                <a:cubicBezTo>
                  <a:pt x="4568170" y="-4661"/>
                  <a:pt x="4719785" y="2617"/>
                  <a:pt x="4872800" y="26646"/>
                </a:cubicBezTo>
                <a:cubicBezTo>
                  <a:pt x="6147238" y="226775"/>
                  <a:pt x="7151483" y="1439768"/>
                  <a:pt x="6973208" y="2694193"/>
                </a:cubicBezTo>
                <a:cubicBezTo>
                  <a:pt x="7891061" y="2823418"/>
                  <a:pt x="8131847" y="3547028"/>
                  <a:pt x="8133504" y="3917476"/>
                </a:cubicBezTo>
                <a:cubicBezTo>
                  <a:pt x="8135690" y="4404820"/>
                  <a:pt x="7721889" y="5154682"/>
                  <a:pt x="6923596" y="5150972"/>
                </a:cubicBezTo>
                <a:lnTo>
                  <a:pt x="1764063" y="5150972"/>
                </a:lnTo>
                <a:cubicBezTo>
                  <a:pt x="714187" y="5144695"/>
                  <a:pt x="20999" y="4207126"/>
                  <a:pt x="387" y="3352912"/>
                </a:cubicBezTo>
                <a:cubicBezTo>
                  <a:pt x="-20225" y="2498699"/>
                  <a:pt x="782106" y="1166044"/>
                  <a:pt x="2262680" y="1636697"/>
                </a:cubicBezTo>
                <a:cubicBezTo>
                  <a:pt x="2482766" y="829523"/>
                  <a:pt x="3378856" y="55033"/>
                  <a:pt x="4419506" y="2801"/>
                </a:cubicBezTo>
                <a:close/>
                <a:moveTo>
                  <a:pt x="5179892" y="1699213"/>
                </a:moveTo>
                <a:lnTo>
                  <a:pt x="4212779" y="1997072"/>
                </a:lnTo>
                <a:lnTo>
                  <a:pt x="4531286" y="2138683"/>
                </a:lnTo>
                <a:cubicBezTo>
                  <a:pt x="4090064" y="3022616"/>
                  <a:pt x="2808743" y="3465182"/>
                  <a:pt x="1712867" y="3603125"/>
                </a:cubicBezTo>
                <a:cubicBezTo>
                  <a:pt x="2982526" y="3681560"/>
                  <a:pt x="4476646" y="3333607"/>
                  <a:pt x="5169689" y="2422519"/>
                </a:cubicBezTo>
                <a:lnTo>
                  <a:pt x="5488196" y="2564130"/>
                </a:lnTo>
                <a:lnTo>
                  <a:pt x="5179892" y="1699213"/>
                </a:lnTo>
                <a:close/>
                <a:moveTo>
                  <a:pt x="1366939" y="3921497"/>
                </a:moveTo>
                <a:lnTo>
                  <a:pt x="1366939" y="4348309"/>
                </a:lnTo>
                <a:lnTo>
                  <a:pt x="1470489" y="4348309"/>
                </a:lnTo>
                <a:lnTo>
                  <a:pt x="1470489" y="3921497"/>
                </a:lnTo>
                <a:lnTo>
                  <a:pt x="1366939" y="3921497"/>
                </a:lnTo>
                <a:close/>
                <a:moveTo>
                  <a:pt x="2700997" y="3921497"/>
                </a:moveTo>
                <a:lnTo>
                  <a:pt x="2700997" y="4348309"/>
                </a:lnTo>
                <a:lnTo>
                  <a:pt x="2804547" y="4348309"/>
                </a:lnTo>
                <a:lnTo>
                  <a:pt x="2804547" y="3921497"/>
                </a:lnTo>
                <a:lnTo>
                  <a:pt x="2700997" y="3921497"/>
                </a:lnTo>
                <a:close/>
                <a:moveTo>
                  <a:pt x="4035055" y="3921497"/>
                </a:moveTo>
                <a:lnTo>
                  <a:pt x="4035055" y="4348309"/>
                </a:lnTo>
                <a:lnTo>
                  <a:pt x="4138605" y="4348309"/>
                </a:lnTo>
                <a:lnTo>
                  <a:pt x="4138605" y="3921497"/>
                </a:lnTo>
                <a:lnTo>
                  <a:pt x="4035055" y="3921497"/>
                </a:lnTo>
                <a:close/>
                <a:moveTo>
                  <a:pt x="5369113" y="3921497"/>
                </a:moveTo>
                <a:lnTo>
                  <a:pt x="5369113" y="4348309"/>
                </a:lnTo>
                <a:lnTo>
                  <a:pt x="5472663" y="4348309"/>
                </a:lnTo>
                <a:lnTo>
                  <a:pt x="5472663" y="3921497"/>
                </a:lnTo>
                <a:lnTo>
                  <a:pt x="5369113" y="3921497"/>
                </a:lnTo>
                <a:close/>
                <a:moveTo>
                  <a:pt x="6703169" y="3921497"/>
                </a:moveTo>
                <a:lnTo>
                  <a:pt x="6703169" y="4348309"/>
                </a:lnTo>
                <a:lnTo>
                  <a:pt x="6806719" y="4348309"/>
                </a:lnTo>
                <a:lnTo>
                  <a:pt x="6806719" y="3921497"/>
                </a:lnTo>
                <a:lnTo>
                  <a:pt x="6703169" y="39214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Pentagon 71"/>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Arc 5"/>
          <p:cNvSpPr/>
          <p:nvPr/>
        </p:nvSpPr>
        <p:spPr>
          <a:xfrm rot="10578403">
            <a:off x="3156528" y="1381187"/>
            <a:ext cx="8073339" cy="2376708"/>
          </a:xfrm>
          <a:prstGeom prst="arc">
            <a:avLst>
              <a:gd name="adj1" fmla="val 10970397"/>
              <a:gd name="adj2" fmla="val 17079055"/>
            </a:avLst>
          </a:prstGeom>
          <a:ln w="19050" cap="flat">
            <a:solidFill>
              <a:srgbClr val="0078D7"/>
            </a:solidFill>
            <a:prstDash val="sysDash"/>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82">
            <a:extLst>
              <a:ext uri="{FF2B5EF4-FFF2-40B4-BE49-F238E27FC236}">
                <a16:creationId xmlns:a16="http://schemas.microsoft.com/office/drawing/2014/main" id="{13CC4779-EA85-49A7-B22A-9A9B5A34BECA}"/>
              </a:ext>
            </a:extLst>
          </p:cNvPr>
          <p:cNvSpPr/>
          <p:nvPr/>
        </p:nvSpPr>
        <p:spPr bwMode="auto">
          <a:xfrm>
            <a:off x="9728274" y="3600016"/>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82">
            <a:extLst>
              <a:ext uri="{FF2B5EF4-FFF2-40B4-BE49-F238E27FC236}">
                <a16:creationId xmlns:a16="http://schemas.microsoft.com/office/drawing/2014/main" id="{8FF6082E-4A29-4F90-994D-80D4727098BA}"/>
              </a:ext>
            </a:extLst>
          </p:cNvPr>
          <p:cNvSpPr/>
          <p:nvPr/>
        </p:nvSpPr>
        <p:spPr bwMode="auto">
          <a:xfrm>
            <a:off x="9728274" y="3359966"/>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182">
            <a:extLst>
              <a:ext uri="{FF2B5EF4-FFF2-40B4-BE49-F238E27FC236}">
                <a16:creationId xmlns:a16="http://schemas.microsoft.com/office/drawing/2014/main" id="{D4224B1B-D3BF-4242-9EEE-09D695F71204}"/>
              </a:ext>
            </a:extLst>
          </p:cNvPr>
          <p:cNvSpPr/>
          <p:nvPr/>
        </p:nvSpPr>
        <p:spPr bwMode="auto">
          <a:xfrm>
            <a:off x="10737534" y="3431255"/>
            <a:ext cx="540560" cy="85526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82">
            <a:extLst>
              <a:ext uri="{FF2B5EF4-FFF2-40B4-BE49-F238E27FC236}">
                <a16:creationId xmlns:a16="http://schemas.microsoft.com/office/drawing/2014/main" id="{3287115D-B1B3-4241-8809-A7C97A77B9A6}"/>
              </a:ext>
            </a:extLst>
          </p:cNvPr>
          <p:cNvSpPr/>
          <p:nvPr/>
        </p:nvSpPr>
        <p:spPr bwMode="auto">
          <a:xfrm>
            <a:off x="10737534" y="2975373"/>
            <a:ext cx="540560" cy="69329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5FE3F6FF-4DFD-4E99-AC73-5656A01407D5}"/>
              </a:ext>
            </a:extLst>
          </p:cNvPr>
          <p:cNvSpPr/>
          <p:nvPr/>
        </p:nvSpPr>
        <p:spPr>
          <a:xfrm>
            <a:off x="5239296" y="4905959"/>
            <a:ext cx="11673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7"/>
                </a:solidFill>
                <a:effectLst/>
                <a:uLnTx/>
                <a:uFillTx/>
                <a:latin typeface="Segoe UI"/>
                <a:ea typeface="+mn-ea"/>
                <a:cs typeface="+mn-cs"/>
              </a:rPr>
              <a:t>Standard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30" name="Table 29">
            <a:extLst>
              <a:ext uri="{FF2B5EF4-FFF2-40B4-BE49-F238E27FC236}">
                <a16:creationId xmlns:a16="http://schemas.microsoft.com/office/drawing/2014/main" id="{845A5BFE-FEF4-436C-8B8C-D3915B4AD689}"/>
              </a:ext>
            </a:extLst>
          </p:cNvPr>
          <p:cNvGraphicFramePr>
            <a:graphicFrameLocks noGrp="1"/>
          </p:cNvGraphicFramePr>
          <p:nvPr>
            <p:extLst/>
          </p:nvPr>
        </p:nvGraphicFramePr>
        <p:xfrm>
          <a:off x="6553439" y="5426159"/>
          <a:ext cx="4978210" cy="365760"/>
        </p:xfrm>
        <a:graphic>
          <a:graphicData uri="http://schemas.openxmlformats.org/drawingml/2006/table">
            <a:tbl>
              <a:tblPr>
                <a:tableStyleId>{5C22544A-7EE6-4342-B048-85BDC9FD1C3A}</a:tableStyleId>
              </a:tblPr>
              <a:tblGrid>
                <a:gridCol w="995642">
                  <a:extLst>
                    <a:ext uri="{9D8B030D-6E8A-4147-A177-3AD203B41FA5}">
                      <a16:colId xmlns:a16="http://schemas.microsoft.com/office/drawing/2014/main" val="2036244271"/>
                    </a:ext>
                  </a:extLst>
                </a:gridCol>
                <a:gridCol w="995642">
                  <a:extLst>
                    <a:ext uri="{9D8B030D-6E8A-4147-A177-3AD203B41FA5}">
                      <a16:colId xmlns:a16="http://schemas.microsoft.com/office/drawing/2014/main" val="20003"/>
                    </a:ext>
                  </a:extLst>
                </a:gridCol>
                <a:gridCol w="995642">
                  <a:extLst>
                    <a:ext uri="{9D8B030D-6E8A-4147-A177-3AD203B41FA5}">
                      <a16:colId xmlns:a16="http://schemas.microsoft.com/office/drawing/2014/main" val="20004"/>
                    </a:ext>
                  </a:extLst>
                </a:gridCol>
                <a:gridCol w="995642">
                  <a:extLst>
                    <a:ext uri="{9D8B030D-6E8A-4147-A177-3AD203B41FA5}">
                      <a16:colId xmlns:a16="http://schemas.microsoft.com/office/drawing/2014/main" val="2806863412"/>
                    </a:ext>
                  </a:extLst>
                </a:gridCol>
                <a:gridCol w="995642">
                  <a:extLst>
                    <a:ext uri="{9D8B030D-6E8A-4147-A177-3AD203B41FA5}">
                      <a16:colId xmlns:a16="http://schemas.microsoft.com/office/drawing/2014/main" val="1475134852"/>
                    </a:ext>
                  </a:extLst>
                </a:gridCol>
              </a:tblGrid>
              <a:tr h="355295">
                <a:tc>
                  <a:txBody>
                    <a:bodyPr/>
                    <a:lstStyle/>
                    <a:p>
                      <a:pPr algn="ctr"/>
                      <a:r>
                        <a:rPr lang="en-US" b="1" dirty="0">
                          <a:solidFill>
                            <a:srgbClr val="FFFFFF"/>
                          </a:solidFill>
                          <a:latin typeface="+mn-lt"/>
                        </a:rPr>
                        <a:t>125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1" dirty="0">
                          <a:solidFill>
                            <a:srgbClr val="FFFFFF"/>
                          </a:solidFill>
                          <a:latin typeface="+mn-lt"/>
                        </a:rPr>
                        <a:t>500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1" dirty="0">
                          <a:solidFill>
                            <a:srgbClr val="FFFFFF"/>
                          </a:solidFill>
                          <a:latin typeface="+mn-lt"/>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sz="1800" b="1" kern="1200" dirty="0">
                          <a:solidFill>
                            <a:srgbClr val="FFFFFF"/>
                          </a:solidFill>
                          <a:latin typeface="+mn-lt"/>
                          <a:ea typeface="+mn-ea"/>
                          <a:cs typeface="+mn-cs"/>
                        </a:rPr>
                        <a:t>1,750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sz="1800" b="1" kern="1200" dirty="0">
                          <a:solidFill>
                            <a:srgbClr val="FFFFFF"/>
                          </a:solidFill>
                          <a:latin typeface="+mn-lt"/>
                          <a:ea typeface="+mn-ea"/>
                          <a:cs typeface="+mn-cs"/>
                        </a:rPr>
                        <a:t>4,000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extLst>
                  <a:ext uri="{0D108BD9-81ED-4DB2-BD59-A6C34878D82A}">
                    <a16:rowId xmlns:a16="http://schemas.microsoft.com/office/drawing/2014/main" val="594647120"/>
                  </a:ext>
                </a:extLst>
              </a:tr>
            </a:tbl>
          </a:graphicData>
        </a:graphic>
      </p:graphicFrame>
      <p:sp>
        <p:nvSpPr>
          <p:cNvPr id="4" name="Rectangle 3">
            <a:extLst>
              <a:ext uri="{FF2B5EF4-FFF2-40B4-BE49-F238E27FC236}">
                <a16:creationId xmlns:a16="http://schemas.microsoft.com/office/drawing/2014/main" id="{96338DD3-05A6-4655-8C81-C53F37E6CC1A}"/>
              </a:ext>
            </a:extLst>
          </p:cNvPr>
          <p:cNvSpPr/>
          <p:nvPr/>
        </p:nvSpPr>
        <p:spPr>
          <a:xfrm>
            <a:off x="5236090" y="5391984"/>
            <a:ext cx="11705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07C10"/>
                </a:solidFill>
                <a:effectLst/>
                <a:uLnTx/>
                <a:uFillTx/>
                <a:latin typeface="Segoe UI"/>
                <a:ea typeface="+mn-ea"/>
                <a:cs typeface="+mn-cs"/>
              </a:rPr>
              <a:t>Premium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p:cNvGrpSpPr/>
          <p:nvPr/>
        </p:nvGrpSpPr>
        <p:grpSpPr>
          <a:xfrm>
            <a:off x="7585408" y="5329775"/>
            <a:ext cx="942334" cy="558528"/>
            <a:chOff x="5485162" y="5752002"/>
            <a:chExt cx="693772" cy="882944"/>
          </a:xfrm>
        </p:grpSpPr>
        <p:sp>
          <p:nvSpPr>
            <p:cNvPr id="19" name="Rectangle 18"/>
            <p:cNvSpPr/>
            <p:nvPr/>
          </p:nvSpPr>
          <p:spPr bwMode="auto">
            <a:xfrm>
              <a:off x="5485162" y="6386229"/>
              <a:ext cx="693772" cy="24871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9"/>
            <p:cNvSpPr/>
            <p:nvPr/>
          </p:nvSpPr>
          <p:spPr bwMode="auto">
            <a:xfrm>
              <a:off x="5485162" y="5752002"/>
              <a:ext cx="693772" cy="882944"/>
            </a:xfrm>
            <a:custGeom>
              <a:avLst/>
              <a:gdLst>
                <a:gd name="connsiteX0" fmla="*/ 303845 w 693772"/>
                <a:gd name="connsiteY0" fmla="*/ 0 h 1052514"/>
                <a:gd name="connsiteX1" fmla="*/ 389927 w 693772"/>
                <a:gd name="connsiteY1" fmla="*/ 0 h 1052514"/>
                <a:gd name="connsiteX2" fmla="*/ 693772 w 693772"/>
                <a:gd name="connsiteY2" fmla="*/ 526257 h 1052514"/>
                <a:gd name="connsiteX3" fmla="*/ 693772 w 693772"/>
                <a:gd name="connsiteY3" fmla="*/ 1052514 h 1052514"/>
                <a:gd name="connsiteX4" fmla="*/ 0 w 693772"/>
                <a:gd name="connsiteY4" fmla="*/ 1052514 h 1052514"/>
                <a:gd name="connsiteX5" fmla="*/ 0 w 693772"/>
                <a:gd name="connsiteY5" fmla="*/ 526257 h 10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772" h="1052514">
                  <a:moveTo>
                    <a:pt x="303845" y="0"/>
                  </a:moveTo>
                  <a:lnTo>
                    <a:pt x="389927" y="0"/>
                  </a:lnTo>
                  <a:lnTo>
                    <a:pt x="693772" y="526257"/>
                  </a:lnTo>
                  <a:lnTo>
                    <a:pt x="693772" y="1052514"/>
                  </a:lnTo>
                  <a:lnTo>
                    <a:pt x="0" y="1052514"/>
                  </a:lnTo>
                  <a:lnTo>
                    <a:pt x="0" y="526257"/>
                  </a:lnTo>
                  <a:close/>
                </a:path>
              </a:pathLst>
            </a:cu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p:cNvCxnSpPr/>
            <p:nvPr/>
          </p:nvCxnSpPr>
          <p:spPr>
            <a:xfrm>
              <a:off x="5553503" y="6525659"/>
              <a:ext cx="550097"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7" name="Table 36">
            <a:extLst>
              <a:ext uri="{FF2B5EF4-FFF2-40B4-BE49-F238E27FC236}">
                <a16:creationId xmlns:a16="http://schemas.microsoft.com/office/drawing/2014/main" id="{03F655BC-FC1B-4C7B-899B-6589B3F0D712}"/>
              </a:ext>
            </a:extLst>
          </p:cNvPr>
          <p:cNvGraphicFramePr>
            <a:graphicFrameLocks noGrp="1"/>
          </p:cNvGraphicFramePr>
          <p:nvPr>
            <p:extLst/>
          </p:nvPr>
        </p:nvGraphicFramePr>
        <p:xfrm>
          <a:off x="6547279" y="4402947"/>
          <a:ext cx="995642" cy="365760"/>
        </p:xfrm>
        <a:graphic>
          <a:graphicData uri="http://schemas.openxmlformats.org/drawingml/2006/table">
            <a:tbl>
              <a:tblPr>
                <a:tableStyleId>{5C22544A-7EE6-4342-B048-85BDC9FD1C3A}</a:tableStyleId>
              </a:tblPr>
              <a:tblGrid>
                <a:gridCol w="995642">
                  <a:extLst>
                    <a:ext uri="{9D8B030D-6E8A-4147-A177-3AD203B41FA5}">
                      <a16:colId xmlns:a16="http://schemas.microsoft.com/office/drawing/2014/main" val="2036244271"/>
                    </a:ext>
                  </a:extLst>
                </a:gridCol>
              </a:tblGrid>
              <a:tr h="355295">
                <a:tc>
                  <a:txBody>
                    <a:bodyPr/>
                    <a:lstStyle/>
                    <a:p>
                      <a:pPr algn="ctr"/>
                      <a:r>
                        <a:rPr lang="en-US" b="1" dirty="0">
                          <a:solidFill>
                            <a:srgbClr val="FFFFFF"/>
                          </a:solidFill>
                          <a:latin typeface="+mn-lt"/>
                        </a:rPr>
                        <a:t>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594647120"/>
                  </a:ext>
                </a:extLst>
              </a:tr>
            </a:tbl>
          </a:graphicData>
        </a:graphic>
      </p:graphicFrame>
      <p:sp>
        <p:nvSpPr>
          <p:cNvPr id="5" name="Rectangle 4">
            <a:extLst>
              <a:ext uri="{FF2B5EF4-FFF2-40B4-BE49-F238E27FC236}">
                <a16:creationId xmlns:a16="http://schemas.microsoft.com/office/drawing/2014/main" id="{070DA43E-53CA-4A75-8C53-EA5323D067A4}"/>
              </a:ext>
            </a:extLst>
          </p:cNvPr>
          <p:cNvSpPr/>
          <p:nvPr/>
        </p:nvSpPr>
        <p:spPr>
          <a:xfrm>
            <a:off x="5237001" y="4413107"/>
            <a:ext cx="7328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lumMod val="50000"/>
                  </a:srgbClr>
                </a:solidFill>
                <a:effectLst/>
                <a:uLnTx/>
                <a:uFillTx/>
                <a:latin typeface="Segoe UI"/>
                <a:ea typeface="+mn-ea"/>
                <a:cs typeface="+mn-cs"/>
              </a:rPr>
              <a:t>Basic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A0BF1C4-90EC-4D7E-9BD4-339431381217}"/>
              </a:ext>
            </a:extLst>
          </p:cNvPr>
          <p:cNvSpPr/>
          <p:nvPr/>
        </p:nvSpPr>
        <p:spPr>
          <a:xfrm>
            <a:off x="7372350" y="6540393"/>
            <a:ext cx="4352923"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*Higher DTU S4, S6, S7, S9, S12 Standard tiers in preview</a:t>
            </a:r>
          </a:p>
        </p:txBody>
      </p:sp>
    </p:spTree>
    <p:extLst>
      <p:ext uri="{BB962C8B-B14F-4D97-AF65-F5344CB8AC3E}">
        <p14:creationId xmlns:p14="http://schemas.microsoft.com/office/powerpoint/2010/main" val="1209338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cap="all" spc="500" dirty="0">
                <a:ln w="3175">
                  <a:noFill/>
                </a:ln>
                <a:solidFill>
                  <a:srgbClr val="0078D7"/>
                </a:solidFill>
                <a:latin typeface="Segoe UI Semilight" charset="0"/>
                <a:ea typeface="+mn-ea"/>
                <a:cs typeface="Segoe UI Semilight" charset="0"/>
              </a:rPr>
              <a:t>Resource and tenant administration </a:t>
            </a:r>
            <a:br>
              <a:rPr lang="en-US" dirty="0"/>
            </a:br>
            <a:r>
              <a:rPr lang="en-US" sz="2000" cap="all" dirty="0">
                <a:solidFill>
                  <a:srgbClr val="0078D7"/>
                </a:solidFill>
              </a:rPr>
              <a:t>Elastic database pools </a:t>
            </a:r>
          </a:p>
        </p:txBody>
      </p:sp>
      <p:sp>
        <p:nvSpPr>
          <p:cNvPr id="4" name="Content Placeholder 2"/>
          <p:cNvSpPr>
            <a:spLocks noGrp="1"/>
          </p:cNvSpPr>
          <p:nvPr>
            <p:ph type="body" sz="quarter" idx="10"/>
          </p:nvPr>
        </p:nvSpPr>
        <p:spPr>
          <a:xfrm>
            <a:off x="274638" y="2357133"/>
            <a:ext cx="3973758" cy="3434786"/>
          </a:xfrm>
        </p:spPr>
        <p:txBody>
          <a:bodyPr/>
          <a:lstStyle/>
          <a:p>
            <a:r>
              <a:rPr lang="en-US" sz="1800" dirty="0"/>
              <a:t>Gain automatic management and administration of compute and storage across unlimited databases </a:t>
            </a:r>
          </a:p>
          <a:p>
            <a:r>
              <a:rPr lang="en-US" sz="1800" dirty="0"/>
              <a:t>Cap your spending and maximize utilization </a:t>
            </a:r>
          </a:p>
          <a:p>
            <a:r>
              <a:rPr lang="en-US" sz="1800" dirty="0"/>
              <a:t>Scale customers in multi-tenant apps or manage LOB databases effectively </a:t>
            </a:r>
          </a:p>
          <a:p>
            <a:r>
              <a:rPr lang="en-US" sz="1800" dirty="0"/>
              <a:t>Gain database-level data and </a:t>
            </a:r>
            <a:br>
              <a:rPr lang="en-US" sz="1800" dirty="0"/>
            </a:br>
            <a:r>
              <a:rPr lang="en-US" sz="1800" dirty="0"/>
              <a:t>tenant isolation </a:t>
            </a:r>
          </a:p>
        </p:txBody>
      </p:sp>
      <p:graphicFrame>
        <p:nvGraphicFramePr>
          <p:cNvPr id="7" name="Table 6"/>
          <p:cNvGraphicFramePr>
            <a:graphicFrameLocks noGrp="1"/>
          </p:cNvGraphicFramePr>
          <p:nvPr>
            <p:extLst/>
          </p:nvPr>
        </p:nvGraphicFramePr>
        <p:xfrm>
          <a:off x="6013566" y="5221984"/>
          <a:ext cx="5188857" cy="371895"/>
        </p:xfrm>
        <a:graphic>
          <a:graphicData uri="http://schemas.openxmlformats.org/drawingml/2006/table">
            <a:tbl>
              <a:tblPr>
                <a:tableStyleId>{5C22544A-7EE6-4342-B048-85BDC9FD1C3A}</a:tableStyleId>
              </a:tblPr>
              <a:tblGrid>
                <a:gridCol w="1594003">
                  <a:extLst>
                    <a:ext uri="{9D8B030D-6E8A-4147-A177-3AD203B41FA5}">
                      <a16:colId xmlns:a16="http://schemas.microsoft.com/office/drawing/2014/main" val="2036244271"/>
                    </a:ext>
                  </a:extLst>
                </a:gridCol>
                <a:gridCol w="2023321">
                  <a:extLst>
                    <a:ext uri="{9D8B030D-6E8A-4147-A177-3AD203B41FA5}">
                      <a16:colId xmlns:a16="http://schemas.microsoft.com/office/drawing/2014/main" val="2806863412"/>
                    </a:ext>
                  </a:extLst>
                </a:gridCol>
                <a:gridCol w="1571533">
                  <a:extLst>
                    <a:ext uri="{9D8B030D-6E8A-4147-A177-3AD203B41FA5}">
                      <a16:colId xmlns:a16="http://schemas.microsoft.com/office/drawing/2014/main" val="2577098201"/>
                    </a:ext>
                  </a:extLst>
                </a:gridCol>
              </a:tblGrid>
              <a:tr h="371895">
                <a:tc>
                  <a:txBody>
                    <a:bodyPr/>
                    <a:lstStyle/>
                    <a:p>
                      <a:pPr algn="ctr"/>
                      <a:r>
                        <a:rPr lang="en-US" b="0" dirty="0">
                          <a:solidFill>
                            <a:srgbClr val="FFFFFF"/>
                          </a:solidFill>
                          <a:latin typeface="Segoe UI Semilight" panose="020B0402040204020203" pitchFamily="34" charset="0"/>
                          <a:cs typeface="Segoe UI Semilight" panose="020B0402040204020203" pitchFamily="34" charset="0"/>
                        </a:rPr>
                        <a:t>Basic</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bg1">
                        <a:lumMod val="75000"/>
                      </a:schemeClr>
                    </a:solidFill>
                  </a:tcPr>
                </a:tc>
                <a:tc>
                  <a:txBody>
                    <a:bodyPr/>
                    <a:lstStyle/>
                    <a:p>
                      <a:pPr algn="ctr"/>
                      <a:r>
                        <a:rPr lang="en-US" b="1" dirty="0">
                          <a:solidFill>
                            <a:srgbClr val="FFFFFF"/>
                          </a:solidFill>
                          <a:latin typeface="Segoe UI" panose="020B0502040204020203" pitchFamily="34" charset="0"/>
                          <a:cs typeface="Segoe UI" panose="020B0502040204020203" pitchFamily="34" charset="0"/>
                        </a:rPr>
                        <a:t>Standard</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dirty="0">
                          <a:solidFill>
                            <a:srgbClr val="FFFFFF"/>
                          </a:solidFill>
                          <a:latin typeface="Segoe UI" panose="020B0502040204020203" pitchFamily="34" charset="0"/>
                          <a:cs typeface="Segoe UI" panose="020B0502040204020203" pitchFamily="34" charset="0"/>
                        </a:rPr>
                        <a:t>Premium</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9C402"/>
                    </a:solidFill>
                  </a:tcPr>
                </a:tc>
                <a:extLst>
                  <a:ext uri="{0D108BD9-81ED-4DB2-BD59-A6C34878D82A}">
                    <a16:rowId xmlns:a16="http://schemas.microsoft.com/office/drawing/2014/main" val="594647120"/>
                  </a:ext>
                </a:extLst>
              </a:tr>
            </a:tbl>
          </a:graphicData>
        </a:graphic>
      </p:graphicFrame>
      <p:graphicFrame>
        <p:nvGraphicFramePr>
          <p:cNvPr id="8" name="Table 7"/>
          <p:cNvGraphicFramePr>
            <a:graphicFrameLocks noGrp="1"/>
          </p:cNvGraphicFramePr>
          <p:nvPr>
            <p:extLst/>
          </p:nvPr>
        </p:nvGraphicFramePr>
        <p:xfrm>
          <a:off x="6006965" y="6173864"/>
          <a:ext cx="5202059" cy="371895"/>
        </p:xfrm>
        <a:graphic>
          <a:graphicData uri="http://schemas.openxmlformats.org/drawingml/2006/table">
            <a:tbl>
              <a:tblPr>
                <a:tableStyleId>{5C22544A-7EE6-4342-B048-85BDC9FD1C3A}</a:tableStyleId>
              </a:tblPr>
              <a:tblGrid>
                <a:gridCol w="730713">
                  <a:extLst>
                    <a:ext uri="{9D8B030D-6E8A-4147-A177-3AD203B41FA5}">
                      <a16:colId xmlns:a16="http://schemas.microsoft.com/office/drawing/2014/main" val="2036244271"/>
                    </a:ext>
                  </a:extLst>
                </a:gridCol>
                <a:gridCol w="867346">
                  <a:extLst>
                    <a:ext uri="{9D8B030D-6E8A-4147-A177-3AD203B41FA5}">
                      <a16:colId xmlns:a16="http://schemas.microsoft.com/office/drawing/2014/main" val="67562925"/>
                    </a:ext>
                  </a:extLst>
                </a:gridCol>
                <a:gridCol w="965271">
                  <a:extLst>
                    <a:ext uri="{9D8B030D-6E8A-4147-A177-3AD203B41FA5}">
                      <a16:colId xmlns:a16="http://schemas.microsoft.com/office/drawing/2014/main" val="2806863412"/>
                    </a:ext>
                  </a:extLst>
                </a:gridCol>
                <a:gridCol w="1063198">
                  <a:extLst>
                    <a:ext uri="{9D8B030D-6E8A-4147-A177-3AD203B41FA5}">
                      <a16:colId xmlns:a16="http://schemas.microsoft.com/office/drawing/2014/main" val="1475134852"/>
                    </a:ext>
                  </a:extLst>
                </a:gridCol>
                <a:gridCol w="1575531">
                  <a:extLst>
                    <a:ext uri="{9D8B030D-6E8A-4147-A177-3AD203B41FA5}">
                      <a16:colId xmlns:a16="http://schemas.microsoft.com/office/drawing/2014/main" val="2577098201"/>
                    </a:ext>
                  </a:extLst>
                </a:gridCol>
              </a:tblGrid>
              <a:tr h="371895">
                <a:tc>
                  <a:txBody>
                    <a:bodyPr/>
                    <a:lstStyle/>
                    <a:p>
                      <a:pPr algn="ctr"/>
                      <a:r>
                        <a:rPr lang="en-US" b="0" dirty="0">
                          <a:solidFill>
                            <a:srgbClr val="FFFFFF"/>
                          </a:solidFill>
                          <a:latin typeface="Segoe UI Semilight" panose="020B0402040204020203" pitchFamily="34" charset="0"/>
                          <a:cs typeface="Segoe UI Semilight" panose="020B0402040204020203" pitchFamily="34" charset="0"/>
                        </a:rPr>
                        <a:t>125</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BBCBE"/>
                    </a:solidFill>
                  </a:tcPr>
                </a:tc>
                <a:tc>
                  <a:txBody>
                    <a:bodyPr/>
                    <a:lstStyle/>
                    <a:p>
                      <a:pPr algn="ctr"/>
                      <a:r>
                        <a:rPr lang="en-US" b="1" i="0" dirty="0">
                          <a:solidFill>
                            <a:srgbClr val="FFFFFF"/>
                          </a:solidFill>
                          <a:latin typeface="Segoe UI" panose="020B0502040204020203" pitchFamily="34" charset="0"/>
                          <a:cs typeface="Segoe UI" panose="020B0502040204020203" pitchFamily="34" charset="0"/>
                        </a:rPr>
                        <a:t>200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i="0" dirty="0">
                          <a:solidFill>
                            <a:srgbClr val="FFFFFF"/>
                          </a:solidFill>
                          <a:latin typeface="Segoe UI" panose="020B0502040204020203" pitchFamily="34" charset="0"/>
                          <a:cs typeface="Segoe UI" panose="020B0502040204020203" pitchFamily="34" charset="0"/>
                        </a:rPr>
                        <a:t>400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78D7"/>
                    </a:solidFill>
                  </a:tcPr>
                </a:tc>
                <a:tc>
                  <a:txBody>
                    <a:bodyPr/>
                    <a:lstStyle/>
                    <a:p>
                      <a:pPr algn="ctr"/>
                      <a:r>
                        <a:rPr lang="en-US" b="1" i="0" dirty="0">
                          <a:solidFill>
                            <a:srgbClr val="FFFFFF"/>
                          </a:solidFill>
                          <a:latin typeface="Segoe UI" panose="020B0502040204020203" pitchFamily="34" charset="0"/>
                          <a:cs typeface="Segoe UI" panose="020B0502040204020203" pitchFamily="34" charset="0"/>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9C402"/>
                    </a:solidFill>
                  </a:tcPr>
                </a:tc>
                <a:tc>
                  <a:txBody>
                    <a:bodyPr/>
                    <a:lstStyle/>
                    <a:p>
                      <a:pPr algn="ctr"/>
                      <a:r>
                        <a:rPr lang="en-US" b="0" dirty="0">
                          <a:solidFill>
                            <a:srgbClr val="FFFFFF"/>
                          </a:solidFill>
                          <a:latin typeface="Segoe UI Semilight" panose="020B0402040204020203" pitchFamily="34" charset="0"/>
                          <a:cs typeface="Segoe UI Semilight" panose="020B0402040204020203" pitchFamily="34" charset="0"/>
                        </a:rPr>
                        <a:t>1,200</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594647120"/>
                  </a:ext>
                </a:extLst>
              </a:tr>
            </a:tbl>
          </a:graphicData>
        </a:graphic>
      </p:graphicFrame>
      <p:sp>
        <p:nvSpPr>
          <p:cNvPr id="10" name="Rectangle 9"/>
          <p:cNvSpPr/>
          <p:nvPr/>
        </p:nvSpPr>
        <p:spPr bwMode="auto">
          <a:xfrm>
            <a:off x="11000654" y="5102254"/>
            <a:ext cx="168486" cy="602496"/>
          </a:xfrm>
          <a:prstGeom prst="rect">
            <a:avLst/>
          </a:prstGeom>
          <a:solidFill>
            <a:srgbClr val="FFFFFF"/>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0" name="Group 309"/>
          <p:cNvGrpSpPr/>
          <p:nvPr/>
        </p:nvGrpSpPr>
        <p:grpSpPr>
          <a:xfrm>
            <a:off x="6663920" y="6064527"/>
            <a:ext cx="3035048" cy="602496"/>
            <a:chOff x="1645606" y="5917570"/>
            <a:chExt cx="3035048" cy="602496"/>
          </a:xfrm>
        </p:grpSpPr>
        <p:sp>
          <p:nvSpPr>
            <p:cNvPr id="11" name="Rectangle 10"/>
            <p:cNvSpPr/>
            <p:nvPr/>
          </p:nvSpPr>
          <p:spPr bwMode="auto">
            <a:xfrm>
              <a:off x="1645606" y="5917570"/>
              <a:ext cx="168486" cy="602496"/>
            </a:xfrm>
            <a:prstGeom prst="rect">
              <a:avLst/>
            </a:prstGeom>
            <a:solidFill>
              <a:srgbClr val="FFFFFF"/>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4512168" y="5917570"/>
              <a:ext cx="168486" cy="602496"/>
            </a:xfrm>
            <a:prstGeom prst="rect">
              <a:avLst/>
            </a:prstGeom>
            <a:solidFill>
              <a:srgbClr val="FFFFFF"/>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p:cNvSpPr/>
          <p:nvPr/>
        </p:nvSpPr>
        <p:spPr>
          <a:xfrm>
            <a:off x="6234115" y="5724854"/>
            <a:ext cx="4747758" cy="2862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Min/max DTUs per second per DB</a:t>
            </a:r>
          </a:p>
        </p:txBody>
      </p:sp>
      <p:grpSp>
        <p:nvGrpSpPr>
          <p:cNvPr id="61" name="Group 60"/>
          <p:cNvGrpSpPr/>
          <p:nvPr/>
        </p:nvGrpSpPr>
        <p:grpSpPr>
          <a:xfrm>
            <a:off x="6809791" y="2423696"/>
            <a:ext cx="3479386" cy="2072070"/>
            <a:chOff x="1657076" y="2483903"/>
            <a:chExt cx="3748188" cy="2232149"/>
          </a:xfrm>
        </p:grpSpPr>
        <p:grpSp>
          <p:nvGrpSpPr>
            <p:cNvPr id="273" name="Group 272"/>
            <p:cNvGrpSpPr/>
            <p:nvPr/>
          </p:nvGrpSpPr>
          <p:grpSpPr>
            <a:xfrm>
              <a:off x="1657076" y="3139185"/>
              <a:ext cx="1178707" cy="1576867"/>
              <a:chOff x="432378" y="3187550"/>
              <a:chExt cx="1178707" cy="1576867"/>
            </a:xfrm>
          </p:grpSpPr>
          <p:grpSp>
            <p:nvGrpSpPr>
              <p:cNvPr id="274" name="Group 273"/>
              <p:cNvGrpSpPr/>
              <p:nvPr/>
            </p:nvGrpSpPr>
            <p:grpSpPr>
              <a:xfrm>
                <a:off x="432378" y="3490271"/>
                <a:ext cx="1178707" cy="609439"/>
                <a:chOff x="1329597" y="3742168"/>
                <a:chExt cx="1129205" cy="609439"/>
              </a:xfrm>
            </p:grpSpPr>
            <p:sp>
              <p:nvSpPr>
                <p:cNvPr id="277"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8"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9"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75" name="Freeform 274"/>
              <p:cNvSpPr/>
              <p:nvPr/>
            </p:nvSpPr>
            <p:spPr bwMode="auto">
              <a:xfrm>
                <a:off x="463975" y="3868289"/>
                <a:ext cx="1111889"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Customer </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b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1</a:t>
                </a:r>
              </a:p>
            </p:txBody>
          </p:sp>
          <p:sp>
            <p:nvSpPr>
              <p:cNvPr id="276" name="Freeform 275"/>
              <p:cNvSpPr/>
              <p:nvPr/>
            </p:nvSpPr>
            <p:spPr bwMode="auto">
              <a:xfrm>
                <a:off x="463975" y="3187550"/>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0" name="Group 279"/>
            <p:cNvGrpSpPr/>
            <p:nvPr/>
          </p:nvGrpSpPr>
          <p:grpSpPr>
            <a:xfrm>
              <a:off x="4224422" y="2911096"/>
              <a:ext cx="1180842" cy="1804956"/>
              <a:chOff x="1758300" y="2959461"/>
              <a:chExt cx="1180842" cy="1804956"/>
            </a:xfrm>
          </p:grpSpPr>
          <p:grpSp>
            <p:nvGrpSpPr>
              <p:cNvPr id="281" name="Group 280"/>
              <p:cNvGrpSpPr/>
              <p:nvPr/>
            </p:nvGrpSpPr>
            <p:grpSpPr>
              <a:xfrm>
                <a:off x="1760435" y="3490271"/>
                <a:ext cx="1178707" cy="609439"/>
                <a:chOff x="1329597" y="3742168"/>
                <a:chExt cx="1129205" cy="609439"/>
              </a:xfrm>
            </p:grpSpPr>
            <p:sp>
              <p:nvSpPr>
                <p:cNvPr id="288"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9"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0"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82" name="Freeform 281"/>
              <p:cNvSpPr/>
              <p:nvPr/>
            </p:nvSpPr>
            <p:spPr bwMode="auto">
              <a:xfrm>
                <a:off x="1792032" y="3868289"/>
                <a:ext cx="1111889"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Customer</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b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N</a:t>
                </a:r>
              </a:p>
            </p:txBody>
          </p:sp>
          <p:grpSp>
            <p:nvGrpSpPr>
              <p:cNvPr id="283" name="Group 282"/>
              <p:cNvGrpSpPr/>
              <p:nvPr/>
            </p:nvGrpSpPr>
            <p:grpSpPr>
              <a:xfrm>
                <a:off x="1758300" y="3272438"/>
                <a:ext cx="1178707" cy="609439"/>
                <a:chOff x="1329597" y="3742168"/>
                <a:chExt cx="1129205" cy="609439"/>
              </a:xfrm>
            </p:grpSpPr>
            <p:sp>
              <p:nvSpPr>
                <p:cNvPr id="285"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6"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7"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84" name="Freeform 283"/>
              <p:cNvSpPr/>
              <p:nvPr/>
            </p:nvSpPr>
            <p:spPr bwMode="auto">
              <a:xfrm>
                <a:off x="1792032" y="2959461"/>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p:cNvGrpSpPr/>
            <p:nvPr/>
          </p:nvGrpSpPr>
          <p:grpSpPr>
            <a:xfrm>
              <a:off x="2936845" y="2483903"/>
              <a:ext cx="1186515" cy="2232149"/>
              <a:chOff x="4436501" y="2566568"/>
              <a:chExt cx="1186515" cy="2232149"/>
            </a:xfrm>
          </p:grpSpPr>
          <p:grpSp>
            <p:nvGrpSpPr>
              <p:cNvPr id="292" name="Group 291"/>
              <p:cNvGrpSpPr/>
              <p:nvPr/>
            </p:nvGrpSpPr>
            <p:grpSpPr>
              <a:xfrm>
                <a:off x="4444309" y="3524571"/>
                <a:ext cx="1178707" cy="609439"/>
                <a:chOff x="1329597" y="3742168"/>
                <a:chExt cx="1129205" cy="609439"/>
              </a:xfrm>
            </p:grpSpPr>
            <p:sp>
              <p:nvSpPr>
                <p:cNvPr id="307"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8"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9"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93" name="Freeform 292"/>
              <p:cNvSpPr/>
              <p:nvPr/>
            </p:nvSpPr>
            <p:spPr bwMode="auto">
              <a:xfrm>
                <a:off x="4475906" y="3902589"/>
                <a:ext cx="1111889"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Customer </a:t>
                </a:r>
                <a:b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b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Black" panose="020B0A02040204020203" pitchFamily="34" charset="0"/>
                    <a:cs typeface="Segoe UI" panose="020B0502040204020203" pitchFamily="34" charset="0"/>
                  </a:rPr>
                  <a:t>2</a:t>
                </a:r>
              </a:p>
            </p:txBody>
          </p:sp>
          <p:grpSp>
            <p:nvGrpSpPr>
              <p:cNvPr id="294" name="Group 293"/>
              <p:cNvGrpSpPr/>
              <p:nvPr/>
            </p:nvGrpSpPr>
            <p:grpSpPr>
              <a:xfrm>
                <a:off x="4442174" y="3306738"/>
                <a:ext cx="1178707" cy="609439"/>
                <a:chOff x="1329597" y="3742168"/>
                <a:chExt cx="1129205" cy="609439"/>
              </a:xfrm>
            </p:grpSpPr>
            <p:sp>
              <p:nvSpPr>
                <p:cNvPr id="304"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5"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6"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95" name="Group 294"/>
              <p:cNvGrpSpPr/>
              <p:nvPr/>
            </p:nvGrpSpPr>
            <p:grpSpPr>
              <a:xfrm>
                <a:off x="4438636" y="3095620"/>
                <a:ext cx="1178707" cy="609439"/>
                <a:chOff x="1329597" y="3742168"/>
                <a:chExt cx="1129205" cy="609439"/>
              </a:xfrm>
            </p:grpSpPr>
            <p:sp>
              <p:nvSpPr>
                <p:cNvPr id="301"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2"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3"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96" name="Group 295"/>
              <p:cNvGrpSpPr/>
              <p:nvPr/>
            </p:nvGrpSpPr>
            <p:grpSpPr>
              <a:xfrm>
                <a:off x="4436501" y="2882770"/>
                <a:ext cx="1178707" cy="609439"/>
                <a:chOff x="1329597" y="3742168"/>
                <a:chExt cx="1129205" cy="609439"/>
              </a:xfrm>
            </p:grpSpPr>
            <p:sp>
              <p:nvSpPr>
                <p:cNvPr id="298"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9"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0"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396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97" name="Freeform 296"/>
              <p:cNvSpPr/>
              <p:nvPr/>
            </p:nvSpPr>
            <p:spPr bwMode="auto">
              <a:xfrm>
                <a:off x="4475906" y="2566568"/>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 name="Group 49"/>
          <p:cNvGrpSpPr/>
          <p:nvPr/>
        </p:nvGrpSpPr>
        <p:grpSpPr>
          <a:xfrm>
            <a:off x="11058093" y="5385795"/>
            <a:ext cx="212569" cy="340110"/>
            <a:chOff x="4527638" y="1798313"/>
            <a:chExt cx="882308" cy="1411693"/>
          </a:xfrm>
        </p:grpSpPr>
        <p:sp>
          <p:nvSpPr>
            <p:cNvPr id="51" name="Freeform 50"/>
            <p:cNvSpPr/>
            <p:nvPr/>
          </p:nvSpPr>
          <p:spPr bwMode="auto">
            <a:xfrm>
              <a:off x="4563541" y="1820908"/>
              <a:ext cx="756308" cy="1353911"/>
            </a:xfrm>
            <a:custGeom>
              <a:avLst/>
              <a:gdLst>
                <a:gd name="connsiteX0" fmla="*/ 8708 w 735874"/>
                <a:gd name="connsiteY0" fmla="*/ 0 h 1328057"/>
                <a:gd name="connsiteX1" fmla="*/ 0 w 735874"/>
                <a:gd name="connsiteY1" fmla="*/ 1040674 h 1328057"/>
                <a:gd name="connsiteX2" fmla="*/ 265611 w 735874"/>
                <a:gd name="connsiteY2" fmla="*/ 836023 h 1328057"/>
                <a:gd name="connsiteX3" fmla="*/ 531223 w 735874"/>
                <a:gd name="connsiteY3" fmla="*/ 1328057 h 1328057"/>
                <a:gd name="connsiteX4" fmla="*/ 670560 w 735874"/>
                <a:gd name="connsiteY4" fmla="*/ 1301931 h 1328057"/>
                <a:gd name="connsiteX5" fmla="*/ 705394 w 735874"/>
                <a:gd name="connsiteY5" fmla="*/ 1227908 h 1328057"/>
                <a:gd name="connsiteX6" fmla="*/ 492034 w 735874"/>
                <a:gd name="connsiteY6" fmla="*/ 744583 h 1328057"/>
                <a:gd name="connsiteX7" fmla="*/ 735874 w 735874"/>
                <a:gd name="connsiteY7" fmla="*/ 705394 h 1328057"/>
                <a:gd name="connsiteX8" fmla="*/ 8708 w 735874"/>
                <a:gd name="connsiteY8" fmla="*/ 0 h 1328057"/>
                <a:gd name="connsiteX0" fmla="*/ 566 w 739979"/>
                <a:gd name="connsiteY0" fmla="*/ 0 h 1362075"/>
                <a:gd name="connsiteX1" fmla="*/ 4105 w 739979"/>
                <a:gd name="connsiteY1" fmla="*/ 1074692 h 1362075"/>
                <a:gd name="connsiteX2" fmla="*/ 269716 w 739979"/>
                <a:gd name="connsiteY2" fmla="*/ 870041 h 1362075"/>
                <a:gd name="connsiteX3" fmla="*/ 535328 w 739979"/>
                <a:gd name="connsiteY3" fmla="*/ 1362075 h 1362075"/>
                <a:gd name="connsiteX4" fmla="*/ 674665 w 739979"/>
                <a:gd name="connsiteY4" fmla="*/ 1335949 h 1362075"/>
                <a:gd name="connsiteX5" fmla="*/ 709499 w 739979"/>
                <a:gd name="connsiteY5" fmla="*/ 1261926 h 1362075"/>
                <a:gd name="connsiteX6" fmla="*/ 496139 w 739979"/>
                <a:gd name="connsiteY6" fmla="*/ 778601 h 1362075"/>
                <a:gd name="connsiteX7" fmla="*/ 739979 w 739979"/>
                <a:gd name="connsiteY7" fmla="*/ 739412 h 1362075"/>
                <a:gd name="connsiteX8" fmla="*/ 566 w 739979"/>
                <a:gd name="connsiteY8" fmla="*/ 0 h 1362075"/>
                <a:gd name="connsiteX0" fmla="*/ 566 w 756308"/>
                <a:gd name="connsiteY0" fmla="*/ 0 h 1362075"/>
                <a:gd name="connsiteX1" fmla="*/ 4105 w 756308"/>
                <a:gd name="connsiteY1" fmla="*/ 1074692 h 1362075"/>
                <a:gd name="connsiteX2" fmla="*/ 269716 w 756308"/>
                <a:gd name="connsiteY2" fmla="*/ 870041 h 1362075"/>
                <a:gd name="connsiteX3" fmla="*/ 535328 w 756308"/>
                <a:gd name="connsiteY3" fmla="*/ 1362075 h 1362075"/>
                <a:gd name="connsiteX4" fmla="*/ 674665 w 756308"/>
                <a:gd name="connsiteY4" fmla="*/ 1335949 h 1362075"/>
                <a:gd name="connsiteX5" fmla="*/ 709499 w 756308"/>
                <a:gd name="connsiteY5" fmla="*/ 1261926 h 1362075"/>
                <a:gd name="connsiteX6" fmla="*/ 496139 w 756308"/>
                <a:gd name="connsiteY6" fmla="*/ 778601 h 1362075"/>
                <a:gd name="connsiteX7" fmla="*/ 756308 w 756308"/>
                <a:gd name="connsiteY7" fmla="*/ 763905 h 1362075"/>
                <a:gd name="connsiteX8" fmla="*/ 566 w 756308"/>
                <a:gd name="connsiteY8" fmla="*/ 0 h 1362075"/>
                <a:gd name="connsiteX0" fmla="*/ 566 w 756308"/>
                <a:gd name="connsiteY0" fmla="*/ 0 h 1362075"/>
                <a:gd name="connsiteX1" fmla="*/ 4105 w 756308"/>
                <a:gd name="connsiteY1" fmla="*/ 1074692 h 1362075"/>
                <a:gd name="connsiteX2" fmla="*/ 269716 w 756308"/>
                <a:gd name="connsiteY2" fmla="*/ 870041 h 1362075"/>
                <a:gd name="connsiteX3" fmla="*/ 535328 w 756308"/>
                <a:gd name="connsiteY3" fmla="*/ 1362075 h 1362075"/>
                <a:gd name="connsiteX4" fmla="*/ 674665 w 756308"/>
                <a:gd name="connsiteY4" fmla="*/ 1335949 h 1362075"/>
                <a:gd name="connsiteX5" fmla="*/ 709499 w 756308"/>
                <a:gd name="connsiteY5" fmla="*/ 1261926 h 1362075"/>
                <a:gd name="connsiteX6" fmla="*/ 490696 w 756308"/>
                <a:gd name="connsiteY6" fmla="*/ 755469 h 1362075"/>
                <a:gd name="connsiteX7" fmla="*/ 756308 w 756308"/>
                <a:gd name="connsiteY7" fmla="*/ 763905 h 1362075"/>
                <a:gd name="connsiteX8" fmla="*/ 566 w 756308"/>
                <a:gd name="connsiteY8" fmla="*/ 0 h 1362075"/>
                <a:gd name="connsiteX0" fmla="*/ 566 w 756308"/>
                <a:gd name="connsiteY0" fmla="*/ 0 h 1362075"/>
                <a:gd name="connsiteX1" fmla="*/ 4105 w 756308"/>
                <a:gd name="connsiteY1" fmla="*/ 1074692 h 1362075"/>
                <a:gd name="connsiteX2" fmla="*/ 269716 w 756308"/>
                <a:gd name="connsiteY2" fmla="*/ 870041 h 1362075"/>
                <a:gd name="connsiteX3" fmla="*/ 535328 w 756308"/>
                <a:gd name="connsiteY3" fmla="*/ 1362075 h 1362075"/>
                <a:gd name="connsiteX4" fmla="*/ 674665 w 756308"/>
                <a:gd name="connsiteY4" fmla="*/ 1335949 h 1362075"/>
                <a:gd name="connsiteX5" fmla="*/ 674120 w 756308"/>
                <a:gd name="connsiteY5" fmla="*/ 1279616 h 1362075"/>
                <a:gd name="connsiteX6" fmla="*/ 490696 w 756308"/>
                <a:gd name="connsiteY6" fmla="*/ 755469 h 1362075"/>
                <a:gd name="connsiteX7" fmla="*/ 756308 w 756308"/>
                <a:gd name="connsiteY7" fmla="*/ 763905 h 1362075"/>
                <a:gd name="connsiteX8" fmla="*/ 566 w 756308"/>
                <a:gd name="connsiteY8" fmla="*/ 0 h 1362075"/>
                <a:gd name="connsiteX0" fmla="*/ 566 w 756308"/>
                <a:gd name="connsiteY0" fmla="*/ 0 h 1353911"/>
                <a:gd name="connsiteX1" fmla="*/ 4105 w 756308"/>
                <a:gd name="connsiteY1" fmla="*/ 1074692 h 1353911"/>
                <a:gd name="connsiteX2" fmla="*/ 269716 w 756308"/>
                <a:gd name="connsiteY2" fmla="*/ 870041 h 1353911"/>
                <a:gd name="connsiteX3" fmla="*/ 521721 w 756308"/>
                <a:gd name="connsiteY3" fmla="*/ 1353911 h 1353911"/>
                <a:gd name="connsiteX4" fmla="*/ 674665 w 756308"/>
                <a:gd name="connsiteY4" fmla="*/ 1335949 h 1353911"/>
                <a:gd name="connsiteX5" fmla="*/ 674120 w 756308"/>
                <a:gd name="connsiteY5" fmla="*/ 1279616 h 1353911"/>
                <a:gd name="connsiteX6" fmla="*/ 490696 w 756308"/>
                <a:gd name="connsiteY6" fmla="*/ 755469 h 1353911"/>
                <a:gd name="connsiteX7" fmla="*/ 756308 w 756308"/>
                <a:gd name="connsiteY7" fmla="*/ 763905 h 1353911"/>
                <a:gd name="connsiteX8" fmla="*/ 566 w 756308"/>
                <a:gd name="connsiteY8" fmla="*/ 0 h 1353911"/>
                <a:gd name="connsiteX0" fmla="*/ 566 w 756308"/>
                <a:gd name="connsiteY0" fmla="*/ 0 h 1353911"/>
                <a:gd name="connsiteX1" fmla="*/ 4105 w 756308"/>
                <a:gd name="connsiteY1" fmla="*/ 1074692 h 1353911"/>
                <a:gd name="connsiteX2" fmla="*/ 284684 w 756308"/>
                <a:gd name="connsiteY2" fmla="*/ 864598 h 1353911"/>
                <a:gd name="connsiteX3" fmla="*/ 521721 w 756308"/>
                <a:gd name="connsiteY3" fmla="*/ 1353911 h 1353911"/>
                <a:gd name="connsiteX4" fmla="*/ 674665 w 756308"/>
                <a:gd name="connsiteY4" fmla="*/ 1335949 h 1353911"/>
                <a:gd name="connsiteX5" fmla="*/ 674120 w 756308"/>
                <a:gd name="connsiteY5" fmla="*/ 1279616 h 1353911"/>
                <a:gd name="connsiteX6" fmla="*/ 490696 w 756308"/>
                <a:gd name="connsiteY6" fmla="*/ 755469 h 1353911"/>
                <a:gd name="connsiteX7" fmla="*/ 756308 w 756308"/>
                <a:gd name="connsiteY7" fmla="*/ 763905 h 1353911"/>
                <a:gd name="connsiteX8" fmla="*/ 566 w 756308"/>
                <a:gd name="connsiteY8" fmla="*/ 0 h 1353911"/>
                <a:gd name="connsiteX0" fmla="*/ 566 w 756308"/>
                <a:gd name="connsiteY0" fmla="*/ 0 h 1353911"/>
                <a:gd name="connsiteX1" fmla="*/ 4105 w 756308"/>
                <a:gd name="connsiteY1" fmla="*/ 1074692 h 1353911"/>
                <a:gd name="connsiteX2" fmla="*/ 277880 w 756308"/>
                <a:gd name="connsiteY2" fmla="*/ 872762 h 1353911"/>
                <a:gd name="connsiteX3" fmla="*/ 521721 w 756308"/>
                <a:gd name="connsiteY3" fmla="*/ 1353911 h 1353911"/>
                <a:gd name="connsiteX4" fmla="*/ 674665 w 756308"/>
                <a:gd name="connsiteY4" fmla="*/ 1335949 h 1353911"/>
                <a:gd name="connsiteX5" fmla="*/ 674120 w 756308"/>
                <a:gd name="connsiteY5" fmla="*/ 1279616 h 1353911"/>
                <a:gd name="connsiteX6" fmla="*/ 490696 w 756308"/>
                <a:gd name="connsiteY6" fmla="*/ 755469 h 1353911"/>
                <a:gd name="connsiteX7" fmla="*/ 756308 w 756308"/>
                <a:gd name="connsiteY7" fmla="*/ 763905 h 1353911"/>
                <a:gd name="connsiteX8" fmla="*/ 566 w 756308"/>
                <a:gd name="connsiteY8" fmla="*/ 0 h 13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308" h="1353911">
                  <a:moveTo>
                    <a:pt x="566" y="0"/>
                  </a:moveTo>
                  <a:cubicBezTo>
                    <a:pt x="-2337" y="346891"/>
                    <a:pt x="7008" y="727801"/>
                    <a:pt x="4105" y="1074692"/>
                  </a:cubicBezTo>
                  <a:lnTo>
                    <a:pt x="277880" y="872762"/>
                  </a:lnTo>
                  <a:lnTo>
                    <a:pt x="521721" y="1353911"/>
                  </a:lnTo>
                  <a:lnTo>
                    <a:pt x="674665" y="1335949"/>
                  </a:lnTo>
                  <a:cubicBezTo>
                    <a:pt x="674483" y="1317171"/>
                    <a:pt x="674302" y="1298394"/>
                    <a:pt x="674120" y="1279616"/>
                  </a:cubicBezTo>
                  <a:lnTo>
                    <a:pt x="490696" y="755469"/>
                  </a:lnTo>
                  <a:lnTo>
                    <a:pt x="756308" y="763905"/>
                  </a:lnTo>
                  <a:lnTo>
                    <a:pt x="566"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52" name="Picture 51"/>
            <p:cNvPicPr>
              <a:picLocks noChangeAspect="1"/>
            </p:cNvPicPr>
            <p:nvPr/>
          </p:nvPicPr>
          <p:blipFill>
            <a:blip r:embed="rId3">
              <a:lum contrast="-40000"/>
            </a:blip>
            <a:stretch>
              <a:fillRect/>
            </a:stretch>
          </p:blipFill>
          <p:spPr>
            <a:xfrm>
              <a:off x="4527638" y="1798313"/>
              <a:ext cx="882308" cy="1411693"/>
            </a:xfrm>
            <a:prstGeom prst="rect">
              <a:avLst/>
            </a:prstGeom>
          </p:spPr>
        </p:pic>
      </p:grpSp>
      <p:sp>
        <p:nvSpPr>
          <p:cNvPr id="53" name="TextBox 52"/>
          <p:cNvSpPr txBox="1"/>
          <p:nvPr/>
        </p:nvSpPr>
        <p:spPr>
          <a:xfrm>
            <a:off x="7207095" y="4569845"/>
            <a:ext cx="2675069" cy="378565"/>
          </a:xfrm>
          <a:prstGeom prst="rect">
            <a:avLst/>
          </a:prstGeom>
          <a:noFill/>
        </p:spPr>
        <p:txBody>
          <a:bodyPr wrap="square" lIns="91440" tIns="91440" rIns="9144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a:ea typeface="+mn-ea"/>
                <a:cs typeface="+mn-cs"/>
              </a:rPr>
              <a:t>Elastic Database Pools</a:t>
            </a:r>
          </a:p>
        </p:txBody>
      </p:sp>
      <p:sp>
        <p:nvSpPr>
          <p:cNvPr id="54" name="Rectangle 53"/>
          <p:cNvSpPr/>
          <p:nvPr/>
        </p:nvSpPr>
        <p:spPr bwMode="auto">
          <a:xfrm>
            <a:off x="6022517" y="2255445"/>
            <a:ext cx="5179906" cy="2716822"/>
          </a:xfrm>
          <a:prstGeom prst="rect">
            <a:avLst/>
          </a:prstGeom>
          <a:noFill/>
          <a:ln w="1905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434251" y="6263580"/>
            <a:ext cx="270058" cy="412792"/>
            <a:chOff x="1758300" y="2959461"/>
            <a:chExt cx="1180842" cy="1804957"/>
          </a:xfrm>
        </p:grpSpPr>
        <p:grpSp>
          <p:nvGrpSpPr>
            <p:cNvPr id="57" name="Group 56"/>
            <p:cNvGrpSpPr/>
            <p:nvPr/>
          </p:nvGrpSpPr>
          <p:grpSpPr>
            <a:xfrm>
              <a:off x="1760435" y="3490271"/>
              <a:ext cx="1178707" cy="609439"/>
              <a:chOff x="1329597" y="3742168"/>
              <a:chExt cx="1129205" cy="609439"/>
            </a:xfrm>
          </p:grpSpPr>
          <p:sp>
            <p:nvSpPr>
              <p:cNvPr id="65" name="Freeform 6"/>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6" name="Freeform 7"/>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7" name="Freeform 8"/>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58" name="Freeform 62"/>
            <p:cNvSpPr/>
            <p:nvPr/>
          </p:nvSpPr>
          <p:spPr bwMode="auto">
            <a:xfrm>
              <a:off x="1792032" y="3868290"/>
              <a:ext cx="1111888" cy="896128"/>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59" name="Group 58"/>
            <p:cNvGrpSpPr/>
            <p:nvPr/>
          </p:nvGrpSpPr>
          <p:grpSpPr>
            <a:xfrm>
              <a:off x="1758300" y="3272438"/>
              <a:ext cx="1178707" cy="609439"/>
              <a:chOff x="1329597" y="3742168"/>
              <a:chExt cx="1129205" cy="609439"/>
            </a:xfrm>
          </p:grpSpPr>
          <p:sp>
            <p:nvSpPr>
              <p:cNvPr id="62" name="Freeform 61"/>
              <p:cNvSpPr>
                <a:spLocks/>
              </p:cNvSpPr>
              <p:nvPr/>
            </p:nvSpPr>
            <p:spPr bwMode="auto">
              <a:xfrm>
                <a:off x="1360282" y="3915941"/>
                <a:ext cx="1067836" cy="435666"/>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3" name="Freeform 62"/>
              <p:cNvSpPr>
                <a:spLocks/>
              </p:cNvSpPr>
              <p:nvPr/>
            </p:nvSpPr>
            <p:spPr bwMode="auto">
              <a:xfrm>
                <a:off x="1329597" y="3776468"/>
                <a:ext cx="1129205" cy="518649"/>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64" name="Freeform 63"/>
              <p:cNvSpPr>
                <a:spLocks/>
              </p:cNvSpPr>
              <p:nvPr/>
            </p:nvSpPr>
            <p:spPr bwMode="auto">
              <a:xfrm>
                <a:off x="1331642" y="3742168"/>
                <a:ext cx="1125114" cy="39832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60" name="Freeform 64"/>
            <p:cNvSpPr/>
            <p:nvPr/>
          </p:nvSpPr>
          <p:spPr bwMode="auto">
            <a:xfrm>
              <a:off x="1792032" y="2959461"/>
              <a:ext cx="1111887" cy="639743"/>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Rectangle 67"/>
          <p:cNvSpPr>
            <a:spLocks noChangeAspect="1"/>
          </p:cNvSpPr>
          <p:nvPr/>
        </p:nvSpPr>
        <p:spPr bwMode="auto">
          <a:xfrm>
            <a:off x="739925" y="6295280"/>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Redefines multi-tenancy</a:t>
            </a:r>
          </a:p>
        </p:txBody>
      </p:sp>
      <p:sp>
        <p:nvSpPr>
          <p:cNvPr id="69" name="Pentagon 68"/>
          <p:cNvSpPr/>
          <p:nvPr/>
        </p:nvSpPr>
        <p:spPr bwMode="auto">
          <a:xfrm>
            <a:off x="0" y="6245274"/>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2144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5401429" y="2686595"/>
            <a:ext cx="2105360" cy="3864108"/>
          </a:xfrm>
          <a:prstGeom prst="rect">
            <a:avLst/>
          </a:prstGeom>
          <a:noFill/>
          <a:ln w="1905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2800" cap="all" spc="500" dirty="0">
                <a:ln w="3175">
                  <a:noFill/>
                </a:ln>
                <a:solidFill>
                  <a:srgbClr val="0078D7"/>
                </a:solidFill>
                <a:latin typeface="Segoe UI Semilight" charset="0"/>
                <a:ea typeface="+mn-ea"/>
                <a:cs typeface="Segoe UI Semilight" charset="0"/>
              </a:rPr>
              <a:t>Flexible languages and platforms</a:t>
            </a:r>
            <a:br>
              <a:rPr lang="en-US" dirty="0"/>
            </a:br>
            <a:r>
              <a:rPr lang="en-US" sz="2000" cap="all" dirty="0">
                <a:solidFill>
                  <a:srgbClr val="0078D7"/>
                </a:solidFill>
              </a:rPr>
              <a:t>Work with the tools you prefer  </a:t>
            </a:r>
          </a:p>
        </p:txBody>
      </p:sp>
      <p:sp>
        <p:nvSpPr>
          <p:cNvPr id="3" name="Text Placeholder 2"/>
          <p:cNvSpPr>
            <a:spLocks noGrp="1"/>
          </p:cNvSpPr>
          <p:nvPr>
            <p:ph type="body" sz="quarter" idx="10"/>
          </p:nvPr>
        </p:nvSpPr>
        <p:spPr>
          <a:xfrm>
            <a:off x="274638" y="2357133"/>
            <a:ext cx="4176725" cy="3434786"/>
          </a:xfrm>
        </p:spPr>
        <p:txBody>
          <a:bodyPr/>
          <a:lstStyle/>
          <a:p>
            <a:r>
              <a:rPr lang="en-US" sz="1800" dirty="0"/>
              <a:t>Supports frameworks such as Python, Java, Node.js, PHP, Ruby and .NET</a:t>
            </a:r>
          </a:p>
          <a:p>
            <a:r>
              <a:rPr lang="en-US" sz="1800" dirty="0"/>
              <a:t>Develop on Windows, Linux, or Mac</a:t>
            </a:r>
          </a:p>
          <a:p>
            <a:r>
              <a:rPr lang="en-US" sz="1800" dirty="0"/>
              <a:t>Leverage SQL Server &amp;Visual Studio skills and tools across on-premises and</a:t>
            </a:r>
            <a:br>
              <a:rPr lang="en-US" sz="1800" dirty="0"/>
            </a:br>
            <a:r>
              <a:rPr lang="en-US" sz="1800" dirty="0"/>
              <a:t>Azure environments</a:t>
            </a:r>
          </a:p>
        </p:txBody>
      </p:sp>
      <p:sp>
        <p:nvSpPr>
          <p:cNvPr id="16" name="TextBox 15"/>
          <p:cNvSpPr txBox="1"/>
          <p:nvPr/>
        </p:nvSpPr>
        <p:spPr>
          <a:xfrm>
            <a:off x="5292801" y="2230603"/>
            <a:ext cx="2321694" cy="338554"/>
          </a:xfrm>
          <a:prstGeom prst="rect">
            <a:avLst/>
          </a:prstGeom>
          <a:noFill/>
        </p:spPr>
        <p:txBody>
          <a:bodyPr wrap="square" rtlCol="0">
            <a:spAutoFit/>
          </a:bodyPr>
          <a:lstStyle/>
          <a:p>
            <a:pPr marL="0" marR="0" lvl="0" indent="0" algn="ctr" defTabSz="9136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Popular app languages</a:t>
            </a:r>
          </a:p>
        </p:txBody>
      </p:sp>
      <p:sp>
        <p:nvSpPr>
          <p:cNvPr id="11" name="TextBox 10"/>
          <p:cNvSpPr txBox="1"/>
          <p:nvPr/>
        </p:nvSpPr>
        <p:spPr>
          <a:xfrm>
            <a:off x="9392592" y="2230603"/>
            <a:ext cx="2339520" cy="338554"/>
          </a:xfrm>
          <a:prstGeom prst="rect">
            <a:avLst/>
          </a:prstGeom>
          <a:noFill/>
        </p:spPr>
        <p:txBody>
          <a:bodyPr wrap="square" rtlCol="0">
            <a:spAutoFit/>
          </a:bodyPr>
          <a:lstStyle/>
          <a:p>
            <a:pPr marL="0" marR="0" lvl="0" indent="0" algn="ctr" defTabSz="9136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Popular platforms</a:t>
            </a:r>
          </a:p>
        </p:txBody>
      </p:sp>
      <p:grpSp>
        <p:nvGrpSpPr>
          <p:cNvPr id="12" name="Group 11"/>
          <p:cNvGrpSpPr/>
          <p:nvPr/>
        </p:nvGrpSpPr>
        <p:grpSpPr>
          <a:xfrm>
            <a:off x="9866865" y="4214540"/>
            <a:ext cx="1390974" cy="797924"/>
            <a:chOff x="3007641" y="4852902"/>
            <a:chExt cx="1726594" cy="990451"/>
          </a:xfrm>
        </p:grpSpPr>
        <p:sp>
          <p:nvSpPr>
            <p:cNvPr id="24" name="Rectangle 12"/>
            <p:cNvSpPr>
              <a:spLocks noChangeArrowheads="1"/>
            </p:cNvSpPr>
            <p:nvPr/>
          </p:nvSpPr>
          <p:spPr bwMode="auto">
            <a:xfrm>
              <a:off x="3201716"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 name="Rectangle 14"/>
            <p:cNvSpPr>
              <a:spLocks noChangeArrowheads="1"/>
            </p:cNvSpPr>
            <p:nvPr/>
          </p:nvSpPr>
          <p:spPr bwMode="auto">
            <a:xfrm>
              <a:off x="3248561" y="4922056"/>
              <a:ext cx="1244754" cy="798606"/>
            </a:xfrm>
            <a:prstGeom prst="rect">
              <a:avLst/>
            </a:prstGeom>
            <a:solidFill>
              <a:srgbClr val="A8A8A8"/>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 name="Freeform 15"/>
            <p:cNvSpPr>
              <a:spLocks/>
            </p:cNvSpPr>
            <p:nvPr/>
          </p:nvSpPr>
          <p:spPr bwMode="auto">
            <a:xfrm>
              <a:off x="3007641"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Freeform 80"/>
            <p:cNvSpPr>
              <a:spLocks/>
            </p:cNvSpPr>
            <p:nvPr/>
          </p:nvSpPr>
          <p:spPr bwMode="auto">
            <a:xfrm>
              <a:off x="3657757" y="5042081"/>
              <a:ext cx="426363" cy="526455"/>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 name="Group 9"/>
          <p:cNvGrpSpPr/>
          <p:nvPr/>
        </p:nvGrpSpPr>
        <p:grpSpPr>
          <a:xfrm>
            <a:off x="9866865" y="3040107"/>
            <a:ext cx="1390974" cy="797924"/>
            <a:chOff x="904051" y="4852902"/>
            <a:chExt cx="1726594" cy="990451"/>
          </a:xfrm>
        </p:grpSpPr>
        <p:sp>
          <p:nvSpPr>
            <p:cNvPr id="30" name="Rectangle 16"/>
            <p:cNvSpPr>
              <a:spLocks noChangeArrowheads="1"/>
            </p:cNvSpPr>
            <p:nvPr/>
          </p:nvSpPr>
          <p:spPr bwMode="auto">
            <a:xfrm>
              <a:off x="1099241" y="4852902"/>
              <a:ext cx="133621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18"/>
            <p:cNvSpPr>
              <a:spLocks noChangeArrowheads="1"/>
            </p:cNvSpPr>
            <p:nvPr/>
          </p:nvSpPr>
          <p:spPr bwMode="auto">
            <a:xfrm>
              <a:off x="1142741" y="4922056"/>
              <a:ext cx="1249215" cy="798606"/>
            </a:xfrm>
            <a:prstGeom prst="rect">
              <a:avLst/>
            </a:pr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 name="Freeform 19"/>
            <p:cNvSpPr>
              <a:spLocks/>
            </p:cNvSpPr>
            <p:nvPr/>
          </p:nvSpPr>
          <p:spPr bwMode="auto">
            <a:xfrm>
              <a:off x="904051" y="5774199"/>
              <a:ext cx="1726594" cy="69154"/>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Freeform 63"/>
            <p:cNvSpPr>
              <a:spLocks noChangeAspect="1" noEditPoints="1"/>
            </p:cNvSpPr>
            <p:nvPr/>
          </p:nvSpPr>
          <p:spPr bwMode="black">
            <a:xfrm>
              <a:off x="1508018" y="5066286"/>
              <a:ext cx="518660" cy="51655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6" name="Picture 4" descr="http://www.jbase.com/new/products/images/java.png"/>
          <p:cNvPicPr>
            <a:picLocks noChangeAspect="1" noChangeArrowheads="1"/>
          </p:cNvPicPr>
          <p:nvPr/>
        </p:nvPicPr>
        <p:blipFill>
          <a:blip r:embed="rId3" cstate="print">
            <a:extLst/>
          </a:blip>
          <a:srcRect/>
          <a:stretch>
            <a:fillRect/>
          </a:stretch>
        </p:blipFill>
        <p:spPr bwMode="auto">
          <a:xfrm>
            <a:off x="6270046" y="2806377"/>
            <a:ext cx="316242" cy="622920"/>
          </a:xfrm>
          <a:prstGeom prst="rect">
            <a:avLst/>
          </a:prstGeom>
        </p:spPr>
      </p:pic>
      <p:pic>
        <p:nvPicPr>
          <p:cNvPr id="7" name="Picture 6" descr="PHP.png"/>
          <p:cNvPicPr>
            <a:picLocks noChangeAspect="1"/>
          </p:cNvPicPr>
          <p:nvPr/>
        </p:nvPicPr>
        <p:blipFill>
          <a:blip r:embed="rId4" cstate="print">
            <a:extLst/>
          </a:blip>
          <a:stretch>
            <a:fillRect/>
          </a:stretch>
        </p:blipFill>
        <p:spPr>
          <a:xfrm>
            <a:off x="6053761" y="5012464"/>
            <a:ext cx="748815" cy="41576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4784" y="4428008"/>
            <a:ext cx="866766" cy="24189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0984" y="5770785"/>
            <a:ext cx="474367" cy="544519"/>
          </a:xfrm>
          <a:prstGeom prst="rect">
            <a:avLst/>
          </a:prstGeom>
        </p:spPr>
      </p:pic>
      <p:pic>
        <p:nvPicPr>
          <p:cNvPr id="4098" name="Picture 2" descr="https://upload.wikimedia.org/wikipedia/commons/thumb/f/f8/Python_logo_and_wordmark.svg/486px-Python_logo_and_wordmark.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87280" y="3768389"/>
            <a:ext cx="1081775" cy="3205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9866865" y="5566974"/>
            <a:ext cx="1390974" cy="797924"/>
            <a:chOff x="5055462" y="4852902"/>
            <a:chExt cx="1726594" cy="990451"/>
          </a:xfrm>
        </p:grpSpPr>
        <p:sp>
          <p:nvSpPr>
            <p:cNvPr id="43" name="Rectangle 12"/>
            <p:cNvSpPr>
              <a:spLocks noChangeArrowheads="1"/>
            </p:cNvSpPr>
            <p:nvPr/>
          </p:nvSpPr>
          <p:spPr bwMode="auto">
            <a:xfrm>
              <a:off x="5249537"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 name="Rectangle 14"/>
            <p:cNvSpPr>
              <a:spLocks noChangeArrowheads="1"/>
            </p:cNvSpPr>
            <p:nvPr/>
          </p:nvSpPr>
          <p:spPr bwMode="auto">
            <a:xfrm>
              <a:off x="5296382" y="4922056"/>
              <a:ext cx="1244754" cy="798606"/>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 name="Freeform 15"/>
            <p:cNvSpPr>
              <a:spLocks/>
            </p:cNvSpPr>
            <p:nvPr/>
          </p:nvSpPr>
          <p:spPr bwMode="auto">
            <a:xfrm>
              <a:off x="5055462"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68238" y="5019604"/>
              <a:ext cx="501043" cy="586584"/>
            </a:xfrm>
            <a:prstGeom prst="rect">
              <a:avLst/>
            </a:prstGeom>
          </p:spPr>
        </p:pic>
      </p:grpSp>
      <p:cxnSp>
        <p:nvCxnSpPr>
          <p:cNvPr id="35" name="Straight Connector 34"/>
          <p:cNvCxnSpPr>
            <a:cxnSpLocks/>
            <a:endCxn id="31" idx="3"/>
          </p:cNvCxnSpPr>
          <p:nvPr/>
        </p:nvCxnSpPr>
        <p:spPr>
          <a:xfrm flipH="1">
            <a:off x="7506789" y="3436669"/>
            <a:ext cx="2286230" cy="1181980"/>
          </a:xfrm>
          <a:prstGeom prst="line">
            <a:avLst/>
          </a:prstGeom>
          <a:ln w="1905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a:endCxn id="31" idx="3"/>
          </p:cNvCxnSpPr>
          <p:nvPr/>
        </p:nvCxnSpPr>
        <p:spPr>
          <a:xfrm flipH="1">
            <a:off x="7506789" y="4591937"/>
            <a:ext cx="2360076" cy="26712"/>
          </a:xfrm>
          <a:prstGeom prst="line">
            <a:avLst/>
          </a:prstGeom>
          <a:ln w="1905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endCxn id="31" idx="3"/>
          </p:cNvCxnSpPr>
          <p:nvPr/>
        </p:nvCxnSpPr>
        <p:spPr>
          <a:xfrm flipH="1" flipV="1">
            <a:off x="7506789" y="4618649"/>
            <a:ext cx="2296836" cy="1291140"/>
          </a:xfrm>
          <a:prstGeom prst="line">
            <a:avLst/>
          </a:prstGeom>
          <a:ln w="1905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370123" y="6268095"/>
            <a:ext cx="437186" cy="443206"/>
            <a:chOff x="7762088" y="3634560"/>
            <a:chExt cx="1541281" cy="1562509"/>
          </a:xfrm>
          <a:solidFill>
            <a:schemeClr val="bg1"/>
          </a:solidFill>
        </p:grpSpPr>
        <p:sp>
          <p:nvSpPr>
            <p:cNvPr id="39" name="Freeform 126"/>
            <p:cNvSpPr>
              <a:spLocks noEditPoints="1"/>
            </p:cNvSpPr>
            <p:nvPr/>
          </p:nvSpPr>
          <p:spPr bwMode="auto">
            <a:xfrm rot="16200000" flipH="1">
              <a:off x="7758109" y="3638539"/>
              <a:ext cx="1535853" cy="15278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7"/>
            <p:cNvSpPr>
              <a:spLocks/>
            </p:cNvSpPr>
            <p:nvPr/>
          </p:nvSpPr>
          <p:spPr bwMode="auto">
            <a:xfrm rot="16200000" flipH="1">
              <a:off x="7793867" y="3687567"/>
              <a:ext cx="1513661" cy="1505343"/>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 name="Rectangle 40"/>
          <p:cNvSpPr>
            <a:spLocks noChangeAspect="1"/>
          </p:cNvSpPr>
          <p:nvPr/>
        </p:nvSpPr>
        <p:spPr bwMode="auto">
          <a:xfrm>
            <a:off x="759674" y="6292860"/>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Works in your environment</a:t>
            </a:r>
          </a:p>
        </p:txBody>
      </p:sp>
      <p:sp>
        <p:nvSpPr>
          <p:cNvPr id="42" name="Pentagon 41"/>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79413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D70A-8F10-47E1-B441-055782BD7B11}"/>
              </a:ext>
            </a:extLst>
          </p:cNvPr>
          <p:cNvSpPr>
            <a:spLocks noGrp="1"/>
          </p:cNvSpPr>
          <p:nvPr>
            <p:ph type="title"/>
          </p:nvPr>
        </p:nvSpPr>
        <p:spPr>
          <a:xfrm>
            <a:off x="274638" y="579607"/>
            <a:ext cx="11642721" cy="1316945"/>
          </a:xfrm>
        </p:spPr>
        <p:txBody>
          <a:bodyPr>
            <a:normAutofit/>
          </a:bodyPr>
          <a:lstStyle/>
          <a:p>
            <a:r>
              <a:rPr lang="en-US" sz="3100" cap="all" spc="500" dirty="0">
                <a:ln w="3175">
                  <a:noFill/>
                </a:ln>
                <a:solidFill>
                  <a:srgbClr val="0078D7"/>
                </a:solidFill>
                <a:latin typeface="Segoe UI Semilight" charset="0"/>
                <a:ea typeface="+mn-ea"/>
                <a:cs typeface="Segoe UI Semilight" charset="0"/>
              </a:rPr>
              <a:t>Migration resources for fast deployments</a:t>
            </a:r>
            <a:br>
              <a:rPr lang="en-US" dirty="0"/>
            </a:br>
            <a:r>
              <a:rPr lang="en-US" sz="2000" cap="all" dirty="0">
                <a:solidFill>
                  <a:srgbClr val="0078D7"/>
                </a:solidFill>
              </a:rPr>
              <a:t>Accelerate your journey to the cloud</a:t>
            </a:r>
          </a:p>
        </p:txBody>
      </p:sp>
      <p:sp>
        <p:nvSpPr>
          <p:cNvPr id="4" name="Text Placeholder 2">
            <a:extLst>
              <a:ext uri="{FF2B5EF4-FFF2-40B4-BE49-F238E27FC236}">
                <a16:creationId xmlns:a16="http://schemas.microsoft.com/office/drawing/2014/main" id="{031D0FD9-C119-4350-B5E6-2E3C3958AFBF}"/>
              </a:ext>
            </a:extLst>
          </p:cNvPr>
          <p:cNvSpPr>
            <a:spLocks noGrp="1"/>
          </p:cNvSpPr>
          <p:nvPr>
            <p:ph type="body" sz="quarter" idx="10"/>
          </p:nvPr>
        </p:nvSpPr>
        <p:spPr>
          <a:xfrm>
            <a:off x="274638" y="2357133"/>
            <a:ext cx="4271962" cy="3434786"/>
          </a:xfrm>
        </p:spPr>
        <p:txBody>
          <a:bodyPr/>
          <a:lstStyle/>
          <a:p>
            <a:pPr lvl="0">
              <a:lnSpc>
                <a:spcPct val="100000"/>
              </a:lnSpc>
              <a:spcBef>
                <a:spcPts val="0"/>
              </a:spcBef>
              <a:buClr>
                <a:srgbClr val="0078D7"/>
              </a:buClr>
              <a:buSzPct val="90000"/>
              <a:defRPr/>
            </a:pPr>
            <a:r>
              <a:rPr lang="en-US" sz="1400" b="1" spc="100" dirty="0">
                <a:solidFill>
                  <a:srgbClr val="FFFFFF"/>
                </a:solidFill>
                <a:latin typeface="Segoe UI Semibold" charset="0"/>
                <a:ea typeface="Segoe UI Semibold" charset="0"/>
                <a:cs typeface="Segoe UI Semibold" charset="0"/>
              </a:rPr>
              <a:t>SQL Server Migration Assistant (SSMA) </a:t>
            </a:r>
          </a:p>
          <a:p>
            <a:pPr lvl="0">
              <a:lnSpc>
                <a:spcPct val="100000"/>
              </a:lnSpc>
              <a:spcBef>
                <a:spcPts val="0"/>
              </a:spcBef>
              <a:spcAft>
                <a:spcPts val="1200"/>
              </a:spcAft>
              <a:buClr>
                <a:srgbClr val="0078D7"/>
              </a:buClr>
              <a:buSzPct val="90000"/>
              <a:defRPr/>
            </a:pPr>
            <a:r>
              <a:rPr lang="en-US" sz="1400" spc="100" dirty="0">
                <a:solidFill>
                  <a:srgbClr val="FFFFFF"/>
                </a:solidFill>
                <a:latin typeface="Segoe UI Semilight" charset="0"/>
                <a:ea typeface="Segoe UI Semilight" charset="0"/>
                <a:cs typeface="Segoe UI Semilight" charset="0"/>
              </a:rPr>
              <a:t>Automates database migration to SQL Server from Microsoft Access, DB2, MySQL, Oracle, and SAP ASE.</a:t>
            </a:r>
          </a:p>
          <a:p>
            <a:pPr lvl="0">
              <a:lnSpc>
                <a:spcPct val="100000"/>
              </a:lnSpc>
              <a:spcBef>
                <a:spcPts val="0"/>
              </a:spcBef>
              <a:buClr>
                <a:srgbClr val="0078D7"/>
              </a:buClr>
              <a:buSzPct val="90000"/>
              <a:defRPr/>
            </a:pPr>
            <a:r>
              <a:rPr lang="en-US" sz="1400" b="1" spc="100" dirty="0">
                <a:solidFill>
                  <a:srgbClr val="FFFFFF"/>
                </a:solidFill>
                <a:latin typeface="Segoe UI Semibold" charset="0"/>
                <a:ea typeface="Segoe UI Semibold" charset="0"/>
                <a:cs typeface="Segoe UI Semibold" charset="0"/>
              </a:rPr>
              <a:t>Data Migration Assistant (DMA)</a:t>
            </a:r>
            <a:r>
              <a:rPr lang="en-US" sz="1400" b="1" spc="100" dirty="0">
                <a:gradFill>
                  <a:gsLst>
                    <a:gs pos="1250">
                      <a:srgbClr val="000000"/>
                    </a:gs>
                    <a:gs pos="100000">
                      <a:srgbClr val="000000"/>
                    </a:gs>
                  </a:gsLst>
                  <a:lin ang="5400000" scaled="0"/>
                </a:gradFill>
                <a:latin typeface="Segoe UI Semibold" charset="0"/>
                <a:ea typeface="Segoe UI Semibold" charset="0"/>
                <a:cs typeface="Segoe UI Semibold" charset="0"/>
              </a:rPr>
              <a:t> </a:t>
            </a:r>
          </a:p>
          <a:p>
            <a:pPr lvl="0">
              <a:lnSpc>
                <a:spcPct val="100000"/>
              </a:lnSpc>
              <a:spcBef>
                <a:spcPts val="0"/>
              </a:spcBef>
              <a:spcAft>
                <a:spcPts val="1200"/>
              </a:spcAft>
              <a:buClr>
                <a:srgbClr val="0078D7"/>
              </a:buClr>
              <a:buSzPct val="90000"/>
              <a:defRPr/>
            </a:pPr>
            <a:r>
              <a:rPr lang="en-US" sz="1400" spc="100" dirty="0">
                <a:solidFill>
                  <a:srgbClr val="FFFFFF"/>
                </a:solidFill>
                <a:latin typeface="Segoe UI Semilight" charset="0"/>
                <a:ea typeface="Segoe UI Semilight" charset="0"/>
                <a:cs typeface="Segoe UI Semilight" charset="0"/>
              </a:rPr>
              <a:t>Enables upgrade SQL Server and Azure SQL Database.</a:t>
            </a:r>
          </a:p>
          <a:p>
            <a:pPr lvl="0">
              <a:lnSpc>
                <a:spcPct val="100000"/>
              </a:lnSpc>
              <a:spcBef>
                <a:spcPts val="0"/>
              </a:spcBef>
              <a:buClr>
                <a:srgbClr val="0078D7"/>
              </a:buClr>
              <a:buSzPct val="90000"/>
              <a:defRPr/>
            </a:pPr>
            <a:r>
              <a:rPr lang="en-US" sz="1400" b="1" spc="100" dirty="0">
                <a:solidFill>
                  <a:srgbClr val="FFFFFF"/>
                </a:solidFill>
                <a:latin typeface="Segoe UI Semibold" charset="0"/>
                <a:cs typeface="Segoe UI Semibold" charset="0"/>
              </a:rPr>
              <a:t>Azure Database Migration Service (preview)</a:t>
            </a:r>
          </a:p>
          <a:p>
            <a:pPr>
              <a:lnSpc>
                <a:spcPct val="100000"/>
              </a:lnSpc>
              <a:spcBef>
                <a:spcPts val="0"/>
              </a:spcBef>
              <a:buClr>
                <a:srgbClr val="0078D7"/>
              </a:buClr>
              <a:buSzPct val="90000"/>
              <a:defRPr/>
            </a:pPr>
            <a:r>
              <a:rPr lang="en-US" sz="1400" spc="100" dirty="0">
                <a:solidFill>
                  <a:srgbClr val="FFFFFF"/>
                </a:solidFill>
                <a:latin typeface="Segoe UI Semilight" charset="0"/>
                <a:cs typeface="Segoe UI Semilight" charset="0"/>
              </a:rPr>
              <a:t>A seamless, end-to-end solution for moving on-premises SQL Server, Oracle, and other relational databases to the cloud. </a:t>
            </a:r>
          </a:p>
          <a:p>
            <a:pPr lvl="0">
              <a:lnSpc>
                <a:spcPct val="100000"/>
              </a:lnSpc>
              <a:spcBef>
                <a:spcPts val="0"/>
              </a:spcBef>
              <a:spcAft>
                <a:spcPts val="1200"/>
              </a:spcAft>
              <a:buClr>
                <a:srgbClr val="0078D7"/>
              </a:buClr>
              <a:buSzPct val="90000"/>
              <a:defRPr/>
            </a:pPr>
            <a:endParaRPr lang="en-US" sz="1400" spc="100" dirty="0">
              <a:solidFill>
                <a:srgbClr val="FFFFFF"/>
              </a:solidFill>
              <a:latin typeface="Segoe UI Semilight" charset="0"/>
              <a:ea typeface="Segoe UI Semilight" charset="0"/>
              <a:cs typeface="Segoe UI Semilight" charset="0"/>
            </a:endParaRPr>
          </a:p>
          <a:p>
            <a:pPr lvl="0">
              <a:lnSpc>
                <a:spcPct val="100000"/>
              </a:lnSpc>
              <a:spcBef>
                <a:spcPts val="0"/>
              </a:spcBef>
              <a:spcAft>
                <a:spcPts val="1200"/>
              </a:spcAft>
              <a:buClr>
                <a:srgbClr val="0078D7"/>
              </a:buClr>
              <a:buSzPct val="90000"/>
              <a:defRPr/>
            </a:pPr>
            <a:endParaRPr lang="en-US" sz="1400" spc="100" dirty="0">
              <a:solidFill>
                <a:srgbClr val="FFFFFF"/>
              </a:solidFill>
              <a:latin typeface="Segoe UI Semilight" charset="0"/>
              <a:ea typeface="Segoe UI Semilight" charset="0"/>
              <a:cs typeface="Segoe UI Semilight" charset="0"/>
            </a:endParaRPr>
          </a:p>
          <a:p>
            <a:endParaRPr lang="en-US" sz="1400" dirty="0"/>
          </a:p>
        </p:txBody>
      </p:sp>
      <p:grpSp>
        <p:nvGrpSpPr>
          <p:cNvPr id="133" name="Group 132"/>
          <p:cNvGrpSpPr/>
          <p:nvPr/>
        </p:nvGrpSpPr>
        <p:grpSpPr>
          <a:xfrm>
            <a:off x="370123" y="6268095"/>
            <a:ext cx="437186" cy="443206"/>
            <a:chOff x="7762088" y="3634560"/>
            <a:chExt cx="1541281" cy="1562509"/>
          </a:xfrm>
          <a:solidFill>
            <a:schemeClr val="bg1"/>
          </a:solidFill>
        </p:grpSpPr>
        <p:sp>
          <p:nvSpPr>
            <p:cNvPr id="134" name="Freeform 126"/>
            <p:cNvSpPr>
              <a:spLocks noEditPoints="1"/>
            </p:cNvSpPr>
            <p:nvPr/>
          </p:nvSpPr>
          <p:spPr bwMode="auto">
            <a:xfrm rot="16200000" flipH="1">
              <a:off x="7758109" y="3638539"/>
              <a:ext cx="1535853" cy="15278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Freeform 7"/>
            <p:cNvSpPr>
              <a:spLocks/>
            </p:cNvSpPr>
            <p:nvPr/>
          </p:nvSpPr>
          <p:spPr bwMode="auto">
            <a:xfrm rot="16200000" flipH="1">
              <a:off x="7793867" y="3687567"/>
              <a:ext cx="1513661" cy="1505343"/>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6" name="Rectangle 135"/>
          <p:cNvSpPr>
            <a:spLocks noChangeAspect="1"/>
          </p:cNvSpPr>
          <p:nvPr/>
        </p:nvSpPr>
        <p:spPr bwMode="auto">
          <a:xfrm>
            <a:off x="759674" y="6292860"/>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Works in your environment</a:t>
            </a:r>
          </a:p>
        </p:txBody>
      </p:sp>
      <p:sp>
        <p:nvSpPr>
          <p:cNvPr id="137" name="Pentagon 136"/>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27">
            <a:extLst>
              <a:ext uri="{FF2B5EF4-FFF2-40B4-BE49-F238E27FC236}">
                <a16:creationId xmlns:a16="http://schemas.microsoft.com/office/drawing/2014/main" id="{313F1C71-4F78-4695-9CDA-115631AB286A}"/>
              </a:ext>
            </a:extLst>
          </p:cNvPr>
          <p:cNvSpPr>
            <a:spLocks noChangeAspect="1"/>
          </p:cNvSpPr>
          <p:nvPr/>
        </p:nvSpPr>
        <p:spPr bwMode="black">
          <a:xfrm>
            <a:off x="6577668" y="2340700"/>
            <a:ext cx="3440249" cy="19818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46" name="Freeform 60">
            <a:extLst>
              <a:ext uri="{FF2B5EF4-FFF2-40B4-BE49-F238E27FC236}">
                <a16:creationId xmlns:a16="http://schemas.microsoft.com/office/drawing/2014/main" id="{10076759-E090-4A11-A2B4-E92B985416A5}"/>
              </a:ext>
            </a:extLst>
          </p:cNvPr>
          <p:cNvSpPr/>
          <p:nvPr/>
        </p:nvSpPr>
        <p:spPr bwMode="auto">
          <a:xfrm>
            <a:off x="7637756" y="4599799"/>
            <a:ext cx="1320072" cy="169306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 name="Arrow: Right 2">
            <a:extLst>
              <a:ext uri="{FF2B5EF4-FFF2-40B4-BE49-F238E27FC236}">
                <a16:creationId xmlns:a16="http://schemas.microsoft.com/office/drawing/2014/main" id="{11FD6102-B942-47AE-88CD-D449F65D43B5}"/>
              </a:ext>
            </a:extLst>
          </p:cNvPr>
          <p:cNvSpPr/>
          <p:nvPr/>
        </p:nvSpPr>
        <p:spPr>
          <a:xfrm rot="16200000">
            <a:off x="7726292" y="3822700"/>
            <a:ext cx="1143000" cy="8572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4524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9935-655B-4F7A-B96A-00A98BB325AE}"/>
              </a:ext>
            </a:extLst>
          </p:cNvPr>
          <p:cNvSpPr>
            <a:spLocks noGrp="1"/>
          </p:cNvSpPr>
          <p:nvPr>
            <p:ph type="title"/>
          </p:nvPr>
        </p:nvSpPr>
        <p:spPr/>
        <p:txBody>
          <a:bodyPr>
            <a:normAutofit/>
          </a:bodyPr>
          <a:lstStyle/>
          <a:p>
            <a:r>
              <a:rPr lang="en-US" sz="3100" cap="all" spc="500" dirty="0">
                <a:ln w="3175">
                  <a:noFill/>
                </a:ln>
                <a:solidFill>
                  <a:srgbClr val="0078D7"/>
                </a:solidFill>
                <a:latin typeface="Segoe UI Semilight" charset="0"/>
                <a:ea typeface="+mn-ea"/>
                <a:cs typeface="Segoe UI Semilight" charset="0"/>
              </a:rPr>
              <a:t>Layers of protection</a:t>
            </a:r>
            <a:br>
              <a:rPr lang="en-US" dirty="0"/>
            </a:br>
            <a:r>
              <a:rPr lang="en-US" sz="2000" cap="all" dirty="0">
                <a:solidFill>
                  <a:srgbClr val="0078D7"/>
                </a:solidFill>
              </a:rPr>
              <a:t>Rest easy with built-in security</a:t>
            </a:r>
          </a:p>
        </p:txBody>
      </p:sp>
      <p:sp>
        <p:nvSpPr>
          <p:cNvPr id="62" name="Text Placeholder 61">
            <a:extLst>
              <a:ext uri="{FF2B5EF4-FFF2-40B4-BE49-F238E27FC236}">
                <a16:creationId xmlns:a16="http://schemas.microsoft.com/office/drawing/2014/main" id="{356C16F2-69AB-4DD1-BC5D-EFF34E34FB3C}"/>
              </a:ext>
            </a:extLst>
          </p:cNvPr>
          <p:cNvSpPr>
            <a:spLocks noGrp="1"/>
          </p:cNvSpPr>
          <p:nvPr>
            <p:ph type="body" sz="quarter" idx="10"/>
          </p:nvPr>
        </p:nvSpPr>
        <p:spPr>
          <a:xfrm>
            <a:off x="274638" y="2357133"/>
            <a:ext cx="4562582" cy="3434786"/>
          </a:xfrm>
        </p:spPr>
        <p:txBody>
          <a:bodyPr/>
          <a:lstStyle/>
          <a:p>
            <a:r>
              <a:rPr lang="en-US" sz="1800" dirty="0"/>
              <a:t>Data encryption at rest and in motion</a:t>
            </a:r>
          </a:p>
          <a:p>
            <a:r>
              <a:rPr lang="en-US" sz="1800" dirty="0"/>
              <a:t>Dynamic data masking </a:t>
            </a:r>
          </a:p>
          <a:p>
            <a:r>
              <a:rPr lang="en-US" sz="1800" dirty="0"/>
              <a:t>Row-level security</a:t>
            </a:r>
          </a:p>
          <a:p>
            <a:r>
              <a:rPr lang="en-US" sz="1800" dirty="0"/>
              <a:t>Azure Active Directory and MFA</a:t>
            </a:r>
          </a:p>
        </p:txBody>
      </p:sp>
      <p:cxnSp>
        <p:nvCxnSpPr>
          <p:cNvPr id="3" name="Straight Connector 2">
            <a:extLst>
              <a:ext uri="{FF2B5EF4-FFF2-40B4-BE49-F238E27FC236}">
                <a16:creationId xmlns:a16="http://schemas.microsoft.com/office/drawing/2014/main" id="{1E19D72F-79AB-47DD-A23E-1BF05BB98220}"/>
              </a:ext>
            </a:extLst>
          </p:cNvPr>
          <p:cNvCxnSpPr>
            <a:cxnSpLocks/>
          </p:cNvCxnSpPr>
          <p:nvPr/>
        </p:nvCxnSpPr>
        <p:spPr>
          <a:xfrm flipH="1">
            <a:off x="6749808" y="4842095"/>
            <a:ext cx="748304" cy="0"/>
          </a:xfrm>
          <a:prstGeom prst="line">
            <a:avLst/>
          </a:prstGeom>
          <a:noFill/>
          <a:ln w="19050" cap="flat" cmpd="sng" algn="ctr">
            <a:solidFill>
              <a:srgbClr val="89C402"/>
            </a:solidFill>
            <a:prstDash val="sysDash"/>
            <a:miter lim="800000"/>
          </a:ln>
          <a:effectLst/>
        </p:spPr>
      </p:cxnSp>
      <p:cxnSp>
        <p:nvCxnSpPr>
          <p:cNvPr id="4" name="Straight Connector 3">
            <a:extLst>
              <a:ext uri="{FF2B5EF4-FFF2-40B4-BE49-F238E27FC236}">
                <a16:creationId xmlns:a16="http://schemas.microsoft.com/office/drawing/2014/main" id="{50E556EB-0F49-4636-AFD5-1E2C61D4C56F}"/>
              </a:ext>
            </a:extLst>
          </p:cNvPr>
          <p:cNvCxnSpPr>
            <a:cxnSpLocks/>
            <a:endCxn id="59" idx="14"/>
          </p:cNvCxnSpPr>
          <p:nvPr/>
        </p:nvCxnSpPr>
        <p:spPr>
          <a:xfrm>
            <a:off x="10241119" y="5450492"/>
            <a:ext cx="6428" cy="375057"/>
          </a:xfrm>
          <a:prstGeom prst="line">
            <a:avLst/>
          </a:prstGeom>
          <a:noFill/>
          <a:ln w="19050" cap="flat" cmpd="sng" algn="ctr">
            <a:solidFill>
              <a:srgbClr val="89C402"/>
            </a:solidFill>
            <a:prstDash val="sysDash"/>
            <a:miter lim="800000"/>
          </a:ln>
          <a:effectLst/>
        </p:spPr>
      </p:cxnSp>
      <p:cxnSp>
        <p:nvCxnSpPr>
          <p:cNvPr id="5" name="Straight Connector 4">
            <a:extLst>
              <a:ext uri="{FF2B5EF4-FFF2-40B4-BE49-F238E27FC236}">
                <a16:creationId xmlns:a16="http://schemas.microsoft.com/office/drawing/2014/main" id="{EB0234FE-E3FA-479C-BD1B-83D33FCB73F3}"/>
              </a:ext>
            </a:extLst>
          </p:cNvPr>
          <p:cNvCxnSpPr>
            <a:cxnSpLocks/>
            <a:endCxn id="58" idx="14"/>
          </p:cNvCxnSpPr>
          <p:nvPr/>
        </p:nvCxnSpPr>
        <p:spPr>
          <a:xfrm>
            <a:off x="9508154" y="5450492"/>
            <a:ext cx="5967" cy="375057"/>
          </a:xfrm>
          <a:prstGeom prst="line">
            <a:avLst/>
          </a:prstGeom>
          <a:noFill/>
          <a:ln w="19050" cap="flat" cmpd="sng" algn="ctr">
            <a:solidFill>
              <a:srgbClr val="89C402"/>
            </a:solidFill>
            <a:prstDash val="sysDash"/>
            <a:miter lim="800000"/>
          </a:ln>
          <a:effectLst/>
        </p:spPr>
      </p:cxnSp>
      <p:cxnSp>
        <p:nvCxnSpPr>
          <p:cNvPr id="6" name="Straight Connector 5">
            <a:extLst>
              <a:ext uri="{FF2B5EF4-FFF2-40B4-BE49-F238E27FC236}">
                <a16:creationId xmlns:a16="http://schemas.microsoft.com/office/drawing/2014/main" id="{FE9092A3-3653-4590-AA78-C9947359EA5E}"/>
              </a:ext>
            </a:extLst>
          </p:cNvPr>
          <p:cNvCxnSpPr>
            <a:cxnSpLocks/>
            <a:endCxn id="57" idx="14"/>
          </p:cNvCxnSpPr>
          <p:nvPr/>
        </p:nvCxnSpPr>
        <p:spPr>
          <a:xfrm>
            <a:off x="8773243" y="5450492"/>
            <a:ext cx="5967" cy="375057"/>
          </a:xfrm>
          <a:prstGeom prst="line">
            <a:avLst/>
          </a:prstGeom>
          <a:noFill/>
          <a:ln w="19050" cap="flat" cmpd="sng" algn="ctr">
            <a:solidFill>
              <a:srgbClr val="89C402"/>
            </a:solidFill>
            <a:prstDash val="sysDash"/>
            <a:miter lim="800000"/>
          </a:ln>
          <a:effectLst/>
        </p:spPr>
      </p:cxnSp>
      <p:cxnSp>
        <p:nvCxnSpPr>
          <p:cNvPr id="7" name="Straight Connector 6">
            <a:extLst>
              <a:ext uri="{FF2B5EF4-FFF2-40B4-BE49-F238E27FC236}">
                <a16:creationId xmlns:a16="http://schemas.microsoft.com/office/drawing/2014/main" id="{BF50FE64-BE54-4741-9222-9DED65B57BA4}"/>
              </a:ext>
            </a:extLst>
          </p:cNvPr>
          <p:cNvCxnSpPr>
            <a:cxnSpLocks/>
            <a:endCxn id="56" idx="14"/>
          </p:cNvCxnSpPr>
          <p:nvPr/>
        </p:nvCxnSpPr>
        <p:spPr>
          <a:xfrm>
            <a:off x="8112684" y="5450492"/>
            <a:ext cx="75" cy="375057"/>
          </a:xfrm>
          <a:prstGeom prst="line">
            <a:avLst/>
          </a:prstGeom>
          <a:noFill/>
          <a:ln w="19050" cap="flat" cmpd="sng" algn="ctr">
            <a:solidFill>
              <a:srgbClr val="89C402"/>
            </a:solidFill>
            <a:prstDash val="sysDash"/>
            <a:miter lim="800000"/>
          </a:ln>
          <a:effectLst/>
        </p:spPr>
      </p:cxnSp>
      <p:cxnSp>
        <p:nvCxnSpPr>
          <p:cNvPr id="8" name="Straight Connector 7">
            <a:extLst>
              <a:ext uri="{FF2B5EF4-FFF2-40B4-BE49-F238E27FC236}">
                <a16:creationId xmlns:a16="http://schemas.microsoft.com/office/drawing/2014/main" id="{C62E857A-233E-4F38-8826-04FF26518410}"/>
              </a:ext>
            </a:extLst>
          </p:cNvPr>
          <p:cNvCxnSpPr>
            <a:cxnSpLocks/>
          </p:cNvCxnSpPr>
          <p:nvPr/>
        </p:nvCxnSpPr>
        <p:spPr>
          <a:xfrm>
            <a:off x="7138809" y="3160559"/>
            <a:ext cx="1081505" cy="795036"/>
          </a:xfrm>
          <a:prstGeom prst="line">
            <a:avLst/>
          </a:prstGeom>
          <a:noFill/>
          <a:ln w="19050" cap="flat" cmpd="sng" algn="ctr">
            <a:solidFill>
              <a:srgbClr val="89C402"/>
            </a:solidFill>
            <a:prstDash val="sysDash"/>
            <a:miter lim="800000"/>
          </a:ln>
          <a:effectLst/>
        </p:spPr>
      </p:cxnSp>
      <p:cxnSp>
        <p:nvCxnSpPr>
          <p:cNvPr id="9" name="Straight Connector 8">
            <a:extLst>
              <a:ext uri="{FF2B5EF4-FFF2-40B4-BE49-F238E27FC236}">
                <a16:creationId xmlns:a16="http://schemas.microsoft.com/office/drawing/2014/main" id="{F03F5B4E-25D4-4467-829C-0B7C18159DA4}"/>
              </a:ext>
            </a:extLst>
          </p:cNvPr>
          <p:cNvCxnSpPr>
            <a:cxnSpLocks/>
          </p:cNvCxnSpPr>
          <p:nvPr/>
        </p:nvCxnSpPr>
        <p:spPr>
          <a:xfrm>
            <a:off x="8760430" y="3139252"/>
            <a:ext cx="12250" cy="1053409"/>
          </a:xfrm>
          <a:prstGeom prst="line">
            <a:avLst/>
          </a:prstGeom>
          <a:noFill/>
          <a:ln w="19050" cap="flat" cmpd="sng" algn="ctr">
            <a:solidFill>
              <a:srgbClr val="89C402"/>
            </a:solidFill>
            <a:prstDash val="sysDash"/>
            <a:miter lim="800000"/>
          </a:ln>
          <a:effectLst/>
        </p:spPr>
      </p:cxnSp>
      <p:cxnSp>
        <p:nvCxnSpPr>
          <p:cNvPr id="10" name="Straight Connector 9">
            <a:extLst>
              <a:ext uri="{FF2B5EF4-FFF2-40B4-BE49-F238E27FC236}">
                <a16:creationId xmlns:a16="http://schemas.microsoft.com/office/drawing/2014/main" id="{739EA694-6980-4474-BCF9-8022E08D8F17}"/>
              </a:ext>
            </a:extLst>
          </p:cNvPr>
          <p:cNvCxnSpPr>
            <a:cxnSpLocks/>
          </p:cNvCxnSpPr>
          <p:nvPr/>
        </p:nvCxnSpPr>
        <p:spPr>
          <a:xfrm flipH="1">
            <a:off x="9812049" y="3139066"/>
            <a:ext cx="821201" cy="995160"/>
          </a:xfrm>
          <a:prstGeom prst="line">
            <a:avLst/>
          </a:prstGeom>
          <a:noFill/>
          <a:ln w="19050" cap="flat" cmpd="sng" algn="ctr">
            <a:solidFill>
              <a:srgbClr val="89C402"/>
            </a:solidFill>
            <a:prstDash val="sysDash"/>
            <a:miter lim="800000"/>
          </a:ln>
          <a:effectLst/>
        </p:spPr>
      </p:cxnSp>
      <p:sp>
        <p:nvSpPr>
          <p:cNvPr id="12" name="Rectangle 11">
            <a:extLst>
              <a:ext uri="{FF2B5EF4-FFF2-40B4-BE49-F238E27FC236}">
                <a16:creationId xmlns:a16="http://schemas.microsoft.com/office/drawing/2014/main" id="{C0EEB9E6-8969-4B7B-87CA-0D3F413E5236}"/>
              </a:ext>
            </a:extLst>
          </p:cNvPr>
          <p:cNvSpPr/>
          <p:nvPr/>
        </p:nvSpPr>
        <p:spPr>
          <a:xfrm>
            <a:off x="6064020" y="2172403"/>
            <a:ext cx="1643066" cy="307777"/>
          </a:xfrm>
          <a:prstGeom prst="rect">
            <a:avLst/>
          </a:prstGeom>
          <a:noFill/>
          <a:ln w="12700" cap="flat" cmpd="sng" algn="ctr">
            <a:noFill/>
            <a:prstDash val="solid"/>
            <a:miter lim="800000"/>
          </a:ln>
          <a:effectLst/>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Segoe UI" charset="0"/>
                <a:cs typeface="Segoe UI" charset="0"/>
              </a:rPr>
              <a:t>Always encrypted</a:t>
            </a:r>
          </a:p>
        </p:txBody>
      </p:sp>
      <p:sp>
        <p:nvSpPr>
          <p:cNvPr id="13" name="Rectangle 12">
            <a:extLst>
              <a:ext uri="{FF2B5EF4-FFF2-40B4-BE49-F238E27FC236}">
                <a16:creationId xmlns:a16="http://schemas.microsoft.com/office/drawing/2014/main" id="{89D4055D-377C-4ECE-9F19-92E5EFEADCA7}"/>
              </a:ext>
            </a:extLst>
          </p:cNvPr>
          <p:cNvSpPr/>
          <p:nvPr/>
        </p:nvSpPr>
        <p:spPr>
          <a:xfrm>
            <a:off x="7958839" y="2172403"/>
            <a:ext cx="1643066" cy="307777"/>
          </a:xfrm>
          <a:prstGeom prst="rect">
            <a:avLst/>
          </a:prstGeom>
          <a:noFill/>
          <a:ln w="12700" cap="flat" cmpd="sng" algn="ctr">
            <a:noFill/>
            <a:prstDash val="solid"/>
            <a:miter lim="800000"/>
          </a:ln>
          <a:effectLst/>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Segoe UI" charset="0"/>
                <a:cs typeface="Segoe UI" charset="0"/>
              </a:rPr>
              <a:t>Row level security</a:t>
            </a:r>
          </a:p>
        </p:txBody>
      </p:sp>
      <p:sp>
        <p:nvSpPr>
          <p:cNvPr id="14" name="Rectangle 13">
            <a:extLst>
              <a:ext uri="{FF2B5EF4-FFF2-40B4-BE49-F238E27FC236}">
                <a16:creationId xmlns:a16="http://schemas.microsoft.com/office/drawing/2014/main" id="{0199DE61-7CE2-4E3A-A06A-841177996236}"/>
              </a:ext>
            </a:extLst>
          </p:cNvPr>
          <p:cNvSpPr/>
          <p:nvPr/>
        </p:nvSpPr>
        <p:spPr>
          <a:xfrm>
            <a:off x="9896554" y="2172403"/>
            <a:ext cx="1531522" cy="307777"/>
          </a:xfrm>
          <a:prstGeom prst="rect">
            <a:avLst/>
          </a:prstGeom>
          <a:noFill/>
          <a:ln w="12700" cap="flat" cmpd="sng" algn="ctr">
            <a:noFill/>
            <a:prstDash val="solid"/>
            <a:miter lim="800000"/>
          </a:ln>
          <a:effectLst/>
        </p:spPr>
        <p:txBody>
          <a:bodyPr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a:ea typeface="Segoe UI" charset="0"/>
                <a:cs typeface="Segoe UI" charset="0"/>
              </a:rPr>
              <a:t>Threat detection</a:t>
            </a:r>
          </a:p>
        </p:txBody>
      </p:sp>
      <p:sp>
        <p:nvSpPr>
          <p:cNvPr id="15" name="Freeform 5">
            <a:extLst>
              <a:ext uri="{FF2B5EF4-FFF2-40B4-BE49-F238E27FC236}">
                <a16:creationId xmlns:a16="http://schemas.microsoft.com/office/drawing/2014/main" id="{364E5863-949A-488A-B8ED-67D73C0916A7}"/>
              </a:ext>
            </a:extLst>
          </p:cNvPr>
          <p:cNvSpPr>
            <a:spLocks noEditPoints="1"/>
          </p:cNvSpPr>
          <p:nvPr/>
        </p:nvSpPr>
        <p:spPr bwMode="auto">
          <a:xfrm>
            <a:off x="10336473" y="2512845"/>
            <a:ext cx="627063" cy="519113"/>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Freeform 127">
            <a:extLst>
              <a:ext uri="{FF2B5EF4-FFF2-40B4-BE49-F238E27FC236}">
                <a16:creationId xmlns:a16="http://schemas.microsoft.com/office/drawing/2014/main" id="{6621F4CF-B232-438F-BBEE-A3838C529CF4}"/>
              </a:ext>
            </a:extLst>
          </p:cNvPr>
          <p:cNvSpPr>
            <a:spLocks noChangeAspect="1"/>
          </p:cNvSpPr>
          <p:nvPr/>
        </p:nvSpPr>
        <p:spPr bwMode="black">
          <a:xfrm>
            <a:off x="7358379" y="3505288"/>
            <a:ext cx="3440249" cy="19818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6" name="Freeform 4">
            <a:extLst>
              <a:ext uri="{FF2B5EF4-FFF2-40B4-BE49-F238E27FC236}">
                <a16:creationId xmlns:a16="http://schemas.microsoft.com/office/drawing/2014/main" id="{E5B54C7B-62F8-46D4-9AB3-0158F632B97D}"/>
              </a:ext>
            </a:extLst>
          </p:cNvPr>
          <p:cNvSpPr/>
          <p:nvPr/>
        </p:nvSpPr>
        <p:spPr bwMode="auto">
          <a:xfrm>
            <a:off x="7684186" y="4554732"/>
            <a:ext cx="528622" cy="64049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7" name="Freeform 5">
            <a:extLst>
              <a:ext uri="{FF2B5EF4-FFF2-40B4-BE49-F238E27FC236}">
                <a16:creationId xmlns:a16="http://schemas.microsoft.com/office/drawing/2014/main" id="{B3427DE2-98F2-4E9E-AAB9-865BEF3D3474}"/>
              </a:ext>
            </a:extLst>
          </p:cNvPr>
          <p:cNvSpPr/>
          <p:nvPr/>
        </p:nvSpPr>
        <p:spPr bwMode="auto">
          <a:xfrm>
            <a:off x="7827463" y="4754379"/>
            <a:ext cx="242068" cy="329733"/>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sp>
        <p:nvSpPr>
          <p:cNvPr id="18" name="Freeform 4">
            <a:extLst>
              <a:ext uri="{FF2B5EF4-FFF2-40B4-BE49-F238E27FC236}">
                <a16:creationId xmlns:a16="http://schemas.microsoft.com/office/drawing/2014/main" id="{04D75C77-03B9-4C28-8D46-3755F6331F19}"/>
              </a:ext>
            </a:extLst>
          </p:cNvPr>
          <p:cNvSpPr/>
          <p:nvPr/>
        </p:nvSpPr>
        <p:spPr bwMode="auto">
          <a:xfrm>
            <a:off x="8466110" y="4554732"/>
            <a:ext cx="528622" cy="64049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9" name="Freeform 5">
            <a:extLst>
              <a:ext uri="{FF2B5EF4-FFF2-40B4-BE49-F238E27FC236}">
                <a16:creationId xmlns:a16="http://schemas.microsoft.com/office/drawing/2014/main" id="{0E40AB34-BFD0-4594-AC3D-65A605041D89}"/>
              </a:ext>
            </a:extLst>
          </p:cNvPr>
          <p:cNvSpPr/>
          <p:nvPr/>
        </p:nvSpPr>
        <p:spPr bwMode="auto">
          <a:xfrm>
            <a:off x="8609387" y="4754379"/>
            <a:ext cx="242068" cy="329733"/>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sp>
        <p:nvSpPr>
          <p:cNvPr id="20" name="Freeform 4">
            <a:extLst>
              <a:ext uri="{FF2B5EF4-FFF2-40B4-BE49-F238E27FC236}">
                <a16:creationId xmlns:a16="http://schemas.microsoft.com/office/drawing/2014/main" id="{5C699ECB-C179-40AB-AE02-5C4856773199}"/>
              </a:ext>
            </a:extLst>
          </p:cNvPr>
          <p:cNvSpPr/>
          <p:nvPr/>
        </p:nvSpPr>
        <p:spPr bwMode="auto">
          <a:xfrm>
            <a:off x="9248033" y="4554732"/>
            <a:ext cx="528622" cy="64049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21" name="Freeform 5">
            <a:extLst>
              <a:ext uri="{FF2B5EF4-FFF2-40B4-BE49-F238E27FC236}">
                <a16:creationId xmlns:a16="http://schemas.microsoft.com/office/drawing/2014/main" id="{3D34F28B-5976-4AD9-BEFB-0ADF37D33FCA}"/>
              </a:ext>
            </a:extLst>
          </p:cNvPr>
          <p:cNvSpPr/>
          <p:nvPr/>
        </p:nvSpPr>
        <p:spPr bwMode="auto">
          <a:xfrm>
            <a:off x="9391310" y="4754379"/>
            <a:ext cx="242068" cy="329733"/>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sp>
        <p:nvSpPr>
          <p:cNvPr id="22" name="Freeform 4">
            <a:extLst>
              <a:ext uri="{FF2B5EF4-FFF2-40B4-BE49-F238E27FC236}">
                <a16:creationId xmlns:a16="http://schemas.microsoft.com/office/drawing/2014/main" id="{586BBF33-7D61-48F3-A55D-57011204CF9E}"/>
              </a:ext>
            </a:extLst>
          </p:cNvPr>
          <p:cNvSpPr/>
          <p:nvPr/>
        </p:nvSpPr>
        <p:spPr bwMode="auto">
          <a:xfrm>
            <a:off x="10029957" y="4554732"/>
            <a:ext cx="528622" cy="64049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23" name="Freeform 5">
            <a:extLst>
              <a:ext uri="{FF2B5EF4-FFF2-40B4-BE49-F238E27FC236}">
                <a16:creationId xmlns:a16="http://schemas.microsoft.com/office/drawing/2014/main" id="{17F8704E-33DC-442B-B1B1-A2242976F56A}"/>
              </a:ext>
            </a:extLst>
          </p:cNvPr>
          <p:cNvSpPr/>
          <p:nvPr/>
        </p:nvSpPr>
        <p:spPr bwMode="auto">
          <a:xfrm>
            <a:off x="10173234" y="4754379"/>
            <a:ext cx="242068" cy="329733"/>
          </a:xfrm>
          <a:custGeom>
            <a:avLst/>
            <a:gdLst>
              <a:gd name="connsiteX0" fmla="*/ 2536600 w 4972462"/>
              <a:gd name="connsiteY0" fmla="*/ 4008733 h 6773214"/>
              <a:gd name="connsiteX1" fmla="*/ 2013770 w 4972462"/>
              <a:gd name="connsiteY1" fmla="*/ 4531537 h 6773214"/>
              <a:gd name="connsiteX2" fmla="*/ 2309590 w 4972462"/>
              <a:gd name="connsiteY2" fmla="*/ 4960275 h 6773214"/>
              <a:gd name="connsiteX3" fmla="*/ 2195356 w 4972462"/>
              <a:gd name="connsiteY3" fmla="*/ 5874074 h 6773214"/>
              <a:gd name="connsiteX4" fmla="*/ 2892432 w 4972462"/>
              <a:gd name="connsiteY4" fmla="*/ 5874074 h 6773214"/>
              <a:gd name="connsiteX5" fmla="*/ 2777514 w 4972462"/>
              <a:gd name="connsiteY5" fmla="*/ 4954573 h 6773214"/>
              <a:gd name="connsiteX6" fmla="*/ 3059429 w 4972462"/>
              <a:gd name="connsiteY6" fmla="*/ 4531537 h 6773214"/>
              <a:gd name="connsiteX7" fmla="*/ 2536600 w 4972462"/>
              <a:gd name="connsiteY7" fmla="*/ 4008733 h 6773214"/>
              <a:gd name="connsiteX8" fmla="*/ 2536598 w 4972462"/>
              <a:gd name="connsiteY8" fmla="*/ 928007 h 6773214"/>
              <a:gd name="connsiteX9" fmla="*/ 1461449 w 4972462"/>
              <a:gd name="connsiteY9" fmla="*/ 1504391 h 6773214"/>
              <a:gd name="connsiteX10" fmla="*/ 1461449 w 4972462"/>
              <a:gd name="connsiteY10" fmla="*/ 2770414 h 6773214"/>
              <a:gd name="connsiteX11" fmla="*/ 3611841 w 4972462"/>
              <a:gd name="connsiteY11" fmla="*/ 2770414 h 6773214"/>
              <a:gd name="connsiteX12" fmla="*/ 3611747 w 4972462"/>
              <a:gd name="connsiteY12" fmla="*/ 1504391 h 6773214"/>
              <a:gd name="connsiteX13" fmla="*/ 2536598 w 4972462"/>
              <a:gd name="connsiteY13" fmla="*/ 928007 h 6773214"/>
              <a:gd name="connsiteX14" fmla="*/ 2536532 w 4972462"/>
              <a:gd name="connsiteY14" fmla="*/ 0 h 6773214"/>
              <a:gd name="connsiteX15" fmla="*/ 2536598 w 4972462"/>
              <a:gd name="connsiteY15" fmla="*/ 6 h 6773214"/>
              <a:gd name="connsiteX16" fmla="*/ 2536665 w 4972462"/>
              <a:gd name="connsiteY16" fmla="*/ 0 h 6773214"/>
              <a:gd name="connsiteX17" fmla="*/ 4563222 w 4972462"/>
              <a:gd name="connsiteY17" fmla="*/ 1719943 h 6773214"/>
              <a:gd name="connsiteX18" fmla="*/ 4563223 w 4972462"/>
              <a:gd name="connsiteY18" fmla="*/ 2822291 h 6773214"/>
              <a:gd name="connsiteX19" fmla="*/ 4564999 w 4972462"/>
              <a:gd name="connsiteY19" fmla="*/ 2822842 h 6773214"/>
              <a:gd name="connsiteX20" fmla="*/ 4972462 w 4972462"/>
              <a:gd name="connsiteY20" fmla="*/ 3437561 h 6773214"/>
              <a:gd name="connsiteX21" fmla="*/ 4972460 w 4972462"/>
              <a:gd name="connsiteY21" fmla="*/ 6319704 h 6773214"/>
              <a:gd name="connsiteX22" fmla="*/ 4518950 w 4972462"/>
              <a:gd name="connsiteY22" fmla="*/ 6773214 h 6773214"/>
              <a:gd name="connsiteX23" fmla="*/ 453510 w 4972462"/>
              <a:gd name="connsiteY23" fmla="*/ 6773214 h 6773214"/>
              <a:gd name="connsiteX24" fmla="*/ 0 w 4972462"/>
              <a:gd name="connsiteY24" fmla="*/ 6319704 h 6773214"/>
              <a:gd name="connsiteX25" fmla="*/ 2 w 4972462"/>
              <a:gd name="connsiteY25" fmla="*/ 3437561 h 6773214"/>
              <a:gd name="connsiteX26" fmla="*/ 407465 w 4972462"/>
              <a:gd name="connsiteY26" fmla="*/ 2822842 h 6773214"/>
              <a:gd name="connsiteX27" fmla="*/ 509974 w 4972462"/>
              <a:gd name="connsiteY27" fmla="*/ 2791021 h 6773214"/>
              <a:gd name="connsiteX28" fmla="*/ 509975 w 4972462"/>
              <a:gd name="connsiteY28" fmla="*/ 1719943 h 6773214"/>
              <a:gd name="connsiteX29" fmla="*/ 2536532 w 4972462"/>
              <a:gd name="connsiteY29" fmla="*/ 0 h 677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72462" h="6773214">
                <a:moveTo>
                  <a:pt x="2536600" y="4008733"/>
                </a:moveTo>
                <a:cubicBezTo>
                  <a:pt x="2247860" y="4008733"/>
                  <a:pt x="2013770" y="4242808"/>
                  <a:pt x="2013770" y="4531537"/>
                </a:cubicBezTo>
                <a:cubicBezTo>
                  <a:pt x="2013770" y="4731857"/>
                  <a:pt x="2126464" y="4905839"/>
                  <a:pt x="2309590" y="4960275"/>
                </a:cubicBezTo>
                <a:lnTo>
                  <a:pt x="2195356" y="5874074"/>
                </a:lnTo>
                <a:lnTo>
                  <a:pt x="2892432" y="5874074"/>
                </a:lnTo>
                <a:lnTo>
                  <a:pt x="2777514" y="4954573"/>
                </a:lnTo>
                <a:cubicBezTo>
                  <a:pt x="2953091" y="4895891"/>
                  <a:pt x="3059429" y="4726157"/>
                  <a:pt x="3059429" y="4531537"/>
                </a:cubicBezTo>
                <a:cubicBezTo>
                  <a:pt x="3059429" y="4242808"/>
                  <a:pt x="2825343" y="4008733"/>
                  <a:pt x="2536600" y="4008733"/>
                </a:cubicBezTo>
                <a:close/>
                <a:moveTo>
                  <a:pt x="2536598" y="928007"/>
                </a:moveTo>
                <a:cubicBezTo>
                  <a:pt x="1942810" y="928007"/>
                  <a:pt x="1461449" y="1186063"/>
                  <a:pt x="1461449" y="1504391"/>
                </a:cubicBezTo>
                <a:lnTo>
                  <a:pt x="1461449" y="2770414"/>
                </a:lnTo>
                <a:lnTo>
                  <a:pt x="3611841" y="2770414"/>
                </a:lnTo>
                <a:cubicBezTo>
                  <a:pt x="3611810" y="2348406"/>
                  <a:pt x="3611778" y="1926399"/>
                  <a:pt x="3611747" y="1504391"/>
                </a:cubicBezTo>
                <a:cubicBezTo>
                  <a:pt x="3606908" y="1132847"/>
                  <a:pt x="3130386" y="928007"/>
                  <a:pt x="2536598" y="928007"/>
                </a:cubicBezTo>
                <a:close/>
                <a:moveTo>
                  <a:pt x="2536532" y="0"/>
                </a:moveTo>
                <a:lnTo>
                  <a:pt x="2536598" y="6"/>
                </a:lnTo>
                <a:lnTo>
                  <a:pt x="2536665" y="0"/>
                </a:lnTo>
                <a:cubicBezTo>
                  <a:pt x="4275356" y="3629"/>
                  <a:pt x="4563222" y="1332895"/>
                  <a:pt x="4563222" y="1719943"/>
                </a:cubicBezTo>
                <a:cubicBezTo>
                  <a:pt x="4563222" y="2087392"/>
                  <a:pt x="4563223" y="2454842"/>
                  <a:pt x="4563223" y="2822291"/>
                </a:cubicBezTo>
                <a:lnTo>
                  <a:pt x="4564999" y="2822842"/>
                </a:lnTo>
                <a:cubicBezTo>
                  <a:pt x="4804448" y="2924120"/>
                  <a:pt x="4972462" y="3161220"/>
                  <a:pt x="4972462" y="3437561"/>
                </a:cubicBezTo>
                <a:cubicBezTo>
                  <a:pt x="4972461" y="4398275"/>
                  <a:pt x="4972461" y="5358990"/>
                  <a:pt x="4972460" y="6319704"/>
                </a:cubicBezTo>
                <a:cubicBezTo>
                  <a:pt x="4972460" y="6570171"/>
                  <a:pt x="4769417" y="6773214"/>
                  <a:pt x="4518950" y="6773214"/>
                </a:cubicBezTo>
                <a:lnTo>
                  <a:pt x="453510" y="6773214"/>
                </a:lnTo>
                <a:cubicBezTo>
                  <a:pt x="203043" y="6773214"/>
                  <a:pt x="0" y="6570171"/>
                  <a:pt x="0" y="6319704"/>
                </a:cubicBezTo>
                <a:cubicBezTo>
                  <a:pt x="1" y="5358990"/>
                  <a:pt x="1" y="4398275"/>
                  <a:pt x="2" y="3437561"/>
                </a:cubicBezTo>
                <a:cubicBezTo>
                  <a:pt x="2" y="3161220"/>
                  <a:pt x="168016" y="2924120"/>
                  <a:pt x="407465" y="2822842"/>
                </a:cubicBezTo>
                <a:lnTo>
                  <a:pt x="509974" y="2791021"/>
                </a:lnTo>
                <a:cubicBezTo>
                  <a:pt x="509974" y="2433995"/>
                  <a:pt x="509975" y="2076969"/>
                  <a:pt x="509975" y="1719943"/>
                </a:cubicBezTo>
                <a:cubicBezTo>
                  <a:pt x="509975" y="1332895"/>
                  <a:pt x="797841" y="3629"/>
                  <a:pt x="2536532" y="0"/>
                </a:cubicBezTo>
                <a:close/>
              </a:path>
            </a:pathLst>
          </a:cu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itchFamily="34" charset="0"/>
              <a:ea typeface="Segoe UI" pitchFamily="34" charset="0"/>
              <a:cs typeface="Segoe UI" pitchFamily="34" charset="0"/>
            </a:endParaRPr>
          </a:p>
        </p:txBody>
      </p:sp>
      <p:sp>
        <p:nvSpPr>
          <p:cNvPr id="24" name="TextBox 23">
            <a:extLst>
              <a:ext uri="{FF2B5EF4-FFF2-40B4-BE49-F238E27FC236}">
                <a16:creationId xmlns:a16="http://schemas.microsoft.com/office/drawing/2014/main" id="{1CAD544F-34C2-424E-B8C3-1F82BFA9D21B}"/>
              </a:ext>
            </a:extLst>
          </p:cNvPr>
          <p:cNvSpPr txBox="1"/>
          <p:nvPr/>
        </p:nvSpPr>
        <p:spPr>
          <a:xfrm>
            <a:off x="8413891" y="4179928"/>
            <a:ext cx="1423172" cy="2663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a:ea typeface="Segoe UI" charset="0"/>
                <a:cs typeface="Segoe UI" charset="0"/>
              </a:rPr>
              <a:t>Data isolation</a:t>
            </a:r>
          </a:p>
        </p:txBody>
      </p:sp>
      <p:grpSp>
        <p:nvGrpSpPr>
          <p:cNvPr id="25" name="Group 24">
            <a:extLst>
              <a:ext uri="{FF2B5EF4-FFF2-40B4-BE49-F238E27FC236}">
                <a16:creationId xmlns:a16="http://schemas.microsoft.com/office/drawing/2014/main" id="{32122E35-C06F-47BF-94E2-D316E8CCA9FE}"/>
              </a:ext>
            </a:extLst>
          </p:cNvPr>
          <p:cNvGrpSpPr/>
          <p:nvPr/>
        </p:nvGrpSpPr>
        <p:grpSpPr>
          <a:xfrm>
            <a:off x="6123747" y="4569972"/>
            <a:ext cx="513520" cy="468182"/>
            <a:chOff x="5874818" y="1755972"/>
            <a:chExt cx="4491079" cy="4094571"/>
          </a:xfrm>
          <a:solidFill>
            <a:srgbClr val="0078D7"/>
          </a:solidFill>
        </p:grpSpPr>
        <p:grpSp>
          <p:nvGrpSpPr>
            <p:cNvPr id="26" name="Group 25">
              <a:extLst>
                <a:ext uri="{FF2B5EF4-FFF2-40B4-BE49-F238E27FC236}">
                  <a16:creationId xmlns:a16="http://schemas.microsoft.com/office/drawing/2014/main" id="{79978701-9DA8-410C-8DBF-28EA6BE478DA}"/>
                </a:ext>
              </a:extLst>
            </p:cNvPr>
            <p:cNvGrpSpPr/>
            <p:nvPr/>
          </p:nvGrpSpPr>
          <p:grpSpPr>
            <a:xfrm>
              <a:off x="7549869" y="1755972"/>
              <a:ext cx="1140977" cy="4094571"/>
              <a:chOff x="7590329" y="1755972"/>
              <a:chExt cx="1140977" cy="4094571"/>
            </a:xfrm>
            <a:grpFill/>
          </p:grpSpPr>
          <p:sp>
            <p:nvSpPr>
              <p:cNvPr id="34" name="Oval 33">
                <a:extLst>
                  <a:ext uri="{FF2B5EF4-FFF2-40B4-BE49-F238E27FC236}">
                    <a16:creationId xmlns:a16="http://schemas.microsoft.com/office/drawing/2014/main" id="{98F6C23A-99B3-484E-90B2-8F0D5F9A975B}"/>
                  </a:ext>
                </a:extLst>
              </p:cNvPr>
              <p:cNvSpPr/>
              <p:nvPr/>
            </p:nvSpPr>
            <p:spPr bwMode="auto">
              <a:xfrm>
                <a:off x="7590329" y="1755972"/>
                <a:ext cx="1140977" cy="1140977"/>
              </a:xfrm>
              <a:prstGeom prst="ellips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Oval 34">
                <a:extLst>
                  <a:ext uri="{FF2B5EF4-FFF2-40B4-BE49-F238E27FC236}">
                    <a16:creationId xmlns:a16="http://schemas.microsoft.com/office/drawing/2014/main" id="{C348AC8A-3DB5-4467-A5A1-4C6B2B0CCB53}"/>
                  </a:ext>
                </a:extLst>
              </p:cNvPr>
              <p:cNvSpPr/>
              <p:nvPr/>
            </p:nvSpPr>
            <p:spPr bwMode="auto">
              <a:xfrm>
                <a:off x="7671249" y="4871407"/>
                <a:ext cx="979138" cy="979136"/>
              </a:xfrm>
              <a:prstGeom prst="ellips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7" name="Oval 26">
              <a:extLst>
                <a:ext uri="{FF2B5EF4-FFF2-40B4-BE49-F238E27FC236}">
                  <a16:creationId xmlns:a16="http://schemas.microsoft.com/office/drawing/2014/main" id="{A0D5D4D0-CD26-40DB-B1AB-D9663523B2B6}"/>
                </a:ext>
              </a:extLst>
            </p:cNvPr>
            <p:cNvSpPr/>
            <p:nvPr/>
          </p:nvSpPr>
          <p:spPr bwMode="auto">
            <a:xfrm>
              <a:off x="9322025" y="3568591"/>
              <a:ext cx="1043872" cy="1043870"/>
            </a:xfrm>
            <a:prstGeom prst="ellips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 name="Oval 27">
              <a:extLst>
                <a:ext uri="{FF2B5EF4-FFF2-40B4-BE49-F238E27FC236}">
                  <a16:creationId xmlns:a16="http://schemas.microsoft.com/office/drawing/2014/main" id="{9382CD52-D1D7-4ECD-A569-7134583711B5}"/>
                </a:ext>
              </a:extLst>
            </p:cNvPr>
            <p:cNvSpPr/>
            <p:nvPr/>
          </p:nvSpPr>
          <p:spPr bwMode="auto">
            <a:xfrm>
              <a:off x="5874818" y="3568591"/>
              <a:ext cx="1043872" cy="1043870"/>
            </a:xfrm>
            <a:prstGeom prst="ellipse">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 name="Rectangle 28">
              <a:extLst>
                <a:ext uri="{FF2B5EF4-FFF2-40B4-BE49-F238E27FC236}">
                  <a16:creationId xmlns:a16="http://schemas.microsoft.com/office/drawing/2014/main" id="{194DD0E5-C023-4B8E-BB8C-8339A8963626}"/>
                </a:ext>
              </a:extLst>
            </p:cNvPr>
            <p:cNvSpPr/>
            <p:nvPr/>
          </p:nvSpPr>
          <p:spPr bwMode="auto">
            <a:xfrm rot="2975711">
              <a:off x="7824997" y="3131618"/>
              <a:ext cx="2395243" cy="299405"/>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0" name="Rectangle 29">
              <a:extLst>
                <a:ext uri="{FF2B5EF4-FFF2-40B4-BE49-F238E27FC236}">
                  <a16:creationId xmlns:a16="http://schemas.microsoft.com/office/drawing/2014/main" id="{A366E2F1-807F-4620-B76D-F4EE64597B21}"/>
                </a:ext>
              </a:extLst>
            </p:cNvPr>
            <p:cNvSpPr/>
            <p:nvPr/>
          </p:nvSpPr>
          <p:spPr bwMode="auto">
            <a:xfrm rot="18961982" flipH="1">
              <a:off x="6002940" y="3186913"/>
              <a:ext cx="2395243" cy="299405"/>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1" name="Rectangle 30">
              <a:extLst>
                <a:ext uri="{FF2B5EF4-FFF2-40B4-BE49-F238E27FC236}">
                  <a16:creationId xmlns:a16="http://schemas.microsoft.com/office/drawing/2014/main" id="{A86F893E-62A3-4B16-839B-9C3EFD48A79C}"/>
                </a:ext>
              </a:extLst>
            </p:cNvPr>
            <p:cNvSpPr/>
            <p:nvPr/>
          </p:nvSpPr>
          <p:spPr bwMode="auto">
            <a:xfrm rot="19521169" flipH="1">
              <a:off x="7580888" y="4594928"/>
              <a:ext cx="2395243" cy="299405"/>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Rectangle 31">
              <a:extLst>
                <a:ext uri="{FF2B5EF4-FFF2-40B4-BE49-F238E27FC236}">
                  <a16:creationId xmlns:a16="http://schemas.microsoft.com/office/drawing/2014/main" id="{8F804150-61BB-4069-B365-734D3BE64559}"/>
                </a:ext>
              </a:extLst>
            </p:cNvPr>
            <p:cNvSpPr/>
            <p:nvPr/>
          </p:nvSpPr>
          <p:spPr bwMode="auto">
            <a:xfrm rot="2036687" flipH="1">
              <a:off x="6043814" y="4572422"/>
              <a:ext cx="2395241" cy="248660"/>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 name="Rectangle 32">
              <a:extLst>
                <a:ext uri="{FF2B5EF4-FFF2-40B4-BE49-F238E27FC236}">
                  <a16:creationId xmlns:a16="http://schemas.microsoft.com/office/drawing/2014/main" id="{B265455F-A1E9-4D43-BDA6-AFCBD8BB8FDD}"/>
                </a:ext>
              </a:extLst>
            </p:cNvPr>
            <p:cNvSpPr/>
            <p:nvPr/>
          </p:nvSpPr>
          <p:spPr bwMode="auto">
            <a:xfrm rot="5400000" flipH="1">
              <a:off x="6922734" y="3793815"/>
              <a:ext cx="2395243" cy="250854"/>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A81DBD96-003B-4863-8939-9183E0F8FB47}"/>
              </a:ext>
            </a:extLst>
          </p:cNvPr>
          <p:cNvSpPr txBox="1"/>
          <p:nvPr/>
        </p:nvSpPr>
        <p:spPr>
          <a:xfrm>
            <a:off x="5699903" y="4120308"/>
            <a:ext cx="13822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a:ea typeface="Segoe UI" charset="0"/>
                <a:cs typeface="Segoe UI" charset="0"/>
              </a:rPr>
              <a:t>Azure Active Directory</a:t>
            </a:r>
          </a:p>
        </p:txBody>
      </p:sp>
      <p:sp>
        <p:nvSpPr>
          <p:cNvPr id="37" name="Freeform 218">
            <a:extLst>
              <a:ext uri="{FF2B5EF4-FFF2-40B4-BE49-F238E27FC236}">
                <a16:creationId xmlns:a16="http://schemas.microsoft.com/office/drawing/2014/main" id="{38DBE72E-1123-4EB2-B847-5167394D5D01}"/>
              </a:ext>
            </a:extLst>
          </p:cNvPr>
          <p:cNvSpPr/>
          <p:nvPr/>
        </p:nvSpPr>
        <p:spPr bwMode="auto">
          <a:xfrm>
            <a:off x="6189644" y="5749101"/>
            <a:ext cx="389956" cy="473000"/>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53970" h="4068206">
                <a:moveTo>
                  <a:pt x="798094" y="2861714"/>
                </a:moveTo>
                <a:lnTo>
                  <a:pt x="2555877" y="2861714"/>
                </a:lnTo>
                <a:cubicBezTo>
                  <a:pt x="2634995" y="2861714"/>
                  <a:pt x="2699133" y="2925852"/>
                  <a:pt x="2699133" y="3004970"/>
                </a:cubicBezTo>
                <a:cubicBezTo>
                  <a:pt x="2699133" y="3084088"/>
                  <a:pt x="2634995" y="3148226"/>
                  <a:pt x="2555877" y="3148226"/>
                </a:cubicBezTo>
                <a:lnTo>
                  <a:pt x="798094" y="3148226"/>
                </a:lnTo>
                <a:cubicBezTo>
                  <a:pt x="718976" y="3148226"/>
                  <a:pt x="654838" y="3084088"/>
                  <a:pt x="654838" y="3004970"/>
                </a:cubicBezTo>
                <a:cubicBezTo>
                  <a:pt x="654838" y="2925852"/>
                  <a:pt x="718976" y="2861714"/>
                  <a:pt x="798094" y="2861714"/>
                </a:cubicBezTo>
                <a:close/>
                <a:moveTo>
                  <a:pt x="798094" y="2277716"/>
                </a:moveTo>
                <a:lnTo>
                  <a:pt x="2555877" y="2277716"/>
                </a:lnTo>
                <a:cubicBezTo>
                  <a:pt x="2634995" y="2277716"/>
                  <a:pt x="2699133" y="2341854"/>
                  <a:pt x="2699133" y="2420972"/>
                </a:cubicBezTo>
                <a:cubicBezTo>
                  <a:pt x="2699133" y="2500090"/>
                  <a:pt x="2634995" y="2564228"/>
                  <a:pt x="2555877" y="2564228"/>
                </a:cubicBezTo>
                <a:lnTo>
                  <a:pt x="798094" y="2564228"/>
                </a:lnTo>
                <a:cubicBezTo>
                  <a:pt x="718976" y="2564228"/>
                  <a:pt x="654838" y="2500090"/>
                  <a:pt x="654838" y="2420972"/>
                </a:cubicBezTo>
                <a:cubicBezTo>
                  <a:pt x="654838" y="2341854"/>
                  <a:pt x="718976" y="2277716"/>
                  <a:pt x="798094" y="2277716"/>
                </a:cubicBezTo>
                <a:close/>
                <a:moveTo>
                  <a:pt x="798094" y="1693718"/>
                </a:moveTo>
                <a:lnTo>
                  <a:pt x="2555877" y="1693718"/>
                </a:lnTo>
                <a:cubicBezTo>
                  <a:pt x="2634995" y="1693718"/>
                  <a:pt x="2699133" y="1757856"/>
                  <a:pt x="2699133" y="1836974"/>
                </a:cubicBezTo>
                <a:cubicBezTo>
                  <a:pt x="2699133" y="1916092"/>
                  <a:pt x="2634995" y="1980230"/>
                  <a:pt x="2555877" y="1980230"/>
                </a:cubicBezTo>
                <a:lnTo>
                  <a:pt x="798094" y="1980230"/>
                </a:lnTo>
                <a:cubicBezTo>
                  <a:pt x="718976" y="1980230"/>
                  <a:pt x="654838" y="1916092"/>
                  <a:pt x="654838" y="1836974"/>
                </a:cubicBezTo>
                <a:cubicBezTo>
                  <a:pt x="654838" y="1757856"/>
                  <a:pt x="718976" y="1693718"/>
                  <a:pt x="798094" y="1693718"/>
                </a:cubicBezTo>
                <a:close/>
                <a:moveTo>
                  <a:pt x="1530134" y="1144192"/>
                </a:moveTo>
                <a:lnTo>
                  <a:pt x="2555877" y="1144192"/>
                </a:lnTo>
                <a:cubicBezTo>
                  <a:pt x="2634995" y="1144192"/>
                  <a:pt x="2699133" y="1208330"/>
                  <a:pt x="2699133" y="1287448"/>
                </a:cubicBezTo>
                <a:cubicBezTo>
                  <a:pt x="2699133" y="1366566"/>
                  <a:pt x="2634995" y="1430704"/>
                  <a:pt x="2555877" y="1430704"/>
                </a:cubicBezTo>
                <a:lnTo>
                  <a:pt x="1530134" y="1430704"/>
                </a:lnTo>
                <a:cubicBezTo>
                  <a:pt x="1451016" y="1430704"/>
                  <a:pt x="1386878" y="1366566"/>
                  <a:pt x="1386878" y="1287448"/>
                </a:cubicBezTo>
                <a:cubicBezTo>
                  <a:pt x="1386878" y="1208330"/>
                  <a:pt x="1451016" y="1144192"/>
                  <a:pt x="1530134" y="1144192"/>
                </a:cubicBezTo>
                <a:close/>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close/>
              </a:path>
            </a:pathLst>
          </a:cu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4BC2FED8-B8FC-46A0-8C49-727DA386BE27}"/>
              </a:ext>
            </a:extLst>
          </p:cNvPr>
          <p:cNvCxnSpPr>
            <a:cxnSpLocks/>
          </p:cNvCxnSpPr>
          <p:nvPr/>
        </p:nvCxnSpPr>
        <p:spPr>
          <a:xfrm>
            <a:off x="6384284" y="5092396"/>
            <a:ext cx="0" cy="589448"/>
          </a:xfrm>
          <a:prstGeom prst="line">
            <a:avLst/>
          </a:prstGeom>
          <a:noFill/>
          <a:ln w="19050" cap="flat" cmpd="sng" algn="ctr">
            <a:solidFill>
              <a:srgbClr val="89C402"/>
            </a:solidFill>
            <a:prstDash val="sysDash"/>
            <a:miter lim="800000"/>
            <a:tailEnd type="triangle"/>
          </a:ln>
          <a:effectLst/>
        </p:spPr>
      </p:cxnSp>
      <p:cxnSp>
        <p:nvCxnSpPr>
          <p:cNvPr id="39" name="Straight Connector 38">
            <a:extLst>
              <a:ext uri="{FF2B5EF4-FFF2-40B4-BE49-F238E27FC236}">
                <a16:creationId xmlns:a16="http://schemas.microsoft.com/office/drawing/2014/main" id="{8B1052F7-A5B4-4290-A271-C41F15DAB707}"/>
              </a:ext>
            </a:extLst>
          </p:cNvPr>
          <p:cNvCxnSpPr/>
          <p:nvPr/>
        </p:nvCxnSpPr>
        <p:spPr>
          <a:xfrm flipH="1">
            <a:off x="6636500" y="6049440"/>
            <a:ext cx="1148079" cy="0"/>
          </a:xfrm>
          <a:prstGeom prst="line">
            <a:avLst/>
          </a:prstGeom>
          <a:noFill/>
          <a:ln w="19050" cap="flat" cmpd="sng" algn="ctr">
            <a:solidFill>
              <a:srgbClr val="89C402"/>
            </a:solidFill>
            <a:prstDash val="sysDash"/>
            <a:miter lim="800000"/>
            <a:headEnd type="triangle"/>
            <a:tailEnd type="none"/>
          </a:ln>
          <a:effectLst/>
        </p:spPr>
      </p:cxnSp>
      <p:sp>
        <p:nvSpPr>
          <p:cNvPr id="40" name="TextBox 39">
            <a:extLst>
              <a:ext uri="{FF2B5EF4-FFF2-40B4-BE49-F238E27FC236}">
                <a16:creationId xmlns:a16="http://schemas.microsoft.com/office/drawing/2014/main" id="{2877E351-D47D-433A-80EB-E86704C8F23B}"/>
              </a:ext>
            </a:extLst>
          </p:cNvPr>
          <p:cNvSpPr txBox="1"/>
          <p:nvPr/>
        </p:nvSpPr>
        <p:spPr>
          <a:xfrm>
            <a:off x="5939480" y="6240186"/>
            <a:ext cx="9185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a:ea typeface="Segoe UI" charset="0"/>
                <a:cs typeface="Segoe UI" charset="0"/>
              </a:rPr>
              <a:t>Report generation</a:t>
            </a:r>
          </a:p>
        </p:txBody>
      </p:sp>
      <p:grpSp>
        <p:nvGrpSpPr>
          <p:cNvPr id="41" name="Group 40">
            <a:extLst>
              <a:ext uri="{FF2B5EF4-FFF2-40B4-BE49-F238E27FC236}">
                <a16:creationId xmlns:a16="http://schemas.microsoft.com/office/drawing/2014/main" id="{C114BFB2-C44F-4723-8B3E-B3E2563BE160}"/>
              </a:ext>
            </a:extLst>
          </p:cNvPr>
          <p:cNvGrpSpPr/>
          <p:nvPr/>
        </p:nvGrpSpPr>
        <p:grpSpPr>
          <a:xfrm>
            <a:off x="6612498" y="2502508"/>
            <a:ext cx="491804" cy="572802"/>
            <a:chOff x="14487410" y="3133600"/>
            <a:chExt cx="950548" cy="1107096"/>
          </a:xfrm>
          <a:solidFill>
            <a:srgbClr val="0078D7"/>
          </a:solidFill>
        </p:grpSpPr>
        <p:sp>
          <p:nvSpPr>
            <p:cNvPr id="42" name="Freeform 92">
              <a:extLst>
                <a:ext uri="{FF2B5EF4-FFF2-40B4-BE49-F238E27FC236}">
                  <a16:creationId xmlns:a16="http://schemas.microsoft.com/office/drawing/2014/main" id="{0B3841D3-DD6B-4051-9D9B-CE53A8435BE9}"/>
                </a:ext>
              </a:extLst>
            </p:cNvPr>
            <p:cNvSpPr>
              <a:spLocks noEditPoints="1"/>
            </p:cNvSpPr>
            <p:nvPr/>
          </p:nvSpPr>
          <p:spPr bwMode="black">
            <a:xfrm>
              <a:off x="14572579" y="3133600"/>
              <a:ext cx="812760" cy="110709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43" name="Freeform 250">
              <a:extLst>
                <a:ext uri="{FF2B5EF4-FFF2-40B4-BE49-F238E27FC236}">
                  <a16:creationId xmlns:a16="http://schemas.microsoft.com/office/drawing/2014/main" id="{ECAA928E-C7F7-4796-A8B2-9E981BC088FE}"/>
                </a:ext>
              </a:extLst>
            </p:cNvPr>
            <p:cNvSpPr/>
            <p:nvPr/>
          </p:nvSpPr>
          <p:spPr>
            <a:xfrm rot="19603749">
              <a:off x="14487410" y="3732924"/>
              <a:ext cx="950548" cy="448568"/>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grpFill/>
            <a:ln w="41275" cap="flat" cmpd="sng" algn="ctr">
              <a:solidFill>
                <a:srgbClr val="D9EBF9"/>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 name="Freeform 253">
              <a:extLst>
                <a:ext uri="{FF2B5EF4-FFF2-40B4-BE49-F238E27FC236}">
                  <a16:creationId xmlns:a16="http://schemas.microsoft.com/office/drawing/2014/main" id="{BD0F75D0-3B6D-47CB-8482-FF2E38A9EE5E}"/>
                </a:ext>
              </a:extLst>
            </p:cNvPr>
            <p:cNvSpPr/>
            <p:nvPr/>
          </p:nvSpPr>
          <p:spPr>
            <a:xfrm rot="19603749">
              <a:off x="14487410" y="3732924"/>
              <a:ext cx="950548" cy="448568"/>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grpFill/>
            <a:ln w="0" cap="flat" cmpd="sng" algn="ctr">
              <a:solidFill>
                <a:srgbClr val="D9EBF9"/>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29B49A5B-64F6-4B82-8F3A-BB2F873AAAB8}"/>
              </a:ext>
            </a:extLst>
          </p:cNvPr>
          <p:cNvGrpSpPr/>
          <p:nvPr/>
        </p:nvGrpSpPr>
        <p:grpSpPr>
          <a:xfrm>
            <a:off x="8363605" y="2539025"/>
            <a:ext cx="761912" cy="510666"/>
            <a:chOff x="13345385" y="3536597"/>
            <a:chExt cx="2684493" cy="1799262"/>
          </a:xfrm>
          <a:solidFill>
            <a:srgbClr val="0078D7"/>
          </a:solidFill>
        </p:grpSpPr>
        <p:sp>
          <p:nvSpPr>
            <p:cNvPr id="46" name="Rectangle 45">
              <a:extLst>
                <a:ext uri="{FF2B5EF4-FFF2-40B4-BE49-F238E27FC236}">
                  <a16:creationId xmlns:a16="http://schemas.microsoft.com/office/drawing/2014/main" id="{C6BE636F-2020-4E77-A874-10271E71640B}"/>
                </a:ext>
              </a:extLst>
            </p:cNvPr>
            <p:cNvSpPr/>
            <p:nvPr/>
          </p:nvSpPr>
          <p:spPr>
            <a:xfrm>
              <a:off x="13901020" y="3540317"/>
              <a:ext cx="2128858" cy="305542"/>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 name="Freeform 6">
              <a:extLst>
                <a:ext uri="{FF2B5EF4-FFF2-40B4-BE49-F238E27FC236}">
                  <a16:creationId xmlns:a16="http://schemas.microsoft.com/office/drawing/2014/main" id="{54E63272-F19F-45F7-871D-10FE040EA150}"/>
                </a:ext>
              </a:extLst>
            </p:cNvPr>
            <p:cNvSpPr>
              <a:spLocks/>
            </p:cNvSpPr>
            <p:nvPr/>
          </p:nvSpPr>
          <p:spPr bwMode="auto">
            <a:xfrm>
              <a:off x="13345385" y="4010524"/>
              <a:ext cx="416668" cy="36075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B27DA763-E6F4-4CC2-9CF4-3BB46A4ECB2E}"/>
                </a:ext>
              </a:extLst>
            </p:cNvPr>
            <p:cNvSpPr/>
            <p:nvPr/>
          </p:nvSpPr>
          <p:spPr>
            <a:xfrm>
              <a:off x="13901020" y="4024411"/>
              <a:ext cx="2128858" cy="305542"/>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A829A68-4AF6-4034-B192-0E811C6DD168}"/>
                </a:ext>
              </a:extLst>
            </p:cNvPr>
            <p:cNvSpPr/>
            <p:nvPr/>
          </p:nvSpPr>
          <p:spPr>
            <a:xfrm>
              <a:off x="13901020" y="4499540"/>
              <a:ext cx="2128858" cy="305542"/>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0997C864-E69C-458F-AEF0-832C08322856}"/>
                </a:ext>
              </a:extLst>
            </p:cNvPr>
            <p:cNvGrpSpPr/>
            <p:nvPr/>
          </p:nvGrpSpPr>
          <p:grpSpPr>
            <a:xfrm>
              <a:off x="13409324" y="4504477"/>
              <a:ext cx="315914" cy="312850"/>
              <a:chOff x="13349269" y="5224934"/>
              <a:chExt cx="436023" cy="431795"/>
            </a:xfrm>
            <a:grpFill/>
          </p:grpSpPr>
          <p:sp>
            <p:nvSpPr>
              <p:cNvPr id="54" name="Freeform 88">
                <a:extLst>
                  <a:ext uri="{FF2B5EF4-FFF2-40B4-BE49-F238E27FC236}">
                    <a16:creationId xmlns:a16="http://schemas.microsoft.com/office/drawing/2014/main" id="{DB033B08-B5F8-4CAD-B995-452CCDBAA5AC}"/>
                  </a:ext>
                </a:extLst>
              </p:cNvPr>
              <p:cNvSpPr>
                <a:spLocks/>
              </p:cNvSpPr>
              <p:nvPr/>
            </p:nvSpPr>
            <p:spPr bwMode="black">
              <a:xfrm>
                <a:off x="13353719" y="5224934"/>
                <a:ext cx="419568" cy="431795"/>
              </a:xfrm>
              <a:custGeom>
                <a:avLst/>
                <a:gdLst>
                  <a:gd name="T0" fmla="*/ 13 w 102"/>
                  <a:gd name="T1" fmla="*/ 105 h 105"/>
                  <a:gd name="T2" fmla="*/ 102 w 102"/>
                  <a:gd name="T3" fmla="*/ 15 h 105"/>
                  <a:gd name="T4" fmla="*/ 89 w 102"/>
                  <a:gd name="T5" fmla="*/ 0 h 105"/>
                  <a:gd name="T6" fmla="*/ 0 w 102"/>
                  <a:gd name="T7" fmla="*/ 91 h 105"/>
                  <a:gd name="T8" fmla="*/ 13 w 102"/>
                  <a:gd name="T9" fmla="*/ 105 h 105"/>
                </a:gdLst>
                <a:ahLst/>
                <a:cxnLst>
                  <a:cxn ang="0">
                    <a:pos x="T0" y="T1"/>
                  </a:cxn>
                  <a:cxn ang="0">
                    <a:pos x="T2" y="T3"/>
                  </a:cxn>
                  <a:cxn ang="0">
                    <a:pos x="T4" y="T5"/>
                  </a:cxn>
                  <a:cxn ang="0">
                    <a:pos x="T6" y="T7"/>
                  </a:cxn>
                  <a:cxn ang="0">
                    <a:pos x="T8" y="T9"/>
                  </a:cxn>
                </a:cxnLst>
                <a:rect l="0" t="0" r="r" b="b"/>
                <a:pathLst>
                  <a:path w="102" h="105">
                    <a:moveTo>
                      <a:pt x="13" y="105"/>
                    </a:moveTo>
                    <a:lnTo>
                      <a:pt x="102" y="15"/>
                    </a:lnTo>
                    <a:lnTo>
                      <a:pt x="89" y="0"/>
                    </a:lnTo>
                    <a:lnTo>
                      <a:pt x="0" y="91"/>
                    </a:lnTo>
                    <a:lnTo>
                      <a:pt x="13" y="105"/>
                    </a:lnTo>
                    <a:close/>
                  </a:path>
                </a:pathLst>
              </a:custGeom>
              <a:grpFill/>
              <a:ln w="15875" cap="rnd">
                <a:solidFill>
                  <a:srgbClr val="0078D7"/>
                </a:solidFill>
              </a:ln>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55" name="Freeform 89">
                <a:extLst>
                  <a:ext uri="{FF2B5EF4-FFF2-40B4-BE49-F238E27FC236}">
                    <a16:creationId xmlns:a16="http://schemas.microsoft.com/office/drawing/2014/main" id="{39457D62-EAA0-4F89-B4FD-B5F291B4EEF3}"/>
                  </a:ext>
                </a:extLst>
              </p:cNvPr>
              <p:cNvSpPr>
                <a:spLocks/>
              </p:cNvSpPr>
              <p:nvPr/>
            </p:nvSpPr>
            <p:spPr bwMode="black">
              <a:xfrm>
                <a:off x="13349269" y="5224934"/>
                <a:ext cx="436023" cy="431795"/>
              </a:xfrm>
              <a:custGeom>
                <a:avLst/>
                <a:gdLst>
                  <a:gd name="T0" fmla="*/ 106 w 106"/>
                  <a:gd name="T1" fmla="*/ 91 h 105"/>
                  <a:gd name="T2" fmla="*/ 15 w 106"/>
                  <a:gd name="T3" fmla="*/ 0 h 105"/>
                  <a:gd name="T4" fmla="*/ 0 w 106"/>
                  <a:gd name="T5" fmla="*/ 14 h 105"/>
                  <a:gd name="T6" fmla="*/ 91 w 106"/>
                  <a:gd name="T7" fmla="*/ 105 h 105"/>
                  <a:gd name="T8" fmla="*/ 106 w 106"/>
                  <a:gd name="T9" fmla="*/ 91 h 105"/>
                </a:gdLst>
                <a:ahLst/>
                <a:cxnLst>
                  <a:cxn ang="0">
                    <a:pos x="T0" y="T1"/>
                  </a:cxn>
                  <a:cxn ang="0">
                    <a:pos x="T2" y="T3"/>
                  </a:cxn>
                  <a:cxn ang="0">
                    <a:pos x="T4" y="T5"/>
                  </a:cxn>
                  <a:cxn ang="0">
                    <a:pos x="T6" y="T7"/>
                  </a:cxn>
                  <a:cxn ang="0">
                    <a:pos x="T8" y="T9"/>
                  </a:cxn>
                </a:cxnLst>
                <a:rect l="0" t="0" r="r" b="b"/>
                <a:pathLst>
                  <a:path w="106" h="105">
                    <a:moveTo>
                      <a:pt x="106" y="91"/>
                    </a:moveTo>
                    <a:lnTo>
                      <a:pt x="15" y="0"/>
                    </a:lnTo>
                    <a:lnTo>
                      <a:pt x="0" y="14"/>
                    </a:lnTo>
                    <a:lnTo>
                      <a:pt x="91" y="105"/>
                    </a:lnTo>
                    <a:lnTo>
                      <a:pt x="106" y="91"/>
                    </a:lnTo>
                    <a:close/>
                  </a:path>
                </a:pathLst>
              </a:custGeom>
              <a:solidFill>
                <a:srgbClr val="0078D7"/>
              </a:solidFill>
              <a:ln w="15875" cap="rnd">
                <a:solidFill>
                  <a:srgbClr val="0078D7"/>
                </a:solidFill>
              </a:ln>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51" name="Freeform 6">
              <a:extLst>
                <a:ext uri="{FF2B5EF4-FFF2-40B4-BE49-F238E27FC236}">
                  <a16:creationId xmlns:a16="http://schemas.microsoft.com/office/drawing/2014/main" id="{3EA34AF8-F6A3-4607-BA02-7F8FE96A8ECB}"/>
                </a:ext>
              </a:extLst>
            </p:cNvPr>
            <p:cNvSpPr>
              <a:spLocks/>
            </p:cNvSpPr>
            <p:nvPr/>
          </p:nvSpPr>
          <p:spPr bwMode="auto">
            <a:xfrm>
              <a:off x="13345385" y="3536597"/>
              <a:ext cx="416668" cy="36075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908B4C7A-CE48-4F38-941B-3AF410CD8142}"/>
                </a:ext>
              </a:extLst>
            </p:cNvPr>
            <p:cNvSpPr/>
            <p:nvPr/>
          </p:nvSpPr>
          <p:spPr>
            <a:xfrm>
              <a:off x="13901020" y="4978825"/>
              <a:ext cx="2128858" cy="305542"/>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 name="Freeform 6">
              <a:extLst>
                <a:ext uri="{FF2B5EF4-FFF2-40B4-BE49-F238E27FC236}">
                  <a16:creationId xmlns:a16="http://schemas.microsoft.com/office/drawing/2014/main" id="{95D3C004-38B7-4D60-83B3-E048866A881D}"/>
                </a:ext>
              </a:extLst>
            </p:cNvPr>
            <p:cNvSpPr>
              <a:spLocks/>
            </p:cNvSpPr>
            <p:nvPr/>
          </p:nvSpPr>
          <p:spPr bwMode="auto">
            <a:xfrm>
              <a:off x="13345385" y="4975105"/>
              <a:ext cx="416668" cy="36075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6" name="Freeform: Shape 39">
            <a:extLst>
              <a:ext uri="{FF2B5EF4-FFF2-40B4-BE49-F238E27FC236}">
                <a16:creationId xmlns:a16="http://schemas.microsoft.com/office/drawing/2014/main" id="{EC6DFEF6-71CC-4874-96A2-3886FD0C19C6}"/>
              </a:ext>
            </a:extLst>
          </p:cNvPr>
          <p:cNvSpPr/>
          <p:nvPr/>
        </p:nvSpPr>
        <p:spPr>
          <a:xfrm>
            <a:off x="7869105" y="5825549"/>
            <a:ext cx="487159" cy="447781"/>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rgbClr val="89C402"/>
          </a:solidFill>
          <a:ln w="12700" cap="flat" cmpd="sng" algn="ctr">
            <a:noFill/>
            <a:prstDash val="solid"/>
            <a:miter lim="800000"/>
          </a:ln>
          <a:effectLst/>
        </p:spPr>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Freeform: Shape 40">
            <a:extLst>
              <a:ext uri="{FF2B5EF4-FFF2-40B4-BE49-F238E27FC236}">
                <a16:creationId xmlns:a16="http://schemas.microsoft.com/office/drawing/2014/main" id="{EE63484E-D106-4A72-A06E-6FD4C0999146}"/>
              </a:ext>
            </a:extLst>
          </p:cNvPr>
          <p:cNvSpPr/>
          <p:nvPr/>
        </p:nvSpPr>
        <p:spPr>
          <a:xfrm>
            <a:off x="8535556" y="5825549"/>
            <a:ext cx="487159" cy="447781"/>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rgbClr val="89C402"/>
          </a:solidFill>
          <a:ln w="12700" cap="flat" cmpd="sng" algn="ctr">
            <a:noFill/>
            <a:prstDash val="solid"/>
            <a:miter lim="800000"/>
          </a:ln>
          <a:effectLst/>
        </p:spPr>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Freeform: Shape 41">
            <a:extLst>
              <a:ext uri="{FF2B5EF4-FFF2-40B4-BE49-F238E27FC236}">
                <a16:creationId xmlns:a16="http://schemas.microsoft.com/office/drawing/2014/main" id="{B884FADD-52B0-4145-ABAD-9243A40224F9}"/>
              </a:ext>
            </a:extLst>
          </p:cNvPr>
          <p:cNvSpPr/>
          <p:nvPr/>
        </p:nvSpPr>
        <p:spPr>
          <a:xfrm>
            <a:off x="9270467" y="5825549"/>
            <a:ext cx="487159" cy="447781"/>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rgbClr val="89C402"/>
          </a:solidFill>
          <a:ln w="12700" cap="flat" cmpd="sng" algn="ctr">
            <a:noFill/>
            <a:prstDash val="solid"/>
            <a:miter lim="800000"/>
          </a:ln>
          <a:effectLst/>
        </p:spPr>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Freeform: Shape 42">
            <a:extLst>
              <a:ext uri="{FF2B5EF4-FFF2-40B4-BE49-F238E27FC236}">
                <a16:creationId xmlns:a16="http://schemas.microsoft.com/office/drawing/2014/main" id="{6AA594D4-0F20-4DB6-B741-4A750A2C1051}"/>
              </a:ext>
            </a:extLst>
          </p:cNvPr>
          <p:cNvSpPr/>
          <p:nvPr/>
        </p:nvSpPr>
        <p:spPr>
          <a:xfrm>
            <a:off x="10003893" y="5825549"/>
            <a:ext cx="487159" cy="447781"/>
          </a:xfrm>
          <a:custGeom>
            <a:avLst/>
            <a:gdLst>
              <a:gd name="connsiteX0" fmla="*/ 359967 w 1102852"/>
              <a:gd name="connsiteY0" fmla="*/ 556201 h 1022703"/>
              <a:gd name="connsiteX1" fmla="*/ 362086 w 1102852"/>
              <a:gd name="connsiteY1" fmla="*/ 560066 h 1022703"/>
              <a:gd name="connsiteX2" fmla="*/ 365004 w 1102852"/>
              <a:gd name="connsiteY2" fmla="*/ 559246 h 1022703"/>
              <a:gd name="connsiteX3" fmla="*/ 367919 w 1102852"/>
              <a:gd name="connsiteY3" fmla="*/ 570704 h 1022703"/>
              <a:gd name="connsiteX4" fmla="*/ 374799 w 1102852"/>
              <a:gd name="connsiteY4" fmla="*/ 583251 h 1022703"/>
              <a:gd name="connsiteX5" fmla="*/ 548687 w 1102852"/>
              <a:gd name="connsiteY5" fmla="*/ 625680 h 1022703"/>
              <a:gd name="connsiteX6" fmla="*/ 737407 w 1102852"/>
              <a:gd name="connsiteY6" fmla="*/ 556201 h 1022703"/>
              <a:gd name="connsiteX7" fmla="*/ 737407 w 1102852"/>
              <a:gd name="connsiteY7" fmla="*/ 561991 h 1022703"/>
              <a:gd name="connsiteX8" fmla="*/ 738182 w 1102852"/>
              <a:gd name="connsiteY8" fmla="*/ 559245 h 1022703"/>
              <a:gd name="connsiteX9" fmla="*/ 1094218 w 1102852"/>
              <a:gd name="connsiteY9" fmla="*/ 952427 h 1022703"/>
              <a:gd name="connsiteX10" fmla="*/ 553135 w 1102852"/>
              <a:gd name="connsiteY10" fmla="*/ 1022694 h 1022703"/>
              <a:gd name="connsiteX11" fmla="*/ 8969 w 1102852"/>
              <a:gd name="connsiteY11" fmla="*/ 952427 h 1022703"/>
              <a:gd name="connsiteX12" fmla="*/ 288824 w 1102852"/>
              <a:gd name="connsiteY12" fmla="*/ 580652 h 1022703"/>
              <a:gd name="connsiteX13" fmla="*/ 359967 w 1102852"/>
              <a:gd name="connsiteY13" fmla="*/ 560662 h 1022703"/>
              <a:gd name="connsiteX14" fmla="*/ 551595 w 1102852"/>
              <a:gd name="connsiteY14" fmla="*/ 0 h 1022703"/>
              <a:gd name="connsiteX15" fmla="*/ 829703 w 1102852"/>
              <a:gd name="connsiteY15" fmla="*/ 267584 h 1022703"/>
              <a:gd name="connsiteX16" fmla="*/ 551595 w 1102852"/>
              <a:gd name="connsiteY16" fmla="*/ 535168 h 1022703"/>
              <a:gd name="connsiteX17" fmla="*/ 273488 w 1102852"/>
              <a:gd name="connsiteY17" fmla="*/ 267584 h 1022703"/>
              <a:gd name="connsiteX18" fmla="*/ 551595 w 1102852"/>
              <a:gd name="connsiteY18" fmla="*/ 0 h 10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2852" h="1022703">
                <a:moveTo>
                  <a:pt x="359967" y="556201"/>
                </a:moveTo>
                <a:lnTo>
                  <a:pt x="362086" y="560066"/>
                </a:lnTo>
                <a:lnTo>
                  <a:pt x="365004" y="559246"/>
                </a:lnTo>
                <a:lnTo>
                  <a:pt x="367919" y="570704"/>
                </a:lnTo>
                <a:lnTo>
                  <a:pt x="374799" y="583251"/>
                </a:lnTo>
                <a:cubicBezTo>
                  <a:pt x="403452" y="608191"/>
                  <a:pt x="470528" y="625680"/>
                  <a:pt x="548687" y="625680"/>
                </a:cubicBezTo>
                <a:cubicBezTo>
                  <a:pt x="652898" y="625680"/>
                  <a:pt x="737407" y="594587"/>
                  <a:pt x="737407" y="556201"/>
                </a:cubicBezTo>
                <a:lnTo>
                  <a:pt x="737407" y="561991"/>
                </a:lnTo>
                <a:lnTo>
                  <a:pt x="738182" y="559245"/>
                </a:lnTo>
                <a:cubicBezTo>
                  <a:pt x="1175738" y="664684"/>
                  <a:pt x="1100283" y="928020"/>
                  <a:pt x="1094218" y="952427"/>
                </a:cubicBezTo>
                <a:cubicBezTo>
                  <a:pt x="994138" y="989470"/>
                  <a:pt x="793358" y="1023340"/>
                  <a:pt x="553135" y="1022694"/>
                </a:cubicBezTo>
                <a:cubicBezTo>
                  <a:pt x="312912" y="1022048"/>
                  <a:pt x="189457" y="988530"/>
                  <a:pt x="8969" y="952427"/>
                </a:cubicBezTo>
                <a:cubicBezTo>
                  <a:pt x="2560" y="919505"/>
                  <a:pt x="-63480" y="695414"/>
                  <a:pt x="288824" y="580652"/>
                </a:cubicBezTo>
                <a:lnTo>
                  <a:pt x="359967" y="560662"/>
                </a:lnTo>
                <a:close/>
                <a:moveTo>
                  <a:pt x="551595" y="0"/>
                </a:moveTo>
                <a:cubicBezTo>
                  <a:pt x="705190" y="0"/>
                  <a:pt x="829703" y="119802"/>
                  <a:pt x="829703" y="267584"/>
                </a:cubicBezTo>
                <a:cubicBezTo>
                  <a:pt x="829703" y="415366"/>
                  <a:pt x="705190" y="535168"/>
                  <a:pt x="551595" y="535168"/>
                </a:cubicBezTo>
                <a:cubicBezTo>
                  <a:pt x="398001" y="535168"/>
                  <a:pt x="273488" y="415366"/>
                  <a:pt x="273488" y="267584"/>
                </a:cubicBezTo>
                <a:cubicBezTo>
                  <a:pt x="273488" y="119802"/>
                  <a:pt x="398001" y="0"/>
                  <a:pt x="551595" y="0"/>
                </a:cubicBezTo>
                <a:close/>
              </a:path>
            </a:pathLst>
          </a:custGeom>
          <a:solidFill>
            <a:srgbClr val="89C402"/>
          </a:solidFill>
          <a:ln w="12700" cap="flat" cmpd="sng" algn="ctr">
            <a:noFill/>
            <a:prstDash val="solid"/>
            <a:miter lim="800000"/>
          </a:ln>
          <a:effectLst/>
        </p:spPr>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9" name="Group 68"/>
          <p:cNvGrpSpPr/>
          <p:nvPr/>
        </p:nvGrpSpPr>
        <p:grpSpPr>
          <a:xfrm>
            <a:off x="396763" y="6307147"/>
            <a:ext cx="345034" cy="409611"/>
            <a:chOff x="10467703" y="-2406750"/>
            <a:chExt cx="798347" cy="947769"/>
          </a:xfrm>
        </p:grpSpPr>
        <p:sp>
          <p:nvSpPr>
            <p:cNvPr id="70" name="Freeform 130"/>
            <p:cNvSpPr/>
            <p:nvPr/>
          </p:nvSpPr>
          <p:spPr>
            <a:xfrm rot="10800000" flipH="1">
              <a:off x="10467703" y="-2406750"/>
              <a:ext cx="798347" cy="947769"/>
            </a:xfrm>
            <a:custGeom>
              <a:avLst/>
              <a:gdLst>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479628 w 797833"/>
                <a:gd name="connsiteY7" fmla="*/ 29420 h 947773"/>
                <a:gd name="connsiteX8" fmla="*/ 398920 w 797833"/>
                <a:gd name="connsiteY8" fmla="*/ 4 h 947773"/>
                <a:gd name="connsiteX9" fmla="*/ 398917 w 797833"/>
                <a:gd name="connsiteY9" fmla="*/ 0 h 947773"/>
                <a:gd name="connsiteX10" fmla="*/ 1 w 797833"/>
                <a:gd name="connsiteY10" fmla="*/ 422989 h 947773"/>
                <a:gd name="connsiteX11" fmla="*/ 1 w 797833"/>
                <a:gd name="connsiteY11" fmla="*/ 422990 h 947773"/>
                <a:gd name="connsiteX12" fmla="*/ 0 w 797833"/>
                <a:gd name="connsiteY12" fmla="*/ 422991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398920 w 797833"/>
                <a:gd name="connsiteY7" fmla="*/ 4 h 947773"/>
                <a:gd name="connsiteX8" fmla="*/ 398917 w 797833"/>
                <a:gd name="connsiteY8" fmla="*/ 0 h 947773"/>
                <a:gd name="connsiteX9" fmla="*/ 1 w 797833"/>
                <a:gd name="connsiteY9" fmla="*/ 422989 h 947773"/>
                <a:gd name="connsiteX10" fmla="*/ 1 w 797833"/>
                <a:gd name="connsiteY10" fmla="*/ 422990 h 947773"/>
                <a:gd name="connsiteX11" fmla="*/ 0 w 797833"/>
                <a:gd name="connsiteY11" fmla="*/ 422991 h 947773"/>
                <a:gd name="connsiteX12" fmla="*/ 0 w 797833"/>
                <a:gd name="connsiteY12"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43"/>
                <a:gd name="connsiteY0" fmla="*/ 947769 h 947769"/>
                <a:gd name="connsiteX1" fmla="*/ 797832 w 797843"/>
                <a:gd name="connsiteY1" fmla="*/ 947769 h 947769"/>
                <a:gd name="connsiteX2" fmla="*/ 797832 w 797843"/>
                <a:gd name="connsiteY2" fmla="*/ 947767 h 947769"/>
                <a:gd name="connsiteX3" fmla="*/ 797833 w 797843"/>
                <a:gd name="connsiteY3" fmla="*/ 947767 h 947769"/>
                <a:gd name="connsiteX4" fmla="*/ 797833 w 797843"/>
                <a:gd name="connsiteY4" fmla="*/ 422985 h 947769"/>
                <a:gd name="connsiteX5" fmla="*/ 797831 w 797843"/>
                <a:gd name="connsiteY5" fmla="*/ 422983 h 947769"/>
                <a:gd name="connsiteX6" fmla="*/ 398920 w 797843"/>
                <a:gd name="connsiteY6" fmla="*/ 0 h 947769"/>
                <a:gd name="connsiteX7" fmla="*/ 1 w 797843"/>
                <a:gd name="connsiteY7" fmla="*/ 422985 h 947769"/>
                <a:gd name="connsiteX8" fmla="*/ 1 w 797843"/>
                <a:gd name="connsiteY8" fmla="*/ 422986 h 947769"/>
                <a:gd name="connsiteX9" fmla="*/ 0 w 797843"/>
                <a:gd name="connsiteY9" fmla="*/ 422987 h 947769"/>
                <a:gd name="connsiteX10" fmla="*/ 0 w 797843"/>
                <a:gd name="connsiteY10" fmla="*/ 947769 h 947769"/>
                <a:gd name="connsiteX0" fmla="*/ 604 w 798447"/>
                <a:gd name="connsiteY0" fmla="*/ 947769 h 947769"/>
                <a:gd name="connsiteX1" fmla="*/ 798436 w 798447"/>
                <a:gd name="connsiteY1" fmla="*/ 947769 h 947769"/>
                <a:gd name="connsiteX2" fmla="*/ 798436 w 798447"/>
                <a:gd name="connsiteY2" fmla="*/ 947767 h 947769"/>
                <a:gd name="connsiteX3" fmla="*/ 798437 w 798447"/>
                <a:gd name="connsiteY3" fmla="*/ 947767 h 947769"/>
                <a:gd name="connsiteX4" fmla="*/ 798437 w 798447"/>
                <a:gd name="connsiteY4" fmla="*/ 422985 h 947769"/>
                <a:gd name="connsiteX5" fmla="*/ 798435 w 798447"/>
                <a:gd name="connsiteY5" fmla="*/ 422983 h 947769"/>
                <a:gd name="connsiteX6" fmla="*/ 399524 w 798447"/>
                <a:gd name="connsiteY6" fmla="*/ 0 h 947769"/>
                <a:gd name="connsiteX7" fmla="*/ 605 w 798447"/>
                <a:gd name="connsiteY7" fmla="*/ 422985 h 947769"/>
                <a:gd name="connsiteX8" fmla="*/ 605 w 798447"/>
                <a:gd name="connsiteY8" fmla="*/ 422986 h 947769"/>
                <a:gd name="connsiteX9" fmla="*/ 604 w 798447"/>
                <a:gd name="connsiteY9" fmla="*/ 422987 h 947769"/>
                <a:gd name="connsiteX10" fmla="*/ 604 w 798447"/>
                <a:gd name="connsiteY10" fmla="*/ 947769 h 947769"/>
                <a:gd name="connsiteX0" fmla="*/ 59098 w 856941"/>
                <a:gd name="connsiteY0" fmla="*/ 947769 h 947769"/>
                <a:gd name="connsiteX1" fmla="*/ 856930 w 856941"/>
                <a:gd name="connsiteY1" fmla="*/ 947769 h 947769"/>
                <a:gd name="connsiteX2" fmla="*/ 856930 w 856941"/>
                <a:gd name="connsiteY2" fmla="*/ 947767 h 947769"/>
                <a:gd name="connsiteX3" fmla="*/ 856931 w 856941"/>
                <a:gd name="connsiteY3" fmla="*/ 947767 h 947769"/>
                <a:gd name="connsiteX4" fmla="*/ 856931 w 856941"/>
                <a:gd name="connsiteY4" fmla="*/ 422985 h 947769"/>
                <a:gd name="connsiteX5" fmla="*/ 856929 w 856941"/>
                <a:gd name="connsiteY5" fmla="*/ 422983 h 947769"/>
                <a:gd name="connsiteX6" fmla="*/ 458018 w 856941"/>
                <a:gd name="connsiteY6" fmla="*/ 0 h 947769"/>
                <a:gd name="connsiteX7" fmla="*/ 59099 w 856941"/>
                <a:gd name="connsiteY7" fmla="*/ 422985 h 947769"/>
                <a:gd name="connsiteX8" fmla="*/ 59099 w 856941"/>
                <a:gd name="connsiteY8" fmla="*/ 422986 h 947769"/>
                <a:gd name="connsiteX9" fmla="*/ 59098 w 856941"/>
                <a:gd name="connsiteY9"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1 w 797833"/>
                <a:gd name="connsiteY7" fmla="*/ 422986 h 947769"/>
                <a:gd name="connsiteX8" fmla="*/ 0 w 797833"/>
                <a:gd name="connsiteY8"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58202 w 856035"/>
                <a:gd name="connsiteY0" fmla="*/ 947769 h 947769"/>
                <a:gd name="connsiteX1" fmla="*/ 856034 w 856035"/>
                <a:gd name="connsiteY1" fmla="*/ 947769 h 947769"/>
                <a:gd name="connsiteX2" fmla="*/ 856034 w 856035"/>
                <a:gd name="connsiteY2" fmla="*/ 947767 h 947769"/>
                <a:gd name="connsiteX3" fmla="*/ 856035 w 856035"/>
                <a:gd name="connsiteY3" fmla="*/ 947767 h 947769"/>
                <a:gd name="connsiteX4" fmla="*/ 856035 w 856035"/>
                <a:gd name="connsiteY4" fmla="*/ 422985 h 947769"/>
                <a:gd name="connsiteX5" fmla="*/ 457122 w 856035"/>
                <a:gd name="connsiteY5" fmla="*/ 0 h 947769"/>
                <a:gd name="connsiteX6" fmla="*/ 58203 w 856035"/>
                <a:gd name="connsiteY6" fmla="*/ 422985 h 947769"/>
                <a:gd name="connsiteX7" fmla="*/ 58203 w 856035"/>
                <a:gd name="connsiteY7" fmla="*/ 422986 h 947769"/>
                <a:gd name="connsiteX8" fmla="*/ 58202 w 856035"/>
                <a:gd name="connsiteY8" fmla="*/ 947769 h 947769"/>
                <a:gd name="connsiteX0" fmla="*/ 1814 w 799647"/>
                <a:gd name="connsiteY0" fmla="*/ 947769 h 947769"/>
                <a:gd name="connsiteX1" fmla="*/ 799646 w 799647"/>
                <a:gd name="connsiteY1" fmla="*/ 947769 h 947769"/>
                <a:gd name="connsiteX2" fmla="*/ 799646 w 799647"/>
                <a:gd name="connsiteY2" fmla="*/ 947767 h 947769"/>
                <a:gd name="connsiteX3" fmla="*/ 799647 w 799647"/>
                <a:gd name="connsiteY3" fmla="*/ 947767 h 947769"/>
                <a:gd name="connsiteX4" fmla="*/ 799647 w 799647"/>
                <a:gd name="connsiteY4" fmla="*/ 422985 h 947769"/>
                <a:gd name="connsiteX5" fmla="*/ 400734 w 799647"/>
                <a:gd name="connsiteY5" fmla="*/ 0 h 947769"/>
                <a:gd name="connsiteX6" fmla="*/ 1815 w 799647"/>
                <a:gd name="connsiteY6" fmla="*/ 422985 h 947769"/>
                <a:gd name="connsiteX7" fmla="*/ 1815 w 799647"/>
                <a:gd name="connsiteY7" fmla="*/ 422986 h 947769"/>
                <a:gd name="connsiteX8" fmla="*/ 1814 w 799647"/>
                <a:gd name="connsiteY8" fmla="*/ 947769 h 947769"/>
                <a:gd name="connsiteX0" fmla="*/ 19956 w 817789"/>
                <a:gd name="connsiteY0" fmla="*/ 947769 h 947769"/>
                <a:gd name="connsiteX1" fmla="*/ 817788 w 817789"/>
                <a:gd name="connsiteY1" fmla="*/ 947769 h 947769"/>
                <a:gd name="connsiteX2" fmla="*/ 817788 w 817789"/>
                <a:gd name="connsiteY2" fmla="*/ 947767 h 947769"/>
                <a:gd name="connsiteX3" fmla="*/ 817789 w 817789"/>
                <a:gd name="connsiteY3" fmla="*/ 947767 h 947769"/>
                <a:gd name="connsiteX4" fmla="*/ 817789 w 817789"/>
                <a:gd name="connsiteY4" fmla="*/ 422985 h 947769"/>
                <a:gd name="connsiteX5" fmla="*/ 418876 w 817789"/>
                <a:gd name="connsiteY5" fmla="*/ 0 h 947769"/>
                <a:gd name="connsiteX6" fmla="*/ 19957 w 817789"/>
                <a:gd name="connsiteY6" fmla="*/ 422985 h 947769"/>
                <a:gd name="connsiteX7" fmla="*/ 19957 w 817789"/>
                <a:gd name="connsiteY7" fmla="*/ 422986 h 947769"/>
                <a:gd name="connsiteX8" fmla="*/ 19956 w 817789"/>
                <a:gd name="connsiteY8"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60597 w 858430"/>
                <a:gd name="connsiteY0" fmla="*/ 947769 h 947769"/>
                <a:gd name="connsiteX1" fmla="*/ 858429 w 858430"/>
                <a:gd name="connsiteY1" fmla="*/ 947769 h 947769"/>
                <a:gd name="connsiteX2" fmla="*/ 858429 w 858430"/>
                <a:gd name="connsiteY2" fmla="*/ 947767 h 947769"/>
                <a:gd name="connsiteX3" fmla="*/ 858430 w 858430"/>
                <a:gd name="connsiteY3" fmla="*/ 947767 h 947769"/>
                <a:gd name="connsiteX4" fmla="*/ 858430 w 858430"/>
                <a:gd name="connsiteY4" fmla="*/ 422985 h 947769"/>
                <a:gd name="connsiteX5" fmla="*/ 459517 w 858430"/>
                <a:gd name="connsiteY5" fmla="*/ 0 h 947769"/>
                <a:gd name="connsiteX6" fmla="*/ 60598 w 858430"/>
                <a:gd name="connsiteY6" fmla="*/ 422985 h 947769"/>
                <a:gd name="connsiteX7" fmla="*/ 60597 w 858430"/>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827382"/>
                <a:gd name="connsiteY0" fmla="*/ 947769 h 947769"/>
                <a:gd name="connsiteX1" fmla="*/ 797832 w 827382"/>
                <a:gd name="connsiteY1" fmla="*/ 947769 h 947769"/>
                <a:gd name="connsiteX2" fmla="*/ 797832 w 827382"/>
                <a:gd name="connsiteY2" fmla="*/ 947767 h 947769"/>
                <a:gd name="connsiteX3" fmla="*/ 797833 w 827382"/>
                <a:gd name="connsiteY3" fmla="*/ 947767 h 947769"/>
                <a:gd name="connsiteX4" fmla="*/ 797833 w 827382"/>
                <a:gd name="connsiteY4" fmla="*/ 422985 h 947769"/>
                <a:gd name="connsiteX5" fmla="*/ 398920 w 827382"/>
                <a:gd name="connsiteY5" fmla="*/ 0 h 947769"/>
                <a:gd name="connsiteX6" fmla="*/ 1 w 827382"/>
                <a:gd name="connsiteY6" fmla="*/ 422985 h 947769"/>
                <a:gd name="connsiteX7" fmla="*/ 0 w 827382"/>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817 h 947817"/>
                <a:gd name="connsiteX1" fmla="*/ 797832 w 797833"/>
                <a:gd name="connsiteY1" fmla="*/ 947817 h 947817"/>
                <a:gd name="connsiteX2" fmla="*/ 797832 w 797833"/>
                <a:gd name="connsiteY2" fmla="*/ 947815 h 947817"/>
                <a:gd name="connsiteX3" fmla="*/ 797833 w 797833"/>
                <a:gd name="connsiteY3" fmla="*/ 947815 h 947817"/>
                <a:gd name="connsiteX4" fmla="*/ 797833 w 797833"/>
                <a:gd name="connsiteY4" fmla="*/ 423033 h 947817"/>
                <a:gd name="connsiteX5" fmla="*/ 398920 w 797833"/>
                <a:gd name="connsiteY5" fmla="*/ 48 h 947817"/>
                <a:gd name="connsiteX6" fmla="*/ 1 w 797833"/>
                <a:gd name="connsiteY6" fmla="*/ 423033 h 947817"/>
                <a:gd name="connsiteX7" fmla="*/ 0 w 797833"/>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769 h 947769"/>
                <a:gd name="connsiteX1" fmla="*/ 797832 w 798347"/>
                <a:gd name="connsiteY1" fmla="*/ 947769 h 947769"/>
                <a:gd name="connsiteX2" fmla="*/ 797832 w 798347"/>
                <a:gd name="connsiteY2" fmla="*/ 947767 h 947769"/>
                <a:gd name="connsiteX3" fmla="*/ 797833 w 798347"/>
                <a:gd name="connsiteY3" fmla="*/ 947767 h 947769"/>
                <a:gd name="connsiteX4" fmla="*/ 797833 w 798347"/>
                <a:gd name="connsiteY4" fmla="*/ 422985 h 947769"/>
                <a:gd name="connsiteX5" fmla="*/ 398920 w 798347"/>
                <a:gd name="connsiteY5" fmla="*/ 0 h 947769"/>
                <a:gd name="connsiteX6" fmla="*/ 1 w 798347"/>
                <a:gd name="connsiteY6" fmla="*/ 422985 h 947769"/>
                <a:gd name="connsiteX7" fmla="*/ 0 w 798347"/>
                <a:gd name="connsiteY7" fmla="*/ 947769 h 94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347" h="947769">
                  <a:moveTo>
                    <a:pt x="0" y="947769"/>
                  </a:moveTo>
                  <a:lnTo>
                    <a:pt x="797832" y="947769"/>
                  </a:lnTo>
                  <a:lnTo>
                    <a:pt x="797832" y="947767"/>
                  </a:lnTo>
                  <a:lnTo>
                    <a:pt x="797833" y="947767"/>
                  </a:lnTo>
                  <a:cubicBezTo>
                    <a:pt x="797833" y="772840"/>
                    <a:pt x="798991" y="597908"/>
                    <a:pt x="797833" y="422985"/>
                  </a:cubicBezTo>
                  <a:cubicBezTo>
                    <a:pt x="796661" y="245974"/>
                    <a:pt x="503317" y="23132"/>
                    <a:pt x="398920" y="0"/>
                  </a:cubicBezTo>
                  <a:cubicBezTo>
                    <a:pt x="297244" y="19050"/>
                    <a:pt x="6616" y="248695"/>
                    <a:pt x="1" y="422985"/>
                  </a:cubicBezTo>
                  <a:cubicBezTo>
                    <a:pt x="1" y="597913"/>
                    <a:pt x="0" y="772841"/>
                    <a:pt x="0" y="9477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132"/>
            <p:cNvSpPr/>
            <p:nvPr/>
          </p:nvSpPr>
          <p:spPr>
            <a:xfrm>
              <a:off x="10774490" y="-2170559"/>
              <a:ext cx="184772" cy="321502"/>
            </a:xfrm>
            <a:custGeom>
              <a:avLst/>
              <a:gdLst>
                <a:gd name="connsiteX0" fmla="*/ 57150 w 114300"/>
                <a:gd name="connsiteY0" fmla="*/ 0 h 198881"/>
                <a:gd name="connsiteX1" fmla="*/ 114300 w 114300"/>
                <a:gd name="connsiteY1" fmla="*/ 57150 h 198881"/>
                <a:gd name="connsiteX2" fmla="*/ 97561 w 114300"/>
                <a:gd name="connsiteY2" fmla="*/ 97561 h 198881"/>
                <a:gd name="connsiteX3" fmla="*/ 83608 w 114300"/>
                <a:gd name="connsiteY3" fmla="*/ 103341 h 198881"/>
                <a:gd name="connsiteX4" fmla="*/ 103415 w 114300"/>
                <a:gd name="connsiteY4" fmla="*/ 198881 h 198881"/>
                <a:gd name="connsiteX5" fmla="*/ 10885 w 114300"/>
                <a:gd name="connsiteY5" fmla="*/ 198881 h 198881"/>
                <a:gd name="connsiteX6" fmla="*/ 30693 w 114300"/>
                <a:gd name="connsiteY6" fmla="*/ 103341 h 198881"/>
                <a:gd name="connsiteX7" fmla="*/ 16739 w 114300"/>
                <a:gd name="connsiteY7" fmla="*/ 97561 h 198881"/>
                <a:gd name="connsiteX8" fmla="*/ 0 w 114300"/>
                <a:gd name="connsiteY8" fmla="*/ 57150 h 198881"/>
                <a:gd name="connsiteX9" fmla="*/ 57150 w 114300"/>
                <a:gd name="connsiteY9" fmla="*/ 0 h 19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98881">
                  <a:moveTo>
                    <a:pt x="57150" y="0"/>
                  </a:moveTo>
                  <a:cubicBezTo>
                    <a:pt x="88713" y="0"/>
                    <a:pt x="114300" y="25587"/>
                    <a:pt x="114300" y="57150"/>
                  </a:cubicBezTo>
                  <a:cubicBezTo>
                    <a:pt x="114300" y="72931"/>
                    <a:pt x="107903" y="87219"/>
                    <a:pt x="97561" y="97561"/>
                  </a:cubicBezTo>
                  <a:lnTo>
                    <a:pt x="83608" y="103341"/>
                  </a:lnTo>
                  <a:lnTo>
                    <a:pt x="103415" y="198881"/>
                  </a:lnTo>
                  <a:lnTo>
                    <a:pt x="10885" y="198881"/>
                  </a:lnTo>
                  <a:lnTo>
                    <a:pt x="30693" y="103341"/>
                  </a:lnTo>
                  <a:lnTo>
                    <a:pt x="16739" y="97561"/>
                  </a:lnTo>
                  <a:cubicBezTo>
                    <a:pt x="6397" y="87219"/>
                    <a:pt x="0" y="72931"/>
                    <a:pt x="0" y="57150"/>
                  </a:cubicBezTo>
                  <a:cubicBezTo>
                    <a:pt x="0" y="25587"/>
                    <a:pt x="25587" y="0"/>
                    <a:pt x="5715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2" name="Rectangle 71"/>
          <p:cNvSpPr>
            <a:spLocks noChangeAspect="1"/>
          </p:cNvSpPr>
          <p:nvPr/>
        </p:nvSpPr>
        <p:spPr bwMode="auto">
          <a:xfrm>
            <a:off x="739925" y="6292859"/>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Secures &amp; protects</a:t>
            </a:r>
          </a:p>
        </p:txBody>
      </p:sp>
      <p:sp>
        <p:nvSpPr>
          <p:cNvPr id="73" name="Pentagon 72"/>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38993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9935-655B-4F7A-B96A-00A98BB325AE}"/>
              </a:ext>
            </a:extLst>
          </p:cNvPr>
          <p:cNvSpPr>
            <a:spLocks noGrp="1"/>
          </p:cNvSpPr>
          <p:nvPr>
            <p:ph type="title"/>
          </p:nvPr>
        </p:nvSpPr>
        <p:spPr/>
        <p:txBody>
          <a:bodyPr>
            <a:normAutofit/>
          </a:bodyPr>
          <a:lstStyle/>
          <a:p>
            <a:r>
              <a:rPr lang="en-US" sz="3100" cap="all" spc="500" dirty="0">
                <a:ln w="3175">
                  <a:noFill/>
                </a:ln>
                <a:solidFill>
                  <a:srgbClr val="0078D7"/>
                </a:solidFill>
                <a:latin typeface="Segoe UI Semilight" charset="0"/>
                <a:ea typeface="+mn-ea"/>
                <a:cs typeface="Segoe UI Semilight" charset="0"/>
              </a:rPr>
              <a:t>Mission critical availability </a:t>
            </a:r>
            <a:br>
              <a:rPr lang="en-US" dirty="0"/>
            </a:br>
            <a:r>
              <a:rPr lang="en-US" sz="2000" cap="all" dirty="0">
                <a:solidFill>
                  <a:srgbClr val="0078D7"/>
                </a:solidFill>
              </a:rPr>
              <a:t>High availability at global scale</a:t>
            </a:r>
          </a:p>
        </p:txBody>
      </p:sp>
      <p:sp>
        <p:nvSpPr>
          <p:cNvPr id="62" name="Text Placeholder 61">
            <a:extLst>
              <a:ext uri="{FF2B5EF4-FFF2-40B4-BE49-F238E27FC236}">
                <a16:creationId xmlns:a16="http://schemas.microsoft.com/office/drawing/2014/main" id="{356C16F2-69AB-4DD1-BC5D-EFF34E34FB3C}"/>
              </a:ext>
            </a:extLst>
          </p:cNvPr>
          <p:cNvSpPr>
            <a:spLocks noGrp="1"/>
          </p:cNvSpPr>
          <p:nvPr>
            <p:ph type="body" sz="quarter" idx="10"/>
          </p:nvPr>
        </p:nvSpPr>
        <p:spPr>
          <a:xfrm>
            <a:off x="274638" y="2357133"/>
            <a:ext cx="4409352" cy="3434786"/>
          </a:xfrm>
        </p:spPr>
        <p:txBody>
          <a:bodyPr/>
          <a:lstStyle/>
          <a:p>
            <a:r>
              <a:rPr lang="en-US" sz="1800" dirty="0"/>
              <a:t>Industry-leading 99.99% availability SLA</a:t>
            </a:r>
          </a:p>
          <a:p>
            <a:r>
              <a:rPr lang="en-US" sz="1800" dirty="0"/>
              <a:t>Automatic backups</a:t>
            </a:r>
          </a:p>
          <a:p>
            <a:r>
              <a:rPr lang="en-US" sz="1800" dirty="0"/>
              <a:t>Point in time restore with up to 35 days retention </a:t>
            </a:r>
          </a:p>
          <a:p>
            <a:r>
              <a:rPr lang="en-US" sz="1800" dirty="0"/>
              <a:t>Active geo-replication and failover groups support RPO &lt;5s</a:t>
            </a:r>
          </a:p>
        </p:txBody>
      </p:sp>
      <p:sp>
        <p:nvSpPr>
          <p:cNvPr id="64" name="TextBox 338">
            <a:extLst>
              <a:ext uri="{FF2B5EF4-FFF2-40B4-BE49-F238E27FC236}">
                <a16:creationId xmlns:a16="http://schemas.microsoft.com/office/drawing/2014/main" id="{48D48BA5-8E64-4BDF-A8DE-0AE7AF34F604}"/>
              </a:ext>
            </a:extLst>
          </p:cNvPr>
          <p:cNvSpPr txBox="1"/>
          <p:nvPr/>
        </p:nvSpPr>
        <p:spPr>
          <a:xfrm>
            <a:off x="5242628" y="2357133"/>
            <a:ext cx="339044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rPr>
              <a:t>Up to </a:t>
            </a:r>
            <a:r>
              <a:rPr kumimoji="0" lang="en-US" sz="2000" b="0"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rPr>
              <a:t>4</a:t>
            </a:r>
            <a:r>
              <a:rPr kumimoji="0" lang="en-US" sz="1800" b="0"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rPr>
              <a:t> readable secondaries</a:t>
            </a:r>
          </a:p>
        </p:txBody>
      </p:sp>
      <p:pic>
        <p:nvPicPr>
          <p:cNvPr id="65" name="Picture 64">
            <a:extLst>
              <a:ext uri="{FF2B5EF4-FFF2-40B4-BE49-F238E27FC236}">
                <a16:creationId xmlns:a16="http://schemas.microsoft.com/office/drawing/2014/main" id="{824EDD42-AA9B-4758-8BC6-DFC43A49AEBE}"/>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4568"/>
          <a:stretch/>
        </p:blipFill>
        <p:spPr>
          <a:xfrm>
            <a:off x="5296829" y="2929597"/>
            <a:ext cx="6620531" cy="3257012"/>
          </a:xfrm>
          <a:prstGeom prst="rect">
            <a:avLst/>
          </a:prstGeom>
        </p:spPr>
      </p:pic>
      <p:grpSp>
        <p:nvGrpSpPr>
          <p:cNvPr id="66" name="Group 65">
            <a:extLst>
              <a:ext uri="{FF2B5EF4-FFF2-40B4-BE49-F238E27FC236}">
                <a16:creationId xmlns:a16="http://schemas.microsoft.com/office/drawing/2014/main" id="{169FB048-9DD6-40E1-977B-E7143FF8416B}"/>
              </a:ext>
            </a:extLst>
          </p:cNvPr>
          <p:cNvGrpSpPr/>
          <p:nvPr/>
        </p:nvGrpSpPr>
        <p:grpSpPr>
          <a:xfrm>
            <a:off x="6060114" y="4168702"/>
            <a:ext cx="258036" cy="258036"/>
            <a:chOff x="5298510" y="3607496"/>
            <a:chExt cx="288099" cy="288099"/>
          </a:xfrm>
        </p:grpSpPr>
        <p:sp>
          <p:nvSpPr>
            <p:cNvPr id="67" name="Oval 66">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000A2B1F-9E0A-4BA9-838E-F3C502AB5D92}"/>
              </a:ext>
            </a:extLst>
          </p:cNvPr>
          <p:cNvGrpSpPr/>
          <p:nvPr/>
        </p:nvGrpSpPr>
        <p:grpSpPr>
          <a:xfrm>
            <a:off x="8270189" y="3386452"/>
            <a:ext cx="1047421" cy="1047421"/>
            <a:chOff x="5321459" y="3630988"/>
            <a:chExt cx="236552" cy="236552"/>
          </a:xfrm>
        </p:grpSpPr>
        <p:sp>
          <p:nvSpPr>
            <p:cNvPr id="79" name="Oval 78">
              <a:extLst>
                <a:ext uri="{FF2B5EF4-FFF2-40B4-BE49-F238E27FC236}">
                  <a16:creationId xmlns:a16="http://schemas.microsoft.com/office/drawing/2014/main" id="{F05E2178-5343-4249-B1C6-B8B30AB2C852}"/>
                </a:ext>
              </a:extLst>
            </p:cNvPr>
            <p:cNvSpPr/>
            <p:nvPr/>
          </p:nvSpPr>
          <p:spPr bwMode="auto">
            <a:xfrm>
              <a:off x="5321459" y="3630988"/>
              <a:ext cx="236552" cy="236552"/>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CFF7B5E-F5B7-4496-B1E4-2FBE7C47CE03}"/>
                </a:ext>
              </a:extLst>
            </p:cNvPr>
            <p:cNvSpPr/>
            <p:nvPr/>
          </p:nvSpPr>
          <p:spPr bwMode="auto">
            <a:xfrm>
              <a:off x="5350057" y="3656762"/>
              <a:ext cx="185004" cy="185004"/>
            </a:xfrm>
            <a:prstGeom prst="ellipse">
              <a:avLst/>
            </a:prstGeom>
            <a:solidFill>
              <a:srgbClr val="89C40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D8748970-5879-447E-8701-199043D0C683}"/>
              </a:ext>
            </a:extLst>
          </p:cNvPr>
          <p:cNvGrpSpPr/>
          <p:nvPr/>
        </p:nvGrpSpPr>
        <p:grpSpPr>
          <a:xfrm>
            <a:off x="8633077" y="3826524"/>
            <a:ext cx="258036" cy="258036"/>
            <a:chOff x="5298510" y="3607496"/>
            <a:chExt cx="288099" cy="288099"/>
          </a:xfrm>
        </p:grpSpPr>
        <p:sp>
          <p:nvSpPr>
            <p:cNvPr id="82" name="Oval 81">
              <a:extLst>
                <a:ext uri="{FF2B5EF4-FFF2-40B4-BE49-F238E27FC236}">
                  <a16:creationId xmlns:a16="http://schemas.microsoft.com/office/drawing/2014/main" id="{94B8D0DE-8512-4B5C-B555-77720F102735}"/>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14392B75-656C-4327-8BDA-DE06B5DD1DE0}"/>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EF689405-BD86-4850-B086-C739F5E46D3B}"/>
              </a:ext>
            </a:extLst>
          </p:cNvPr>
          <p:cNvGrpSpPr/>
          <p:nvPr/>
        </p:nvGrpSpPr>
        <p:grpSpPr>
          <a:xfrm>
            <a:off x="10946045" y="5623422"/>
            <a:ext cx="258036" cy="258036"/>
            <a:chOff x="5298510" y="3607496"/>
            <a:chExt cx="288099" cy="288099"/>
          </a:xfrm>
        </p:grpSpPr>
        <p:sp>
          <p:nvSpPr>
            <p:cNvPr id="85" name="Oval 84">
              <a:extLst>
                <a:ext uri="{FF2B5EF4-FFF2-40B4-BE49-F238E27FC236}">
                  <a16:creationId xmlns:a16="http://schemas.microsoft.com/office/drawing/2014/main" id="{D3A29147-18C2-4BFA-B8D4-FF94DAB5C98C}"/>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222B1AFF-EE64-45D6-A630-42AB93F3E34D}"/>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11" name="Straight Connector 110">
            <a:extLst>
              <a:ext uri="{FF2B5EF4-FFF2-40B4-BE49-F238E27FC236}">
                <a16:creationId xmlns:a16="http://schemas.microsoft.com/office/drawing/2014/main" id="{76600C47-4BCD-4154-BDBE-E33ECB4AF9CF}"/>
              </a:ext>
            </a:extLst>
          </p:cNvPr>
          <p:cNvCxnSpPr/>
          <p:nvPr/>
        </p:nvCxnSpPr>
        <p:spPr>
          <a:xfrm>
            <a:off x="8778263" y="3962550"/>
            <a:ext cx="1510713" cy="684368"/>
          </a:xfrm>
          <a:prstGeom prst="line">
            <a:avLst/>
          </a:prstGeom>
          <a:noFill/>
          <a:ln w="28575" cap="flat" cmpd="sng" algn="ctr">
            <a:solidFill>
              <a:srgbClr val="0078D7"/>
            </a:solidFill>
            <a:prstDash val="sysDash"/>
            <a:headEnd type="none"/>
            <a:tailEnd type="none"/>
          </a:ln>
          <a:effectLst/>
        </p:spPr>
      </p:cxnSp>
      <p:cxnSp>
        <p:nvCxnSpPr>
          <p:cNvPr id="112" name="Straight Connector 111">
            <a:extLst>
              <a:ext uri="{FF2B5EF4-FFF2-40B4-BE49-F238E27FC236}">
                <a16:creationId xmlns:a16="http://schemas.microsoft.com/office/drawing/2014/main" id="{5A66FEEF-3BE5-4055-8996-E20760E02C71}"/>
              </a:ext>
            </a:extLst>
          </p:cNvPr>
          <p:cNvCxnSpPr/>
          <p:nvPr/>
        </p:nvCxnSpPr>
        <p:spPr>
          <a:xfrm>
            <a:off x="8823331" y="3978445"/>
            <a:ext cx="2224744" cy="1732606"/>
          </a:xfrm>
          <a:prstGeom prst="line">
            <a:avLst/>
          </a:prstGeom>
          <a:noFill/>
          <a:ln w="28575" cap="flat" cmpd="sng" algn="ctr">
            <a:solidFill>
              <a:srgbClr val="0078D7"/>
            </a:solidFill>
            <a:prstDash val="sysDash"/>
            <a:headEnd type="none"/>
            <a:tailEnd type="none"/>
          </a:ln>
          <a:effectLst/>
        </p:spPr>
      </p:cxnSp>
      <p:cxnSp>
        <p:nvCxnSpPr>
          <p:cNvPr id="113" name="Straight Connector 112">
            <a:extLst>
              <a:ext uri="{FF2B5EF4-FFF2-40B4-BE49-F238E27FC236}">
                <a16:creationId xmlns:a16="http://schemas.microsoft.com/office/drawing/2014/main" id="{F945F0BF-3735-4D35-A803-AE1DE564FA7D}"/>
              </a:ext>
            </a:extLst>
          </p:cNvPr>
          <p:cNvCxnSpPr/>
          <p:nvPr/>
        </p:nvCxnSpPr>
        <p:spPr>
          <a:xfrm>
            <a:off x="8810923" y="3996967"/>
            <a:ext cx="2352384" cy="416561"/>
          </a:xfrm>
          <a:prstGeom prst="line">
            <a:avLst/>
          </a:prstGeom>
          <a:noFill/>
          <a:ln w="28575" cap="flat" cmpd="sng" algn="ctr">
            <a:solidFill>
              <a:srgbClr val="0078D7"/>
            </a:solidFill>
            <a:prstDash val="sysDash"/>
            <a:headEnd type="none"/>
            <a:tailEnd type="none"/>
          </a:ln>
          <a:effectLst/>
        </p:spPr>
      </p:cxnSp>
      <p:cxnSp>
        <p:nvCxnSpPr>
          <p:cNvPr id="114" name="Straight Connector 113">
            <a:extLst>
              <a:ext uri="{FF2B5EF4-FFF2-40B4-BE49-F238E27FC236}">
                <a16:creationId xmlns:a16="http://schemas.microsoft.com/office/drawing/2014/main" id="{72DC7BBF-5A33-44E1-B969-41E6AB1AF357}"/>
              </a:ext>
            </a:extLst>
          </p:cNvPr>
          <p:cNvCxnSpPr>
            <a:endCxn id="128" idx="13"/>
          </p:cNvCxnSpPr>
          <p:nvPr/>
        </p:nvCxnSpPr>
        <p:spPr>
          <a:xfrm flipV="1">
            <a:off x="8778263" y="3587175"/>
            <a:ext cx="2294094" cy="387017"/>
          </a:xfrm>
          <a:prstGeom prst="line">
            <a:avLst/>
          </a:prstGeom>
          <a:noFill/>
          <a:ln w="28575" cap="flat" cmpd="sng" algn="ctr">
            <a:solidFill>
              <a:srgbClr val="0078D7"/>
            </a:solidFill>
            <a:prstDash val="sysDash"/>
            <a:headEnd type="none"/>
            <a:tailEnd type="none"/>
          </a:ln>
          <a:effectLst/>
        </p:spPr>
      </p:cxnSp>
      <p:grpSp>
        <p:nvGrpSpPr>
          <p:cNvPr id="115" name="Group 114">
            <a:extLst>
              <a:ext uri="{FF2B5EF4-FFF2-40B4-BE49-F238E27FC236}">
                <a16:creationId xmlns:a16="http://schemas.microsoft.com/office/drawing/2014/main" id="{60B1A2DE-3429-424E-95B6-7B622A0BCE6B}"/>
              </a:ext>
            </a:extLst>
          </p:cNvPr>
          <p:cNvGrpSpPr/>
          <p:nvPr/>
        </p:nvGrpSpPr>
        <p:grpSpPr>
          <a:xfrm>
            <a:off x="8361047" y="3650058"/>
            <a:ext cx="843218" cy="533975"/>
            <a:chOff x="1029392" y="2747554"/>
            <a:chExt cx="843218" cy="533975"/>
          </a:xfrm>
        </p:grpSpPr>
        <p:sp>
          <p:nvSpPr>
            <p:cNvPr id="116" name="Freeform 118">
              <a:extLst>
                <a:ext uri="{FF2B5EF4-FFF2-40B4-BE49-F238E27FC236}">
                  <a16:creationId xmlns:a16="http://schemas.microsoft.com/office/drawing/2014/main" id="{4BA74A4D-D968-4CC7-9B7E-6A5A1C39B668}"/>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7" name="Freeform 119">
              <a:extLst>
                <a:ext uri="{FF2B5EF4-FFF2-40B4-BE49-F238E27FC236}">
                  <a16:creationId xmlns:a16="http://schemas.microsoft.com/office/drawing/2014/main" id="{11B3BE43-88FE-4649-A2E9-C178CDAF7CC0}"/>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8" name="Group 117">
            <a:extLst>
              <a:ext uri="{FF2B5EF4-FFF2-40B4-BE49-F238E27FC236}">
                <a16:creationId xmlns:a16="http://schemas.microsoft.com/office/drawing/2014/main" id="{86AE5E93-498E-4E65-8E65-47C14592096F}"/>
              </a:ext>
            </a:extLst>
          </p:cNvPr>
          <p:cNvGrpSpPr/>
          <p:nvPr/>
        </p:nvGrpSpPr>
        <p:grpSpPr>
          <a:xfrm>
            <a:off x="10841094" y="5619601"/>
            <a:ext cx="590411" cy="373883"/>
            <a:chOff x="1029392" y="2747554"/>
            <a:chExt cx="843218" cy="533975"/>
          </a:xfrm>
        </p:grpSpPr>
        <p:sp>
          <p:nvSpPr>
            <p:cNvPr id="119" name="Freeform 122">
              <a:extLst>
                <a:ext uri="{FF2B5EF4-FFF2-40B4-BE49-F238E27FC236}">
                  <a16:creationId xmlns:a16="http://schemas.microsoft.com/office/drawing/2014/main" id="{A2966349-CD92-4B9C-AF53-B2592EBDA167}"/>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Freeform 123">
              <a:extLst>
                <a:ext uri="{FF2B5EF4-FFF2-40B4-BE49-F238E27FC236}">
                  <a16:creationId xmlns:a16="http://schemas.microsoft.com/office/drawing/2014/main" id="{BF574A8F-5282-4E99-BCC4-23891E3A306F}"/>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094DADDF-D3A3-44DD-AAB2-86E8112B5634}"/>
              </a:ext>
            </a:extLst>
          </p:cNvPr>
          <p:cNvGrpSpPr/>
          <p:nvPr/>
        </p:nvGrpSpPr>
        <p:grpSpPr>
          <a:xfrm>
            <a:off x="10037883" y="4506818"/>
            <a:ext cx="590411" cy="373883"/>
            <a:chOff x="1029392" y="2747554"/>
            <a:chExt cx="843218" cy="533975"/>
          </a:xfrm>
        </p:grpSpPr>
        <p:sp>
          <p:nvSpPr>
            <p:cNvPr id="122" name="Freeform 134">
              <a:extLst>
                <a:ext uri="{FF2B5EF4-FFF2-40B4-BE49-F238E27FC236}">
                  <a16:creationId xmlns:a16="http://schemas.microsoft.com/office/drawing/2014/main" id="{069B70C5-DEBE-4721-9FF9-D4F946C5B225}"/>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3" name="Freeform 135">
              <a:extLst>
                <a:ext uri="{FF2B5EF4-FFF2-40B4-BE49-F238E27FC236}">
                  <a16:creationId xmlns:a16="http://schemas.microsoft.com/office/drawing/2014/main" id="{5C2E419A-C85E-4943-8E38-D5B92161B373}"/>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96018CBB-A85D-43CC-AF54-B7EDFB556265}"/>
              </a:ext>
            </a:extLst>
          </p:cNvPr>
          <p:cNvGrpSpPr/>
          <p:nvPr/>
        </p:nvGrpSpPr>
        <p:grpSpPr>
          <a:xfrm>
            <a:off x="11015336" y="4150867"/>
            <a:ext cx="590411" cy="373883"/>
            <a:chOff x="1029392" y="2747554"/>
            <a:chExt cx="843218" cy="533975"/>
          </a:xfrm>
        </p:grpSpPr>
        <p:sp>
          <p:nvSpPr>
            <p:cNvPr id="125" name="Freeform 137">
              <a:extLst>
                <a:ext uri="{FF2B5EF4-FFF2-40B4-BE49-F238E27FC236}">
                  <a16:creationId xmlns:a16="http://schemas.microsoft.com/office/drawing/2014/main" id="{A2985416-14E5-4E4D-A7CA-A64B59C1F7CF}"/>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6" name="Freeform 138">
              <a:extLst>
                <a:ext uri="{FF2B5EF4-FFF2-40B4-BE49-F238E27FC236}">
                  <a16:creationId xmlns:a16="http://schemas.microsoft.com/office/drawing/2014/main" id="{12334C40-BF62-41EF-AFBA-07BE5E3B654D}"/>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488FFE63-B9F7-43FF-B74E-0DA86A0C8534}"/>
              </a:ext>
            </a:extLst>
          </p:cNvPr>
          <p:cNvGrpSpPr/>
          <p:nvPr/>
        </p:nvGrpSpPr>
        <p:grpSpPr>
          <a:xfrm>
            <a:off x="11072357" y="3343820"/>
            <a:ext cx="590411" cy="373883"/>
            <a:chOff x="1029392" y="2747554"/>
            <a:chExt cx="843218" cy="533975"/>
          </a:xfrm>
        </p:grpSpPr>
        <p:sp>
          <p:nvSpPr>
            <p:cNvPr id="128" name="Freeform 140">
              <a:extLst>
                <a:ext uri="{FF2B5EF4-FFF2-40B4-BE49-F238E27FC236}">
                  <a16:creationId xmlns:a16="http://schemas.microsoft.com/office/drawing/2014/main" id="{3DB06D6D-EBC1-4923-9A0A-1B08E06872C9}"/>
                </a:ext>
              </a:extLst>
            </p:cNvPr>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9" name="Freeform 141">
              <a:extLst>
                <a:ext uri="{FF2B5EF4-FFF2-40B4-BE49-F238E27FC236}">
                  <a16:creationId xmlns:a16="http://schemas.microsoft.com/office/drawing/2014/main" id="{8A7994E2-FCA2-4364-866A-DC2946ED1748}"/>
                </a:ext>
              </a:extLst>
            </p:cNvPr>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0" name="Group 129"/>
          <p:cNvGrpSpPr/>
          <p:nvPr/>
        </p:nvGrpSpPr>
        <p:grpSpPr>
          <a:xfrm>
            <a:off x="396763" y="6307147"/>
            <a:ext cx="345034" cy="409611"/>
            <a:chOff x="10467703" y="-2406750"/>
            <a:chExt cx="798347" cy="947769"/>
          </a:xfrm>
        </p:grpSpPr>
        <p:sp>
          <p:nvSpPr>
            <p:cNvPr id="131" name="Freeform 130"/>
            <p:cNvSpPr/>
            <p:nvPr/>
          </p:nvSpPr>
          <p:spPr>
            <a:xfrm rot="10800000" flipH="1">
              <a:off x="10467703" y="-2406750"/>
              <a:ext cx="798347" cy="947769"/>
            </a:xfrm>
            <a:custGeom>
              <a:avLst/>
              <a:gdLst>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479628 w 797833"/>
                <a:gd name="connsiteY7" fmla="*/ 29420 h 947773"/>
                <a:gd name="connsiteX8" fmla="*/ 398920 w 797833"/>
                <a:gd name="connsiteY8" fmla="*/ 4 h 947773"/>
                <a:gd name="connsiteX9" fmla="*/ 398917 w 797833"/>
                <a:gd name="connsiteY9" fmla="*/ 0 h 947773"/>
                <a:gd name="connsiteX10" fmla="*/ 1 w 797833"/>
                <a:gd name="connsiteY10" fmla="*/ 422989 h 947773"/>
                <a:gd name="connsiteX11" fmla="*/ 1 w 797833"/>
                <a:gd name="connsiteY11" fmla="*/ 422990 h 947773"/>
                <a:gd name="connsiteX12" fmla="*/ 0 w 797833"/>
                <a:gd name="connsiteY12" fmla="*/ 422991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789773 w 797833"/>
                <a:gd name="connsiteY6" fmla="*/ 389753 h 947773"/>
                <a:gd name="connsiteX7" fmla="*/ 398920 w 797833"/>
                <a:gd name="connsiteY7" fmla="*/ 4 h 947773"/>
                <a:gd name="connsiteX8" fmla="*/ 398917 w 797833"/>
                <a:gd name="connsiteY8" fmla="*/ 0 h 947773"/>
                <a:gd name="connsiteX9" fmla="*/ 1 w 797833"/>
                <a:gd name="connsiteY9" fmla="*/ 422989 h 947773"/>
                <a:gd name="connsiteX10" fmla="*/ 1 w 797833"/>
                <a:gd name="connsiteY10" fmla="*/ 422990 h 947773"/>
                <a:gd name="connsiteX11" fmla="*/ 0 w 797833"/>
                <a:gd name="connsiteY11" fmla="*/ 422991 h 947773"/>
                <a:gd name="connsiteX12" fmla="*/ 0 w 797833"/>
                <a:gd name="connsiteY12"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3"/>
                <a:gd name="connsiteY0" fmla="*/ 947773 h 947773"/>
                <a:gd name="connsiteX1" fmla="*/ 797832 w 797833"/>
                <a:gd name="connsiteY1" fmla="*/ 947773 h 947773"/>
                <a:gd name="connsiteX2" fmla="*/ 797832 w 797833"/>
                <a:gd name="connsiteY2" fmla="*/ 947771 h 947773"/>
                <a:gd name="connsiteX3" fmla="*/ 797833 w 797833"/>
                <a:gd name="connsiteY3" fmla="*/ 947771 h 947773"/>
                <a:gd name="connsiteX4" fmla="*/ 797833 w 797833"/>
                <a:gd name="connsiteY4" fmla="*/ 422989 h 947773"/>
                <a:gd name="connsiteX5" fmla="*/ 797831 w 797833"/>
                <a:gd name="connsiteY5" fmla="*/ 422987 h 947773"/>
                <a:gd name="connsiteX6" fmla="*/ 398920 w 797833"/>
                <a:gd name="connsiteY6" fmla="*/ 4 h 947773"/>
                <a:gd name="connsiteX7" fmla="*/ 398917 w 797833"/>
                <a:gd name="connsiteY7" fmla="*/ 0 h 947773"/>
                <a:gd name="connsiteX8" fmla="*/ 1 w 797833"/>
                <a:gd name="connsiteY8" fmla="*/ 422989 h 947773"/>
                <a:gd name="connsiteX9" fmla="*/ 1 w 797833"/>
                <a:gd name="connsiteY9" fmla="*/ 422990 h 947773"/>
                <a:gd name="connsiteX10" fmla="*/ 0 w 797833"/>
                <a:gd name="connsiteY10" fmla="*/ 422991 h 947773"/>
                <a:gd name="connsiteX11" fmla="*/ 0 w 797833"/>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68938 h 968938"/>
                <a:gd name="connsiteX1" fmla="*/ 797832 w 797839"/>
                <a:gd name="connsiteY1" fmla="*/ 968938 h 968938"/>
                <a:gd name="connsiteX2" fmla="*/ 797832 w 797839"/>
                <a:gd name="connsiteY2" fmla="*/ 968936 h 968938"/>
                <a:gd name="connsiteX3" fmla="*/ 797833 w 797839"/>
                <a:gd name="connsiteY3" fmla="*/ 968936 h 968938"/>
                <a:gd name="connsiteX4" fmla="*/ 797833 w 797839"/>
                <a:gd name="connsiteY4" fmla="*/ 444154 h 968938"/>
                <a:gd name="connsiteX5" fmla="*/ 797831 w 797839"/>
                <a:gd name="connsiteY5" fmla="*/ 444152 h 968938"/>
                <a:gd name="connsiteX6" fmla="*/ 398920 w 797839"/>
                <a:gd name="connsiteY6" fmla="*/ 21169 h 968938"/>
                <a:gd name="connsiteX7" fmla="*/ 398917 w 797839"/>
                <a:gd name="connsiteY7" fmla="*/ 21165 h 968938"/>
                <a:gd name="connsiteX8" fmla="*/ 1 w 797839"/>
                <a:gd name="connsiteY8" fmla="*/ 444154 h 968938"/>
                <a:gd name="connsiteX9" fmla="*/ 1 w 797839"/>
                <a:gd name="connsiteY9" fmla="*/ 444155 h 968938"/>
                <a:gd name="connsiteX10" fmla="*/ 0 w 797839"/>
                <a:gd name="connsiteY10" fmla="*/ 444156 h 968938"/>
                <a:gd name="connsiteX11" fmla="*/ 0 w 797839"/>
                <a:gd name="connsiteY11" fmla="*/ 968938 h 968938"/>
                <a:gd name="connsiteX0" fmla="*/ 0 w 797839"/>
                <a:gd name="connsiteY0" fmla="*/ 947773 h 947773"/>
                <a:gd name="connsiteX1" fmla="*/ 797832 w 797839"/>
                <a:gd name="connsiteY1" fmla="*/ 947773 h 947773"/>
                <a:gd name="connsiteX2" fmla="*/ 797832 w 797839"/>
                <a:gd name="connsiteY2" fmla="*/ 947771 h 947773"/>
                <a:gd name="connsiteX3" fmla="*/ 797833 w 797839"/>
                <a:gd name="connsiteY3" fmla="*/ 947771 h 947773"/>
                <a:gd name="connsiteX4" fmla="*/ 797833 w 797839"/>
                <a:gd name="connsiteY4" fmla="*/ 422989 h 947773"/>
                <a:gd name="connsiteX5" fmla="*/ 797831 w 797839"/>
                <a:gd name="connsiteY5" fmla="*/ 422987 h 947773"/>
                <a:gd name="connsiteX6" fmla="*/ 398920 w 797839"/>
                <a:gd name="connsiteY6" fmla="*/ 4 h 947773"/>
                <a:gd name="connsiteX7" fmla="*/ 398917 w 797839"/>
                <a:gd name="connsiteY7" fmla="*/ 0 h 947773"/>
                <a:gd name="connsiteX8" fmla="*/ 1 w 797839"/>
                <a:gd name="connsiteY8" fmla="*/ 422989 h 947773"/>
                <a:gd name="connsiteX9" fmla="*/ 1 w 797839"/>
                <a:gd name="connsiteY9" fmla="*/ 422990 h 947773"/>
                <a:gd name="connsiteX10" fmla="*/ 0 w 797839"/>
                <a:gd name="connsiteY10" fmla="*/ 422991 h 947773"/>
                <a:gd name="connsiteX11" fmla="*/ 0 w 797839"/>
                <a:gd name="connsiteY11" fmla="*/ 947773 h 947773"/>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39"/>
                <a:gd name="connsiteY0" fmla="*/ 947769 h 947769"/>
                <a:gd name="connsiteX1" fmla="*/ 797832 w 797839"/>
                <a:gd name="connsiteY1" fmla="*/ 947769 h 947769"/>
                <a:gd name="connsiteX2" fmla="*/ 797832 w 797839"/>
                <a:gd name="connsiteY2" fmla="*/ 947767 h 947769"/>
                <a:gd name="connsiteX3" fmla="*/ 797833 w 797839"/>
                <a:gd name="connsiteY3" fmla="*/ 947767 h 947769"/>
                <a:gd name="connsiteX4" fmla="*/ 797833 w 797839"/>
                <a:gd name="connsiteY4" fmla="*/ 422985 h 947769"/>
                <a:gd name="connsiteX5" fmla="*/ 797831 w 797839"/>
                <a:gd name="connsiteY5" fmla="*/ 422983 h 947769"/>
                <a:gd name="connsiteX6" fmla="*/ 398920 w 797839"/>
                <a:gd name="connsiteY6" fmla="*/ 0 h 947769"/>
                <a:gd name="connsiteX7" fmla="*/ 1 w 797839"/>
                <a:gd name="connsiteY7" fmla="*/ 422985 h 947769"/>
                <a:gd name="connsiteX8" fmla="*/ 1 w 797839"/>
                <a:gd name="connsiteY8" fmla="*/ 422986 h 947769"/>
                <a:gd name="connsiteX9" fmla="*/ 0 w 797839"/>
                <a:gd name="connsiteY9" fmla="*/ 422987 h 947769"/>
                <a:gd name="connsiteX10" fmla="*/ 0 w 797839"/>
                <a:gd name="connsiteY10" fmla="*/ 947769 h 947769"/>
                <a:gd name="connsiteX0" fmla="*/ 0 w 797843"/>
                <a:gd name="connsiteY0" fmla="*/ 947769 h 947769"/>
                <a:gd name="connsiteX1" fmla="*/ 797832 w 797843"/>
                <a:gd name="connsiteY1" fmla="*/ 947769 h 947769"/>
                <a:gd name="connsiteX2" fmla="*/ 797832 w 797843"/>
                <a:gd name="connsiteY2" fmla="*/ 947767 h 947769"/>
                <a:gd name="connsiteX3" fmla="*/ 797833 w 797843"/>
                <a:gd name="connsiteY3" fmla="*/ 947767 h 947769"/>
                <a:gd name="connsiteX4" fmla="*/ 797833 w 797843"/>
                <a:gd name="connsiteY4" fmla="*/ 422985 h 947769"/>
                <a:gd name="connsiteX5" fmla="*/ 797831 w 797843"/>
                <a:gd name="connsiteY5" fmla="*/ 422983 h 947769"/>
                <a:gd name="connsiteX6" fmla="*/ 398920 w 797843"/>
                <a:gd name="connsiteY6" fmla="*/ 0 h 947769"/>
                <a:gd name="connsiteX7" fmla="*/ 1 w 797843"/>
                <a:gd name="connsiteY7" fmla="*/ 422985 h 947769"/>
                <a:gd name="connsiteX8" fmla="*/ 1 w 797843"/>
                <a:gd name="connsiteY8" fmla="*/ 422986 h 947769"/>
                <a:gd name="connsiteX9" fmla="*/ 0 w 797843"/>
                <a:gd name="connsiteY9" fmla="*/ 422987 h 947769"/>
                <a:gd name="connsiteX10" fmla="*/ 0 w 797843"/>
                <a:gd name="connsiteY10" fmla="*/ 947769 h 947769"/>
                <a:gd name="connsiteX0" fmla="*/ 604 w 798447"/>
                <a:gd name="connsiteY0" fmla="*/ 947769 h 947769"/>
                <a:gd name="connsiteX1" fmla="*/ 798436 w 798447"/>
                <a:gd name="connsiteY1" fmla="*/ 947769 h 947769"/>
                <a:gd name="connsiteX2" fmla="*/ 798436 w 798447"/>
                <a:gd name="connsiteY2" fmla="*/ 947767 h 947769"/>
                <a:gd name="connsiteX3" fmla="*/ 798437 w 798447"/>
                <a:gd name="connsiteY3" fmla="*/ 947767 h 947769"/>
                <a:gd name="connsiteX4" fmla="*/ 798437 w 798447"/>
                <a:gd name="connsiteY4" fmla="*/ 422985 h 947769"/>
                <a:gd name="connsiteX5" fmla="*/ 798435 w 798447"/>
                <a:gd name="connsiteY5" fmla="*/ 422983 h 947769"/>
                <a:gd name="connsiteX6" fmla="*/ 399524 w 798447"/>
                <a:gd name="connsiteY6" fmla="*/ 0 h 947769"/>
                <a:gd name="connsiteX7" fmla="*/ 605 w 798447"/>
                <a:gd name="connsiteY7" fmla="*/ 422985 h 947769"/>
                <a:gd name="connsiteX8" fmla="*/ 605 w 798447"/>
                <a:gd name="connsiteY8" fmla="*/ 422986 h 947769"/>
                <a:gd name="connsiteX9" fmla="*/ 604 w 798447"/>
                <a:gd name="connsiteY9" fmla="*/ 422987 h 947769"/>
                <a:gd name="connsiteX10" fmla="*/ 604 w 798447"/>
                <a:gd name="connsiteY10" fmla="*/ 947769 h 947769"/>
                <a:gd name="connsiteX0" fmla="*/ 59098 w 856941"/>
                <a:gd name="connsiteY0" fmla="*/ 947769 h 947769"/>
                <a:gd name="connsiteX1" fmla="*/ 856930 w 856941"/>
                <a:gd name="connsiteY1" fmla="*/ 947769 h 947769"/>
                <a:gd name="connsiteX2" fmla="*/ 856930 w 856941"/>
                <a:gd name="connsiteY2" fmla="*/ 947767 h 947769"/>
                <a:gd name="connsiteX3" fmla="*/ 856931 w 856941"/>
                <a:gd name="connsiteY3" fmla="*/ 947767 h 947769"/>
                <a:gd name="connsiteX4" fmla="*/ 856931 w 856941"/>
                <a:gd name="connsiteY4" fmla="*/ 422985 h 947769"/>
                <a:gd name="connsiteX5" fmla="*/ 856929 w 856941"/>
                <a:gd name="connsiteY5" fmla="*/ 422983 h 947769"/>
                <a:gd name="connsiteX6" fmla="*/ 458018 w 856941"/>
                <a:gd name="connsiteY6" fmla="*/ 0 h 947769"/>
                <a:gd name="connsiteX7" fmla="*/ 59099 w 856941"/>
                <a:gd name="connsiteY7" fmla="*/ 422985 h 947769"/>
                <a:gd name="connsiteX8" fmla="*/ 59099 w 856941"/>
                <a:gd name="connsiteY8" fmla="*/ 422986 h 947769"/>
                <a:gd name="connsiteX9" fmla="*/ 59098 w 856941"/>
                <a:gd name="connsiteY9"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1 w 797833"/>
                <a:gd name="connsiteY7" fmla="*/ 422986 h 947769"/>
                <a:gd name="connsiteX8" fmla="*/ 0 w 797833"/>
                <a:gd name="connsiteY8" fmla="*/ 947769 h 947769"/>
                <a:gd name="connsiteX0" fmla="*/ 59098 w 856931"/>
                <a:gd name="connsiteY0" fmla="*/ 947769 h 947769"/>
                <a:gd name="connsiteX1" fmla="*/ 856930 w 856931"/>
                <a:gd name="connsiteY1" fmla="*/ 947769 h 947769"/>
                <a:gd name="connsiteX2" fmla="*/ 856930 w 856931"/>
                <a:gd name="connsiteY2" fmla="*/ 947767 h 947769"/>
                <a:gd name="connsiteX3" fmla="*/ 856931 w 856931"/>
                <a:gd name="connsiteY3" fmla="*/ 947767 h 947769"/>
                <a:gd name="connsiteX4" fmla="*/ 856931 w 856931"/>
                <a:gd name="connsiteY4" fmla="*/ 422985 h 947769"/>
                <a:gd name="connsiteX5" fmla="*/ 458018 w 856931"/>
                <a:gd name="connsiteY5" fmla="*/ 0 h 947769"/>
                <a:gd name="connsiteX6" fmla="*/ 59099 w 856931"/>
                <a:gd name="connsiteY6" fmla="*/ 422985 h 947769"/>
                <a:gd name="connsiteX7" fmla="*/ 59099 w 856931"/>
                <a:gd name="connsiteY7" fmla="*/ 422986 h 947769"/>
                <a:gd name="connsiteX8" fmla="*/ 59098 w 856931"/>
                <a:gd name="connsiteY8" fmla="*/ 947769 h 947769"/>
                <a:gd name="connsiteX0" fmla="*/ 58202 w 856035"/>
                <a:gd name="connsiteY0" fmla="*/ 947769 h 947769"/>
                <a:gd name="connsiteX1" fmla="*/ 856034 w 856035"/>
                <a:gd name="connsiteY1" fmla="*/ 947769 h 947769"/>
                <a:gd name="connsiteX2" fmla="*/ 856034 w 856035"/>
                <a:gd name="connsiteY2" fmla="*/ 947767 h 947769"/>
                <a:gd name="connsiteX3" fmla="*/ 856035 w 856035"/>
                <a:gd name="connsiteY3" fmla="*/ 947767 h 947769"/>
                <a:gd name="connsiteX4" fmla="*/ 856035 w 856035"/>
                <a:gd name="connsiteY4" fmla="*/ 422985 h 947769"/>
                <a:gd name="connsiteX5" fmla="*/ 457122 w 856035"/>
                <a:gd name="connsiteY5" fmla="*/ 0 h 947769"/>
                <a:gd name="connsiteX6" fmla="*/ 58203 w 856035"/>
                <a:gd name="connsiteY6" fmla="*/ 422985 h 947769"/>
                <a:gd name="connsiteX7" fmla="*/ 58203 w 856035"/>
                <a:gd name="connsiteY7" fmla="*/ 422986 h 947769"/>
                <a:gd name="connsiteX8" fmla="*/ 58202 w 856035"/>
                <a:gd name="connsiteY8" fmla="*/ 947769 h 947769"/>
                <a:gd name="connsiteX0" fmla="*/ 1814 w 799647"/>
                <a:gd name="connsiteY0" fmla="*/ 947769 h 947769"/>
                <a:gd name="connsiteX1" fmla="*/ 799646 w 799647"/>
                <a:gd name="connsiteY1" fmla="*/ 947769 h 947769"/>
                <a:gd name="connsiteX2" fmla="*/ 799646 w 799647"/>
                <a:gd name="connsiteY2" fmla="*/ 947767 h 947769"/>
                <a:gd name="connsiteX3" fmla="*/ 799647 w 799647"/>
                <a:gd name="connsiteY3" fmla="*/ 947767 h 947769"/>
                <a:gd name="connsiteX4" fmla="*/ 799647 w 799647"/>
                <a:gd name="connsiteY4" fmla="*/ 422985 h 947769"/>
                <a:gd name="connsiteX5" fmla="*/ 400734 w 799647"/>
                <a:gd name="connsiteY5" fmla="*/ 0 h 947769"/>
                <a:gd name="connsiteX6" fmla="*/ 1815 w 799647"/>
                <a:gd name="connsiteY6" fmla="*/ 422985 h 947769"/>
                <a:gd name="connsiteX7" fmla="*/ 1815 w 799647"/>
                <a:gd name="connsiteY7" fmla="*/ 422986 h 947769"/>
                <a:gd name="connsiteX8" fmla="*/ 1814 w 799647"/>
                <a:gd name="connsiteY8" fmla="*/ 947769 h 947769"/>
                <a:gd name="connsiteX0" fmla="*/ 19956 w 817789"/>
                <a:gd name="connsiteY0" fmla="*/ 947769 h 947769"/>
                <a:gd name="connsiteX1" fmla="*/ 817788 w 817789"/>
                <a:gd name="connsiteY1" fmla="*/ 947769 h 947769"/>
                <a:gd name="connsiteX2" fmla="*/ 817788 w 817789"/>
                <a:gd name="connsiteY2" fmla="*/ 947767 h 947769"/>
                <a:gd name="connsiteX3" fmla="*/ 817789 w 817789"/>
                <a:gd name="connsiteY3" fmla="*/ 947767 h 947769"/>
                <a:gd name="connsiteX4" fmla="*/ 817789 w 817789"/>
                <a:gd name="connsiteY4" fmla="*/ 422985 h 947769"/>
                <a:gd name="connsiteX5" fmla="*/ 418876 w 817789"/>
                <a:gd name="connsiteY5" fmla="*/ 0 h 947769"/>
                <a:gd name="connsiteX6" fmla="*/ 19957 w 817789"/>
                <a:gd name="connsiteY6" fmla="*/ 422985 h 947769"/>
                <a:gd name="connsiteX7" fmla="*/ 19957 w 817789"/>
                <a:gd name="connsiteY7" fmla="*/ 422986 h 947769"/>
                <a:gd name="connsiteX8" fmla="*/ 19956 w 817789"/>
                <a:gd name="connsiteY8"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76771 w 874604"/>
                <a:gd name="connsiteY0" fmla="*/ 947769 h 947769"/>
                <a:gd name="connsiteX1" fmla="*/ 874603 w 874604"/>
                <a:gd name="connsiteY1" fmla="*/ 947769 h 947769"/>
                <a:gd name="connsiteX2" fmla="*/ 874603 w 874604"/>
                <a:gd name="connsiteY2" fmla="*/ 947767 h 947769"/>
                <a:gd name="connsiteX3" fmla="*/ 874604 w 874604"/>
                <a:gd name="connsiteY3" fmla="*/ 947767 h 947769"/>
                <a:gd name="connsiteX4" fmla="*/ 874604 w 874604"/>
                <a:gd name="connsiteY4" fmla="*/ 422985 h 947769"/>
                <a:gd name="connsiteX5" fmla="*/ 475691 w 874604"/>
                <a:gd name="connsiteY5" fmla="*/ 0 h 947769"/>
                <a:gd name="connsiteX6" fmla="*/ 76772 w 874604"/>
                <a:gd name="connsiteY6" fmla="*/ 422985 h 947769"/>
                <a:gd name="connsiteX7" fmla="*/ 76771 w 874604"/>
                <a:gd name="connsiteY7" fmla="*/ 947769 h 947769"/>
                <a:gd name="connsiteX0" fmla="*/ 60597 w 858430"/>
                <a:gd name="connsiteY0" fmla="*/ 947769 h 947769"/>
                <a:gd name="connsiteX1" fmla="*/ 858429 w 858430"/>
                <a:gd name="connsiteY1" fmla="*/ 947769 h 947769"/>
                <a:gd name="connsiteX2" fmla="*/ 858429 w 858430"/>
                <a:gd name="connsiteY2" fmla="*/ 947767 h 947769"/>
                <a:gd name="connsiteX3" fmla="*/ 858430 w 858430"/>
                <a:gd name="connsiteY3" fmla="*/ 947767 h 947769"/>
                <a:gd name="connsiteX4" fmla="*/ 858430 w 858430"/>
                <a:gd name="connsiteY4" fmla="*/ 422985 h 947769"/>
                <a:gd name="connsiteX5" fmla="*/ 459517 w 858430"/>
                <a:gd name="connsiteY5" fmla="*/ 0 h 947769"/>
                <a:gd name="connsiteX6" fmla="*/ 60598 w 858430"/>
                <a:gd name="connsiteY6" fmla="*/ 422985 h 947769"/>
                <a:gd name="connsiteX7" fmla="*/ 60597 w 858430"/>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827382"/>
                <a:gd name="connsiteY0" fmla="*/ 947769 h 947769"/>
                <a:gd name="connsiteX1" fmla="*/ 797832 w 827382"/>
                <a:gd name="connsiteY1" fmla="*/ 947769 h 947769"/>
                <a:gd name="connsiteX2" fmla="*/ 797832 w 827382"/>
                <a:gd name="connsiteY2" fmla="*/ 947767 h 947769"/>
                <a:gd name="connsiteX3" fmla="*/ 797833 w 827382"/>
                <a:gd name="connsiteY3" fmla="*/ 947767 h 947769"/>
                <a:gd name="connsiteX4" fmla="*/ 797833 w 827382"/>
                <a:gd name="connsiteY4" fmla="*/ 422985 h 947769"/>
                <a:gd name="connsiteX5" fmla="*/ 398920 w 827382"/>
                <a:gd name="connsiteY5" fmla="*/ 0 h 947769"/>
                <a:gd name="connsiteX6" fmla="*/ 1 w 827382"/>
                <a:gd name="connsiteY6" fmla="*/ 422985 h 947769"/>
                <a:gd name="connsiteX7" fmla="*/ 0 w 827382"/>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919"/>
                <a:gd name="connsiteY0" fmla="*/ 947769 h 947769"/>
                <a:gd name="connsiteX1" fmla="*/ 797832 w 797919"/>
                <a:gd name="connsiteY1" fmla="*/ 947769 h 947769"/>
                <a:gd name="connsiteX2" fmla="*/ 797832 w 797919"/>
                <a:gd name="connsiteY2" fmla="*/ 947767 h 947769"/>
                <a:gd name="connsiteX3" fmla="*/ 797833 w 797919"/>
                <a:gd name="connsiteY3" fmla="*/ 947767 h 947769"/>
                <a:gd name="connsiteX4" fmla="*/ 797833 w 797919"/>
                <a:gd name="connsiteY4" fmla="*/ 422985 h 947769"/>
                <a:gd name="connsiteX5" fmla="*/ 398920 w 797919"/>
                <a:gd name="connsiteY5" fmla="*/ 0 h 947769"/>
                <a:gd name="connsiteX6" fmla="*/ 1 w 797919"/>
                <a:gd name="connsiteY6" fmla="*/ 422985 h 947769"/>
                <a:gd name="connsiteX7" fmla="*/ 0 w 797919"/>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769 h 947769"/>
                <a:gd name="connsiteX1" fmla="*/ 797832 w 797833"/>
                <a:gd name="connsiteY1" fmla="*/ 947769 h 947769"/>
                <a:gd name="connsiteX2" fmla="*/ 797832 w 797833"/>
                <a:gd name="connsiteY2" fmla="*/ 947767 h 947769"/>
                <a:gd name="connsiteX3" fmla="*/ 797833 w 797833"/>
                <a:gd name="connsiteY3" fmla="*/ 947767 h 947769"/>
                <a:gd name="connsiteX4" fmla="*/ 797833 w 797833"/>
                <a:gd name="connsiteY4" fmla="*/ 422985 h 947769"/>
                <a:gd name="connsiteX5" fmla="*/ 398920 w 797833"/>
                <a:gd name="connsiteY5" fmla="*/ 0 h 947769"/>
                <a:gd name="connsiteX6" fmla="*/ 1 w 797833"/>
                <a:gd name="connsiteY6" fmla="*/ 422985 h 947769"/>
                <a:gd name="connsiteX7" fmla="*/ 0 w 797833"/>
                <a:gd name="connsiteY7" fmla="*/ 947769 h 947769"/>
                <a:gd name="connsiteX0" fmla="*/ 0 w 797833"/>
                <a:gd name="connsiteY0" fmla="*/ 947817 h 947817"/>
                <a:gd name="connsiteX1" fmla="*/ 797832 w 797833"/>
                <a:gd name="connsiteY1" fmla="*/ 947817 h 947817"/>
                <a:gd name="connsiteX2" fmla="*/ 797832 w 797833"/>
                <a:gd name="connsiteY2" fmla="*/ 947815 h 947817"/>
                <a:gd name="connsiteX3" fmla="*/ 797833 w 797833"/>
                <a:gd name="connsiteY3" fmla="*/ 947815 h 947817"/>
                <a:gd name="connsiteX4" fmla="*/ 797833 w 797833"/>
                <a:gd name="connsiteY4" fmla="*/ 423033 h 947817"/>
                <a:gd name="connsiteX5" fmla="*/ 398920 w 797833"/>
                <a:gd name="connsiteY5" fmla="*/ 48 h 947817"/>
                <a:gd name="connsiteX6" fmla="*/ 1 w 797833"/>
                <a:gd name="connsiteY6" fmla="*/ 423033 h 947817"/>
                <a:gd name="connsiteX7" fmla="*/ 0 w 797833"/>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817 h 947817"/>
                <a:gd name="connsiteX1" fmla="*/ 797832 w 798347"/>
                <a:gd name="connsiteY1" fmla="*/ 947817 h 947817"/>
                <a:gd name="connsiteX2" fmla="*/ 797832 w 798347"/>
                <a:gd name="connsiteY2" fmla="*/ 947815 h 947817"/>
                <a:gd name="connsiteX3" fmla="*/ 797833 w 798347"/>
                <a:gd name="connsiteY3" fmla="*/ 947815 h 947817"/>
                <a:gd name="connsiteX4" fmla="*/ 797833 w 798347"/>
                <a:gd name="connsiteY4" fmla="*/ 423033 h 947817"/>
                <a:gd name="connsiteX5" fmla="*/ 398920 w 798347"/>
                <a:gd name="connsiteY5" fmla="*/ 48 h 947817"/>
                <a:gd name="connsiteX6" fmla="*/ 1 w 798347"/>
                <a:gd name="connsiteY6" fmla="*/ 423033 h 947817"/>
                <a:gd name="connsiteX7" fmla="*/ 0 w 798347"/>
                <a:gd name="connsiteY7" fmla="*/ 947817 h 947817"/>
                <a:gd name="connsiteX0" fmla="*/ 0 w 798347"/>
                <a:gd name="connsiteY0" fmla="*/ 947769 h 947769"/>
                <a:gd name="connsiteX1" fmla="*/ 797832 w 798347"/>
                <a:gd name="connsiteY1" fmla="*/ 947769 h 947769"/>
                <a:gd name="connsiteX2" fmla="*/ 797832 w 798347"/>
                <a:gd name="connsiteY2" fmla="*/ 947767 h 947769"/>
                <a:gd name="connsiteX3" fmla="*/ 797833 w 798347"/>
                <a:gd name="connsiteY3" fmla="*/ 947767 h 947769"/>
                <a:gd name="connsiteX4" fmla="*/ 797833 w 798347"/>
                <a:gd name="connsiteY4" fmla="*/ 422985 h 947769"/>
                <a:gd name="connsiteX5" fmla="*/ 398920 w 798347"/>
                <a:gd name="connsiteY5" fmla="*/ 0 h 947769"/>
                <a:gd name="connsiteX6" fmla="*/ 1 w 798347"/>
                <a:gd name="connsiteY6" fmla="*/ 422985 h 947769"/>
                <a:gd name="connsiteX7" fmla="*/ 0 w 798347"/>
                <a:gd name="connsiteY7" fmla="*/ 947769 h 94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347" h="947769">
                  <a:moveTo>
                    <a:pt x="0" y="947769"/>
                  </a:moveTo>
                  <a:lnTo>
                    <a:pt x="797832" y="947769"/>
                  </a:lnTo>
                  <a:lnTo>
                    <a:pt x="797832" y="947767"/>
                  </a:lnTo>
                  <a:lnTo>
                    <a:pt x="797833" y="947767"/>
                  </a:lnTo>
                  <a:cubicBezTo>
                    <a:pt x="797833" y="772840"/>
                    <a:pt x="798991" y="597908"/>
                    <a:pt x="797833" y="422985"/>
                  </a:cubicBezTo>
                  <a:cubicBezTo>
                    <a:pt x="796661" y="245974"/>
                    <a:pt x="503317" y="23132"/>
                    <a:pt x="398920" y="0"/>
                  </a:cubicBezTo>
                  <a:cubicBezTo>
                    <a:pt x="297244" y="19050"/>
                    <a:pt x="6616" y="248695"/>
                    <a:pt x="1" y="422985"/>
                  </a:cubicBezTo>
                  <a:cubicBezTo>
                    <a:pt x="1" y="597913"/>
                    <a:pt x="0" y="772841"/>
                    <a:pt x="0" y="9477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132"/>
            <p:cNvSpPr/>
            <p:nvPr/>
          </p:nvSpPr>
          <p:spPr>
            <a:xfrm>
              <a:off x="10774490" y="-2170559"/>
              <a:ext cx="184772" cy="321502"/>
            </a:xfrm>
            <a:custGeom>
              <a:avLst/>
              <a:gdLst>
                <a:gd name="connsiteX0" fmla="*/ 57150 w 114300"/>
                <a:gd name="connsiteY0" fmla="*/ 0 h 198881"/>
                <a:gd name="connsiteX1" fmla="*/ 114300 w 114300"/>
                <a:gd name="connsiteY1" fmla="*/ 57150 h 198881"/>
                <a:gd name="connsiteX2" fmla="*/ 97561 w 114300"/>
                <a:gd name="connsiteY2" fmla="*/ 97561 h 198881"/>
                <a:gd name="connsiteX3" fmla="*/ 83608 w 114300"/>
                <a:gd name="connsiteY3" fmla="*/ 103341 h 198881"/>
                <a:gd name="connsiteX4" fmla="*/ 103415 w 114300"/>
                <a:gd name="connsiteY4" fmla="*/ 198881 h 198881"/>
                <a:gd name="connsiteX5" fmla="*/ 10885 w 114300"/>
                <a:gd name="connsiteY5" fmla="*/ 198881 h 198881"/>
                <a:gd name="connsiteX6" fmla="*/ 30693 w 114300"/>
                <a:gd name="connsiteY6" fmla="*/ 103341 h 198881"/>
                <a:gd name="connsiteX7" fmla="*/ 16739 w 114300"/>
                <a:gd name="connsiteY7" fmla="*/ 97561 h 198881"/>
                <a:gd name="connsiteX8" fmla="*/ 0 w 114300"/>
                <a:gd name="connsiteY8" fmla="*/ 57150 h 198881"/>
                <a:gd name="connsiteX9" fmla="*/ 57150 w 114300"/>
                <a:gd name="connsiteY9" fmla="*/ 0 h 19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98881">
                  <a:moveTo>
                    <a:pt x="57150" y="0"/>
                  </a:moveTo>
                  <a:cubicBezTo>
                    <a:pt x="88713" y="0"/>
                    <a:pt x="114300" y="25587"/>
                    <a:pt x="114300" y="57150"/>
                  </a:cubicBezTo>
                  <a:cubicBezTo>
                    <a:pt x="114300" y="72931"/>
                    <a:pt x="107903" y="87219"/>
                    <a:pt x="97561" y="97561"/>
                  </a:cubicBezTo>
                  <a:lnTo>
                    <a:pt x="83608" y="103341"/>
                  </a:lnTo>
                  <a:lnTo>
                    <a:pt x="103415" y="198881"/>
                  </a:lnTo>
                  <a:lnTo>
                    <a:pt x="10885" y="198881"/>
                  </a:lnTo>
                  <a:lnTo>
                    <a:pt x="30693" y="103341"/>
                  </a:lnTo>
                  <a:lnTo>
                    <a:pt x="16739" y="97561"/>
                  </a:lnTo>
                  <a:cubicBezTo>
                    <a:pt x="6397" y="87219"/>
                    <a:pt x="0" y="72931"/>
                    <a:pt x="0" y="57150"/>
                  </a:cubicBezTo>
                  <a:cubicBezTo>
                    <a:pt x="0" y="25587"/>
                    <a:pt x="25587" y="0"/>
                    <a:pt x="5715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3" name="Rectangle 132"/>
          <p:cNvSpPr>
            <a:spLocks noChangeAspect="1"/>
          </p:cNvSpPr>
          <p:nvPr/>
        </p:nvSpPr>
        <p:spPr bwMode="auto">
          <a:xfrm>
            <a:off x="739925" y="6292859"/>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Secures &amp; protects</a:t>
            </a:r>
          </a:p>
        </p:txBody>
      </p:sp>
      <p:sp>
        <p:nvSpPr>
          <p:cNvPr id="134" name="Pentagon 133"/>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169FB048-9DD6-40E1-977B-E7143FF8416B}"/>
              </a:ext>
            </a:extLst>
          </p:cNvPr>
          <p:cNvGrpSpPr/>
          <p:nvPr/>
        </p:nvGrpSpPr>
        <p:grpSpPr>
          <a:xfrm>
            <a:off x="6423581" y="4358485"/>
            <a:ext cx="258036" cy="258036"/>
            <a:chOff x="5298510" y="3607496"/>
            <a:chExt cx="288099" cy="288099"/>
          </a:xfrm>
        </p:grpSpPr>
        <p:sp>
          <p:nvSpPr>
            <p:cNvPr id="136" name="Oval 135">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169FB048-9DD6-40E1-977B-E7143FF8416B}"/>
              </a:ext>
            </a:extLst>
          </p:cNvPr>
          <p:cNvGrpSpPr/>
          <p:nvPr/>
        </p:nvGrpSpPr>
        <p:grpSpPr>
          <a:xfrm>
            <a:off x="6784291" y="3910665"/>
            <a:ext cx="258036" cy="258036"/>
            <a:chOff x="5298510" y="3607496"/>
            <a:chExt cx="288099" cy="288099"/>
          </a:xfrm>
        </p:grpSpPr>
        <p:sp>
          <p:nvSpPr>
            <p:cNvPr id="139" name="Oval 138">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169FB048-9DD6-40E1-977B-E7143FF8416B}"/>
              </a:ext>
            </a:extLst>
          </p:cNvPr>
          <p:cNvGrpSpPr/>
          <p:nvPr/>
        </p:nvGrpSpPr>
        <p:grpSpPr>
          <a:xfrm>
            <a:off x="6931847" y="4142002"/>
            <a:ext cx="258036" cy="258036"/>
            <a:chOff x="5298510" y="3607496"/>
            <a:chExt cx="288099" cy="288099"/>
          </a:xfrm>
        </p:grpSpPr>
        <p:sp>
          <p:nvSpPr>
            <p:cNvPr id="142" name="Oval 141">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169FB048-9DD6-40E1-977B-E7143FF8416B}"/>
              </a:ext>
            </a:extLst>
          </p:cNvPr>
          <p:cNvGrpSpPr/>
          <p:nvPr/>
        </p:nvGrpSpPr>
        <p:grpSpPr>
          <a:xfrm>
            <a:off x="7352696" y="5188132"/>
            <a:ext cx="258036" cy="258036"/>
            <a:chOff x="5298510" y="3607496"/>
            <a:chExt cx="288099" cy="288099"/>
          </a:xfrm>
        </p:grpSpPr>
        <p:sp>
          <p:nvSpPr>
            <p:cNvPr id="145" name="Oval 144">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7" name="Group 146">
            <a:extLst>
              <a:ext uri="{FF2B5EF4-FFF2-40B4-BE49-F238E27FC236}">
                <a16:creationId xmlns:a16="http://schemas.microsoft.com/office/drawing/2014/main" id="{169FB048-9DD6-40E1-977B-E7143FF8416B}"/>
              </a:ext>
            </a:extLst>
          </p:cNvPr>
          <p:cNvGrpSpPr/>
          <p:nvPr/>
        </p:nvGrpSpPr>
        <p:grpSpPr>
          <a:xfrm>
            <a:off x="10834152" y="5290775"/>
            <a:ext cx="258036" cy="258036"/>
            <a:chOff x="5298510" y="3607496"/>
            <a:chExt cx="288099" cy="288099"/>
          </a:xfrm>
        </p:grpSpPr>
        <p:sp>
          <p:nvSpPr>
            <p:cNvPr id="148" name="Oval 147">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9FB048-9DD6-40E1-977B-E7143FF8416B}"/>
              </a:ext>
            </a:extLst>
          </p:cNvPr>
          <p:cNvGrpSpPr/>
          <p:nvPr/>
        </p:nvGrpSpPr>
        <p:grpSpPr>
          <a:xfrm>
            <a:off x="10307487" y="5022578"/>
            <a:ext cx="258036" cy="258036"/>
            <a:chOff x="5298510" y="3607496"/>
            <a:chExt cx="288099" cy="288099"/>
          </a:xfrm>
        </p:grpSpPr>
        <p:sp>
          <p:nvSpPr>
            <p:cNvPr id="151" name="Oval 150">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3" name="Group 152">
            <a:extLst>
              <a:ext uri="{FF2B5EF4-FFF2-40B4-BE49-F238E27FC236}">
                <a16:creationId xmlns:a16="http://schemas.microsoft.com/office/drawing/2014/main" id="{169FB048-9DD6-40E1-977B-E7143FF8416B}"/>
              </a:ext>
            </a:extLst>
          </p:cNvPr>
          <p:cNvGrpSpPr/>
          <p:nvPr/>
        </p:nvGrpSpPr>
        <p:grpSpPr>
          <a:xfrm>
            <a:off x="10713187" y="4367523"/>
            <a:ext cx="258036" cy="258036"/>
            <a:chOff x="5298510" y="3607496"/>
            <a:chExt cx="288099" cy="288099"/>
          </a:xfrm>
        </p:grpSpPr>
        <p:sp>
          <p:nvSpPr>
            <p:cNvPr id="154" name="Oval 153">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169FB048-9DD6-40E1-977B-E7143FF8416B}"/>
              </a:ext>
            </a:extLst>
          </p:cNvPr>
          <p:cNvGrpSpPr/>
          <p:nvPr/>
        </p:nvGrpSpPr>
        <p:grpSpPr>
          <a:xfrm>
            <a:off x="10314019" y="3974192"/>
            <a:ext cx="258036" cy="258036"/>
            <a:chOff x="5298510" y="3607496"/>
            <a:chExt cx="288099" cy="288099"/>
          </a:xfrm>
        </p:grpSpPr>
        <p:sp>
          <p:nvSpPr>
            <p:cNvPr id="157" name="Oval 156">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9" name="Group 158">
            <a:extLst>
              <a:ext uri="{FF2B5EF4-FFF2-40B4-BE49-F238E27FC236}">
                <a16:creationId xmlns:a16="http://schemas.microsoft.com/office/drawing/2014/main" id="{169FB048-9DD6-40E1-977B-E7143FF8416B}"/>
              </a:ext>
            </a:extLst>
          </p:cNvPr>
          <p:cNvGrpSpPr/>
          <p:nvPr/>
        </p:nvGrpSpPr>
        <p:grpSpPr>
          <a:xfrm>
            <a:off x="10486399" y="3702234"/>
            <a:ext cx="258036" cy="258036"/>
            <a:chOff x="5298510" y="3607496"/>
            <a:chExt cx="288099" cy="288099"/>
          </a:xfrm>
        </p:grpSpPr>
        <p:sp>
          <p:nvSpPr>
            <p:cNvPr id="160" name="Oval 159">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169FB048-9DD6-40E1-977B-E7143FF8416B}"/>
              </a:ext>
            </a:extLst>
          </p:cNvPr>
          <p:cNvGrpSpPr/>
          <p:nvPr/>
        </p:nvGrpSpPr>
        <p:grpSpPr>
          <a:xfrm>
            <a:off x="10779055" y="3847301"/>
            <a:ext cx="258036" cy="258036"/>
            <a:chOff x="5298510" y="3607496"/>
            <a:chExt cx="288099" cy="288099"/>
          </a:xfrm>
        </p:grpSpPr>
        <p:sp>
          <p:nvSpPr>
            <p:cNvPr id="163" name="Oval 162">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169FB048-9DD6-40E1-977B-E7143FF8416B}"/>
              </a:ext>
            </a:extLst>
          </p:cNvPr>
          <p:cNvGrpSpPr/>
          <p:nvPr/>
        </p:nvGrpSpPr>
        <p:grpSpPr>
          <a:xfrm>
            <a:off x="11204081" y="3823338"/>
            <a:ext cx="258036" cy="258036"/>
            <a:chOff x="5298510" y="3607496"/>
            <a:chExt cx="288099" cy="288099"/>
          </a:xfrm>
        </p:grpSpPr>
        <p:sp>
          <p:nvSpPr>
            <p:cNvPr id="166" name="Oval 165">
              <a:extLst>
                <a:ext uri="{FF2B5EF4-FFF2-40B4-BE49-F238E27FC236}">
                  <a16:creationId xmlns:a16="http://schemas.microsoft.com/office/drawing/2014/main" id="{AA3DCF2B-B1EF-406B-86CE-4811E8A181FC}"/>
                </a:ext>
              </a:extLst>
            </p:cNvPr>
            <p:cNvSpPr/>
            <p:nvPr/>
          </p:nvSpPr>
          <p:spPr bwMode="auto">
            <a:xfrm>
              <a:off x="5298510" y="3607496"/>
              <a:ext cx="288099" cy="288099"/>
            </a:xfrm>
            <a:prstGeom prst="ellipse">
              <a:avLst/>
            </a:prstGeom>
            <a:solidFill>
              <a:srgbClr val="89C40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A1B363AB-E503-4190-B9DB-83567B7C042C}"/>
                </a:ext>
              </a:extLst>
            </p:cNvPr>
            <p:cNvSpPr/>
            <p:nvPr/>
          </p:nvSpPr>
          <p:spPr bwMode="auto">
            <a:xfrm>
              <a:off x="5374188" y="3683174"/>
              <a:ext cx="136743" cy="136743"/>
            </a:xfrm>
            <a:prstGeom prst="ellipse">
              <a:avLst/>
            </a:prstGeom>
            <a:solidFill>
              <a:srgbClr val="89C40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31226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B018-0A96-40C9-88EA-1BB3B1870BD0}"/>
              </a:ext>
            </a:extLst>
          </p:cNvPr>
          <p:cNvSpPr>
            <a:spLocks noGrp="1"/>
          </p:cNvSpPr>
          <p:nvPr>
            <p:ph type="title"/>
          </p:nvPr>
        </p:nvSpPr>
        <p:spPr>
          <a:xfrm>
            <a:off x="274639" y="355826"/>
            <a:ext cx="11731831" cy="1316945"/>
          </a:xfrm>
        </p:spPr>
        <p:txBody>
          <a:bodyPr>
            <a:normAutofit/>
          </a:bodyPr>
          <a:lstStyle/>
          <a:p>
            <a:r>
              <a:rPr lang="en-US" sz="3100" cap="all" spc="500" dirty="0">
                <a:ln w="3175">
                  <a:noFill/>
                </a:ln>
                <a:solidFill>
                  <a:srgbClr val="0078D7"/>
                </a:solidFill>
                <a:latin typeface="Segoe UI Semilight" charset="0"/>
                <a:ea typeface="+mn-ea"/>
                <a:cs typeface="Segoe UI Semilight" charset="0"/>
              </a:rPr>
              <a:t>Query over any data type</a:t>
            </a:r>
            <a:br>
              <a:rPr lang="en-US" dirty="0"/>
            </a:br>
            <a:r>
              <a:rPr lang="en-US" sz="2000" cap="all" dirty="0">
                <a:solidFill>
                  <a:srgbClr val="0078D7"/>
                </a:solidFill>
              </a:rPr>
              <a:t>Graph support </a:t>
            </a:r>
          </a:p>
        </p:txBody>
      </p:sp>
      <p:sp>
        <p:nvSpPr>
          <p:cNvPr id="3" name="Text Placeholder 2">
            <a:extLst>
              <a:ext uri="{FF2B5EF4-FFF2-40B4-BE49-F238E27FC236}">
                <a16:creationId xmlns:a16="http://schemas.microsoft.com/office/drawing/2014/main" id="{C70B29DB-9C80-404A-8D53-5CDDE3514E18}"/>
              </a:ext>
            </a:extLst>
          </p:cNvPr>
          <p:cNvSpPr>
            <a:spLocks noGrp="1"/>
          </p:cNvSpPr>
          <p:nvPr>
            <p:ph type="body" sz="quarter" idx="10"/>
          </p:nvPr>
        </p:nvSpPr>
        <p:spPr>
          <a:xfrm>
            <a:off x="274638" y="2357133"/>
            <a:ext cx="4294175" cy="3434786"/>
          </a:xfrm>
        </p:spPr>
        <p:txBody>
          <a:bodyPr/>
          <a:lstStyle/>
          <a:p>
            <a:r>
              <a:rPr lang="en-US" sz="1800" dirty="0"/>
              <a:t>Query all data stored in diverse and isolated data sources</a:t>
            </a:r>
          </a:p>
          <a:p>
            <a:r>
              <a:rPr lang="en-US" sz="1800" dirty="0"/>
              <a:t>Bring graph support to your relational data to uncover new hierarchies and relationships </a:t>
            </a:r>
          </a:p>
          <a:p>
            <a:endParaRPr lang="en-US" sz="1800" dirty="0"/>
          </a:p>
        </p:txBody>
      </p:sp>
      <p:sp>
        <p:nvSpPr>
          <p:cNvPr id="4" name="Rectangle 3">
            <a:extLst>
              <a:ext uri="{FF2B5EF4-FFF2-40B4-BE49-F238E27FC236}">
                <a16:creationId xmlns:a16="http://schemas.microsoft.com/office/drawing/2014/main" id="{29F0BEB8-9C01-4AE4-9311-949F3C9A7609}"/>
              </a:ext>
            </a:extLst>
          </p:cNvPr>
          <p:cNvSpPr/>
          <p:nvPr/>
        </p:nvSpPr>
        <p:spPr>
          <a:xfrm>
            <a:off x="5221134" y="5328095"/>
            <a:ext cx="6649843" cy="953970"/>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AB5CF0E3-8C9D-4D34-99C0-DD86D84D17B4}"/>
              </a:ext>
            </a:extLst>
          </p:cNvPr>
          <p:cNvSpPr/>
          <p:nvPr/>
        </p:nvSpPr>
        <p:spPr>
          <a:xfrm>
            <a:off x="5210705" y="3924325"/>
            <a:ext cx="6649843" cy="1033500"/>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4204CF66-9136-4847-93CF-8D07F8A4B472}"/>
              </a:ext>
            </a:extLst>
          </p:cNvPr>
          <p:cNvSpPr/>
          <p:nvPr/>
        </p:nvSpPr>
        <p:spPr>
          <a:xfrm>
            <a:off x="5860969" y="5560026"/>
            <a:ext cx="1784796" cy="49010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Quarterly business review</a:t>
            </a:r>
          </a:p>
        </p:txBody>
      </p:sp>
      <p:sp>
        <p:nvSpPr>
          <p:cNvPr id="15" name="Rectangle 14">
            <a:extLst>
              <a:ext uri="{FF2B5EF4-FFF2-40B4-BE49-F238E27FC236}">
                <a16:creationId xmlns:a16="http://schemas.microsoft.com/office/drawing/2014/main" id="{5039352F-6824-4205-9FDC-37E2EB77157C}"/>
              </a:ext>
            </a:extLst>
          </p:cNvPr>
          <p:cNvSpPr/>
          <p:nvPr/>
        </p:nvSpPr>
        <p:spPr>
          <a:xfrm>
            <a:off x="7835194" y="5560026"/>
            <a:ext cx="1828354" cy="49010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Product dev project</a:t>
            </a:r>
          </a:p>
        </p:txBody>
      </p:sp>
      <p:sp>
        <p:nvSpPr>
          <p:cNvPr id="16" name="Rectangle 15">
            <a:extLst>
              <a:ext uri="{FF2B5EF4-FFF2-40B4-BE49-F238E27FC236}">
                <a16:creationId xmlns:a16="http://schemas.microsoft.com/office/drawing/2014/main" id="{7CBA2049-A2F7-4B3D-B816-37EDEFE0D28A}"/>
              </a:ext>
            </a:extLst>
          </p:cNvPr>
          <p:cNvSpPr/>
          <p:nvPr/>
        </p:nvSpPr>
        <p:spPr>
          <a:xfrm>
            <a:off x="9853984" y="5560026"/>
            <a:ext cx="1740912" cy="49010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IT assessment</a:t>
            </a:r>
          </a:p>
        </p:txBody>
      </p:sp>
      <p:sp>
        <p:nvSpPr>
          <p:cNvPr id="17" name="Rectangle 16">
            <a:extLst>
              <a:ext uri="{FF2B5EF4-FFF2-40B4-BE49-F238E27FC236}">
                <a16:creationId xmlns:a16="http://schemas.microsoft.com/office/drawing/2014/main" id="{8EF71785-C4B7-47B6-B321-B36135B1B2F7}"/>
              </a:ext>
            </a:extLst>
          </p:cNvPr>
          <p:cNvSpPr/>
          <p:nvPr/>
        </p:nvSpPr>
        <p:spPr>
          <a:xfrm>
            <a:off x="5221134" y="2494993"/>
            <a:ext cx="6649843" cy="106413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Oval 17">
            <a:extLst>
              <a:ext uri="{FF2B5EF4-FFF2-40B4-BE49-F238E27FC236}">
                <a16:creationId xmlns:a16="http://schemas.microsoft.com/office/drawing/2014/main" id="{A4B856DD-EAE5-4F1B-B3FD-E42E54CCCE58}"/>
              </a:ext>
            </a:extLst>
          </p:cNvPr>
          <p:cNvSpPr/>
          <p:nvPr/>
        </p:nvSpPr>
        <p:spPr>
          <a:xfrm>
            <a:off x="8397468" y="2697134"/>
            <a:ext cx="703806" cy="703806"/>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Jake Marks</a:t>
            </a:r>
          </a:p>
        </p:txBody>
      </p:sp>
      <p:sp>
        <p:nvSpPr>
          <p:cNvPr id="19" name="Oval 18">
            <a:extLst>
              <a:ext uri="{FF2B5EF4-FFF2-40B4-BE49-F238E27FC236}">
                <a16:creationId xmlns:a16="http://schemas.microsoft.com/office/drawing/2014/main" id="{E0D47AF2-44DB-4E7D-8851-53BF97D6FB50}"/>
              </a:ext>
            </a:extLst>
          </p:cNvPr>
          <p:cNvSpPr/>
          <p:nvPr/>
        </p:nvSpPr>
        <p:spPr>
          <a:xfrm>
            <a:off x="10360889" y="2697134"/>
            <a:ext cx="703806" cy="703806"/>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Eric Mears</a:t>
            </a:r>
          </a:p>
        </p:txBody>
      </p:sp>
      <p:sp>
        <p:nvSpPr>
          <p:cNvPr id="20" name="Oval 19">
            <a:extLst>
              <a:ext uri="{FF2B5EF4-FFF2-40B4-BE49-F238E27FC236}">
                <a16:creationId xmlns:a16="http://schemas.microsoft.com/office/drawing/2014/main" id="{ECD3AEFD-36C0-44B9-A520-F9CE161C9611}"/>
              </a:ext>
            </a:extLst>
          </p:cNvPr>
          <p:cNvSpPr/>
          <p:nvPr/>
        </p:nvSpPr>
        <p:spPr>
          <a:xfrm>
            <a:off x="6401464" y="2689471"/>
            <a:ext cx="703806" cy="703806"/>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Michelle Burns</a:t>
            </a:r>
          </a:p>
        </p:txBody>
      </p:sp>
      <p:sp>
        <p:nvSpPr>
          <p:cNvPr id="38" name="TextBox 37">
            <a:extLst>
              <a:ext uri="{FF2B5EF4-FFF2-40B4-BE49-F238E27FC236}">
                <a16:creationId xmlns:a16="http://schemas.microsoft.com/office/drawing/2014/main" id="{D1B04716-FE04-480C-81FD-2E8662121E43}"/>
              </a:ext>
            </a:extLst>
          </p:cNvPr>
          <p:cNvSpPr txBox="1"/>
          <p:nvPr/>
        </p:nvSpPr>
        <p:spPr>
          <a:xfrm>
            <a:off x="5178335" y="5059560"/>
            <a:ext cx="13103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29"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Projects</a:t>
            </a:r>
          </a:p>
        </p:txBody>
      </p:sp>
      <p:sp>
        <p:nvSpPr>
          <p:cNvPr id="39" name="TextBox 38">
            <a:extLst>
              <a:ext uri="{FF2B5EF4-FFF2-40B4-BE49-F238E27FC236}">
                <a16:creationId xmlns:a16="http://schemas.microsoft.com/office/drawing/2014/main" id="{69A1C425-5B50-4B07-A518-C0CE56E53F97}"/>
              </a:ext>
            </a:extLst>
          </p:cNvPr>
          <p:cNvSpPr txBox="1"/>
          <p:nvPr/>
        </p:nvSpPr>
        <p:spPr>
          <a:xfrm>
            <a:off x="5178335" y="3643696"/>
            <a:ext cx="13103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29"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Associates</a:t>
            </a:r>
          </a:p>
        </p:txBody>
      </p:sp>
      <p:sp>
        <p:nvSpPr>
          <p:cNvPr id="40" name="TextBox 39">
            <a:extLst>
              <a:ext uri="{FF2B5EF4-FFF2-40B4-BE49-F238E27FC236}">
                <a16:creationId xmlns:a16="http://schemas.microsoft.com/office/drawing/2014/main" id="{37552A37-5352-4B90-817C-30CC583959E1}"/>
              </a:ext>
            </a:extLst>
          </p:cNvPr>
          <p:cNvSpPr txBox="1"/>
          <p:nvPr/>
        </p:nvSpPr>
        <p:spPr>
          <a:xfrm>
            <a:off x="5178335" y="2214971"/>
            <a:ext cx="13103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29"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Managers</a:t>
            </a:r>
          </a:p>
        </p:txBody>
      </p:sp>
      <p:grpSp>
        <p:nvGrpSpPr>
          <p:cNvPr id="42" name="Group 41"/>
          <p:cNvGrpSpPr/>
          <p:nvPr/>
        </p:nvGrpSpPr>
        <p:grpSpPr>
          <a:xfrm>
            <a:off x="370123" y="6268095"/>
            <a:ext cx="437186" cy="443206"/>
            <a:chOff x="7762088" y="3634560"/>
            <a:chExt cx="1541281" cy="1562509"/>
          </a:xfrm>
          <a:solidFill>
            <a:schemeClr val="bg1"/>
          </a:solidFill>
        </p:grpSpPr>
        <p:sp>
          <p:nvSpPr>
            <p:cNvPr id="43" name="Freeform 126"/>
            <p:cNvSpPr>
              <a:spLocks noEditPoints="1"/>
            </p:cNvSpPr>
            <p:nvPr/>
          </p:nvSpPr>
          <p:spPr bwMode="auto">
            <a:xfrm rot="16200000" flipH="1">
              <a:off x="7758109" y="3638539"/>
              <a:ext cx="1535853" cy="15278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7"/>
            <p:cNvSpPr>
              <a:spLocks/>
            </p:cNvSpPr>
            <p:nvPr/>
          </p:nvSpPr>
          <p:spPr bwMode="auto">
            <a:xfrm rot="16200000" flipH="1">
              <a:off x="7793867" y="3687567"/>
              <a:ext cx="1513661" cy="1505343"/>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5" name="Rectangle 44"/>
          <p:cNvSpPr>
            <a:spLocks noChangeAspect="1"/>
          </p:cNvSpPr>
          <p:nvPr/>
        </p:nvSpPr>
        <p:spPr bwMode="auto">
          <a:xfrm>
            <a:off x="759674" y="6292860"/>
            <a:ext cx="2452307" cy="5009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Works in your environment</a:t>
            </a:r>
          </a:p>
        </p:txBody>
      </p:sp>
      <p:sp>
        <p:nvSpPr>
          <p:cNvPr id="46" name="Pentagon 45"/>
          <p:cNvSpPr/>
          <p:nvPr/>
        </p:nvSpPr>
        <p:spPr bwMode="auto">
          <a:xfrm>
            <a:off x="0" y="6242853"/>
            <a:ext cx="192024" cy="481395"/>
          </a:xfrm>
          <a:prstGeom prst="homePlate">
            <a:avLst>
              <a:gd name="adj" fmla="val 2354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7" name="Straight Connector 46">
            <a:extLst>
              <a:ext uri="{FF2B5EF4-FFF2-40B4-BE49-F238E27FC236}">
                <a16:creationId xmlns:a16="http://schemas.microsoft.com/office/drawing/2014/main" id="{4BC2FED8-B8FC-46A0-8C49-727DA386BE27}"/>
              </a:ext>
            </a:extLst>
          </p:cNvPr>
          <p:cNvCxnSpPr>
            <a:cxnSpLocks/>
          </p:cNvCxnSpPr>
          <p:nvPr/>
        </p:nvCxnSpPr>
        <p:spPr>
          <a:xfrm>
            <a:off x="8749371" y="3400940"/>
            <a:ext cx="0" cy="681827"/>
          </a:xfrm>
          <a:prstGeom prst="line">
            <a:avLst/>
          </a:prstGeom>
          <a:noFill/>
          <a:ln w="19050" cap="flat" cmpd="sng" algn="ctr">
            <a:solidFill>
              <a:schemeClr val="tx2"/>
            </a:solidFill>
            <a:prstDash val="sysDash"/>
            <a:miter lim="800000"/>
            <a:tailEnd type="triangle"/>
          </a:ln>
          <a:effectLst/>
        </p:spPr>
      </p:cxnSp>
      <p:sp>
        <p:nvSpPr>
          <p:cNvPr id="49" name="Freeform 48"/>
          <p:cNvSpPr/>
          <p:nvPr/>
        </p:nvSpPr>
        <p:spPr>
          <a:xfrm>
            <a:off x="10344414" y="3724289"/>
            <a:ext cx="760052" cy="358478"/>
          </a:xfrm>
          <a:custGeom>
            <a:avLst/>
            <a:gdLst>
              <a:gd name="connsiteX0" fmla="*/ 0 w 693081"/>
              <a:gd name="connsiteY0" fmla="*/ 291210 h 297034"/>
              <a:gd name="connsiteX1" fmla="*/ 0 w 693081"/>
              <a:gd name="connsiteY1" fmla="*/ 0 h 297034"/>
              <a:gd name="connsiteX2" fmla="*/ 693081 w 693081"/>
              <a:gd name="connsiteY2" fmla="*/ 0 h 297034"/>
              <a:gd name="connsiteX3" fmla="*/ 693081 w 693081"/>
              <a:gd name="connsiteY3" fmla="*/ 297034 h 297034"/>
            </a:gdLst>
            <a:ahLst/>
            <a:cxnLst>
              <a:cxn ang="0">
                <a:pos x="connsiteX0" y="connsiteY0"/>
              </a:cxn>
              <a:cxn ang="0">
                <a:pos x="connsiteX1" y="connsiteY1"/>
              </a:cxn>
              <a:cxn ang="0">
                <a:pos x="connsiteX2" y="connsiteY2"/>
              </a:cxn>
              <a:cxn ang="0">
                <a:pos x="connsiteX3" y="connsiteY3"/>
              </a:cxn>
            </a:cxnLst>
            <a:rect l="l" t="t" r="r" b="b"/>
            <a:pathLst>
              <a:path w="693081" h="297034">
                <a:moveTo>
                  <a:pt x="0" y="291210"/>
                </a:moveTo>
                <a:lnTo>
                  <a:pt x="0" y="0"/>
                </a:lnTo>
                <a:lnTo>
                  <a:pt x="693081" y="0"/>
                </a:lnTo>
                <a:lnTo>
                  <a:pt x="693081" y="297034"/>
                </a:lnTo>
              </a:path>
            </a:pathLst>
          </a:custGeom>
          <a:noFill/>
          <a:ln w="19050">
            <a:solidFill>
              <a:schemeClr val="tx2"/>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4BC2FED8-B8FC-46A0-8C49-727DA386BE27}"/>
              </a:ext>
            </a:extLst>
          </p:cNvPr>
          <p:cNvCxnSpPr>
            <a:cxnSpLocks/>
          </p:cNvCxnSpPr>
          <p:nvPr/>
        </p:nvCxnSpPr>
        <p:spPr>
          <a:xfrm>
            <a:off x="10712792" y="3400940"/>
            <a:ext cx="0" cy="323349"/>
          </a:xfrm>
          <a:prstGeom prst="line">
            <a:avLst/>
          </a:prstGeom>
          <a:noFill/>
          <a:ln w="19050" cap="flat" cmpd="sng" algn="ctr">
            <a:solidFill>
              <a:schemeClr val="tx2"/>
            </a:solidFill>
            <a:prstDash val="sysDash"/>
            <a:miter lim="800000"/>
            <a:headEnd type="none"/>
            <a:tailEnd type="none"/>
          </a:ln>
          <a:effectLst/>
        </p:spPr>
      </p:cxnSp>
      <p:cxnSp>
        <p:nvCxnSpPr>
          <p:cNvPr id="53" name="Straight Connector 52">
            <a:extLst>
              <a:ext uri="{FF2B5EF4-FFF2-40B4-BE49-F238E27FC236}">
                <a16:creationId xmlns:a16="http://schemas.microsoft.com/office/drawing/2014/main" id="{4BC2FED8-B8FC-46A0-8C49-727DA386BE27}"/>
              </a:ext>
            </a:extLst>
          </p:cNvPr>
          <p:cNvCxnSpPr>
            <a:cxnSpLocks/>
          </p:cNvCxnSpPr>
          <p:nvPr/>
        </p:nvCxnSpPr>
        <p:spPr>
          <a:xfrm>
            <a:off x="6753367" y="3400940"/>
            <a:ext cx="0" cy="681827"/>
          </a:xfrm>
          <a:prstGeom prst="line">
            <a:avLst/>
          </a:prstGeom>
          <a:noFill/>
          <a:ln w="19050" cap="flat" cmpd="sng" algn="ctr">
            <a:solidFill>
              <a:schemeClr val="tx2"/>
            </a:solidFill>
            <a:prstDash val="sysDash"/>
            <a:miter lim="800000"/>
            <a:tailEnd type="triangle"/>
          </a:ln>
          <a:effectLst/>
        </p:spPr>
      </p:cxnSp>
      <p:sp>
        <p:nvSpPr>
          <p:cNvPr id="54" name="Freeform 53"/>
          <p:cNvSpPr/>
          <p:nvPr/>
        </p:nvSpPr>
        <p:spPr>
          <a:xfrm>
            <a:off x="5995523" y="3724289"/>
            <a:ext cx="1516792" cy="358478"/>
          </a:xfrm>
          <a:custGeom>
            <a:avLst/>
            <a:gdLst>
              <a:gd name="connsiteX0" fmla="*/ 0 w 693081"/>
              <a:gd name="connsiteY0" fmla="*/ 291210 h 297034"/>
              <a:gd name="connsiteX1" fmla="*/ 0 w 693081"/>
              <a:gd name="connsiteY1" fmla="*/ 0 h 297034"/>
              <a:gd name="connsiteX2" fmla="*/ 693081 w 693081"/>
              <a:gd name="connsiteY2" fmla="*/ 0 h 297034"/>
              <a:gd name="connsiteX3" fmla="*/ 693081 w 693081"/>
              <a:gd name="connsiteY3" fmla="*/ 297034 h 297034"/>
            </a:gdLst>
            <a:ahLst/>
            <a:cxnLst>
              <a:cxn ang="0">
                <a:pos x="connsiteX0" y="connsiteY0"/>
              </a:cxn>
              <a:cxn ang="0">
                <a:pos x="connsiteX1" y="connsiteY1"/>
              </a:cxn>
              <a:cxn ang="0">
                <a:pos x="connsiteX2" y="connsiteY2"/>
              </a:cxn>
              <a:cxn ang="0">
                <a:pos x="connsiteX3" y="connsiteY3"/>
              </a:cxn>
            </a:cxnLst>
            <a:rect l="l" t="t" r="r" b="b"/>
            <a:pathLst>
              <a:path w="693081" h="297034">
                <a:moveTo>
                  <a:pt x="0" y="291210"/>
                </a:moveTo>
                <a:lnTo>
                  <a:pt x="0" y="0"/>
                </a:lnTo>
                <a:lnTo>
                  <a:pt x="693081" y="0"/>
                </a:lnTo>
                <a:lnTo>
                  <a:pt x="693081" y="297034"/>
                </a:lnTo>
              </a:path>
            </a:pathLst>
          </a:custGeom>
          <a:noFill/>
          <a:ln w="19050">
            <a:solidFill>
              <a:schemeClr val="tx2"/>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4BC2FED8-B8FC-46A0-8C49-727DA386BE27}"/>
              </a:ext>
            </a:extLst>
          </p:cNvPr>
          <p:cNvCxnSpPr>
            <a:cxnSpLocks/>
          </p:cNvCxnSpPr>
          <p:nvPr/>
        </p:nvCxnSpPr>
        <p:spPr>
          <a:xfrm>
            <a:off x="11104466" y="4718646"/>
            <a:ext cx="0" cy="788380"/>
          </a:xfrm>
          <a:prstGeom prst="line">
            <a:avLst/>
          </a:prstGeom>
          <a:noFill/>
          <a:ln w="19050" cap="flat" cmpd="sng" algn="ctr">
            <a:solidFill>
              <a:schemeClr val="tx2"/>
            </a:solidFill>
            <a:prstDash val="sysDash"/>
            <a:miter lim="800000"/>
            <a:tailEnd type="triangle"/>
          </a:ln>
          <a:effectLst/>
        </p:spPr>
      </p:cxnSp>
      <p:cxnSp>
        <p:nvCxnSpPr>
          <p:cNvPr id="58" name="Straight Connector 57">
            <a:extLst>
              <a:ext uri="{FF2B5EF4-FFF2-40B4-BE49-F238E27FC236}">
                <a16:creationId xmlns:a16="http://schemas.microsoft.com/office/drawing/2014/main" id="{4BC2FED8-B8FC-46A0-8C49-727DA386BE27}"/>
              </a:ext>
            </a:extLst>
          </p:cNvPr>
          <p:cNvCxnSpPr>
            <a:cxnSpLocks/>
          </p:cNvCxnSpPr>
          <p:nvPr/>
        </p:nvCxnSpPr>
        <p:spPr>
          <a:xfrm flipH="1">
            <a:off x="8905641" y="4732133"/>
            <a:ext cx="2208638" cy="774893"/>
          </a:xfrm>
          <a:prstGeom prst="line">
            <a:avLst/>
          </a:prstGeom>
          <a:noFill/>
          <a:ln w="19050" cap="flat" cmpd="sng" algn="ctr">
            <a:solidFill>
              <a:schemeClr val="tx2"/>
            </a:solidFill>
            <a:prstDash val="sysDash"/>
            <a:miter lim="800000"/>
            <a:tailEnd type="triangle"/>
          </a:ln>
          <a:effectLst/>
        </p:spPr>
      </p:cxnSp>
      <p:cxnSp>
        <p:nvCxnSpPr>
          <p:cNvPr id="61" name="Straight Connector 60">
            <a:extLst>
              <a:ext uri="{FF2B5EF4-FFF2-40B4-BE49-F238E27FC236}">
                <a16:creationId xmlns:a16="http://schemas.microsoft.com/office/drawing/2014/main" id="{4BC2FED8-B8FC-46A0-8C49-727DA386BE27}"/>
              </a:ext>
            </a:extLst>
          </p:cNvPr>
          <p:cNvCxnSpPr>
            <a:cxnSpLocks/>
          </p:cNvCxnSpPr>
          <p:nvPr/>
        </p:nvCxnSpPr>
        <p:spPr>
          <a:xfrm>
            <a:off x="10352947" y="4718646"/>
            <a:ext cx="0" cy="788380"/>
          </a:xfrm>
          <a:prstGeom prst="line">
            <a:avLst/>
          </a:prstGeom>
          <a:noFill/>
          <a:ln w="19050" cap="flat" cmpd="sng" algn="ctr">
            <a:solidFill>
              <a:schemeClr val="tx2"/>
            </a:solidFill>
            <a:prstDash val="sysDash"/>
            <a:miter lim="800000"/>
            <a:tailEnd type="triangle"/>
          </a:ln>
          <a:effectLst/>
        </p:spPr>
      </p:cxnSp>
      <p:cxnSp>
        <p:nvCxnSpPr>
          <p:cNvPr id="65" name="Straight Connector 64">
            <a:extLst>
              <a:ext uri="{FF2B5EF4-FFF2-40B4-BE49-F238E27FC236}">
                <a16:creationId xmlns:a16="http://schemas.microsoft.com/office/drawing/2014/main" id="{4BC2FED8-B8FC-46A0-8C49-727DA386BE27}"/>
              </a:ext>
            </a:extLst>
          </p:cNvPr>
          <p:cNvCxnSpPr>
            <a:cxnSpLocks/>
          </p:cNvCxnSpPr>
          <p:nvPr/>
        </p:nvCxnSpPr>
        <p:spPr>
          <a:xfrm flipH="1">
            <a:off x="8749370" y="4732133"/>
            <a:ext cx="1603577" cy="774893"/>
          </a:xfrm>
          <a:prstGeom prst="line">
            <a:avLst/>
          </a:prstGeom>
          <a:noFill/>
          <a:ln w="19050" cap="flat" cmpd="sng" algn="ctr">
            <a:solidFill>
              <a:schemeClr val="tx2"/>
            </a:solidFill>
            <a:prstDash val="sysDash"/>
            <a:miter lim="800000"/>
            <a:tailEnd type="triangle"/>
          </a:ln>
          <a:effectLst/>
        </p:spPr>
      </p:cxnSp>
      <p:cxnSp>
        <p:nvCxnSpPr>
          <p:cNvPr id="67" name="Straight Connector 66">
            <a:extLst>
              <a:ext uri="{FF2B5EF4-FFF2-40B4-BE49-F238E27FC236}">
                <a16:creationId xmlns:a16="http://schemas.microsoft.com/office/drawing/2014/main" id="{4BC2FED8-B8FC-46A0-8C49-727DA386BE27}"/>
              </a:ext>
            </a:extLst>
          </p:cNvPr>
          <p:cNvCxnSpPr>
            <a:cxnSpLocks/>
          </p:cNvCxnSpPr>
          <p:nvPr/>
        </p:nvCxnSpPr>
        <p:spPr>
          <a:xfrm flipH="1">
            <a:off x="6919556" y="4718646"/>
            <a:ext cx="1836296" cy="788380"/>
          </a:xfrm>
          <a:prstGeom prst="line">
            <a:avLst/>
          </a:prstGeom>
          <a:noFill/>
          <a:ln w="19050" cap="flat" cmpd="sng" algn="ctr">
            <a:solidFill>
              <a:schemeClr val="tx2"/>
            </a:solidFill>
            <a:prstDash val="sysDash"/>
            <a:miter lim="800000"/>
            <a:tailEnd type="triangle"/>
          </a:ln>
          <a:effectLst/>
        </p:spPr>
      </p:cxnSp>
      <p:cxnSp>
        <p:nvCxnSpPr>
          <p:cNvPr id="68" name="Straight Connector 67">
            <a:extLst>
              <a:ext uri="{FF2B5EF4-FFF2-40B4-BE49-F238E27FC236}">
                <a16:creationId xmlns:a16="http://schemas.microsoft.com/office/drawing/2014/main" id="{4BC2FED8-B8FC-46A0-8C49-727DA386BE27}"/>
              </a:ext>
            </a:extLst>
          </p:cNvPr>
          <p:cNvCxnSpPr>
            <a:cxnSpLocks/>
          </p:cNvCxnSpPr>
          <p:nvPr/>
        </p:nvCxnSpPr>
        <p:spPr>
          <a:xfrm>
            <a:off x="8745400" y="4718646"/>
            <a:ext cx="1836296" cy="788380"/>
          </a:xfrm>
          <a:prstGeom prst="line">
            <a:avLst/>
          </a:prstGeom>
          <a:noFill/>
          <a:ln w="19050" cap="flat" cmpd="sng" algn="ctr">
            <a:solidFill>
              <a:schemeClr val="tx2"/>
            </a:solidFill>
            <a:prstDash val="sysDash"/>
            <a:miter lim="800000"/>
            <a:tailEnd type="triangle"/>
          </a:ln>
          <a:effectLst/>
        </p:spPr>
      </p:cxnSp>
      <p:cxnSp>
        <p:nvCxnSpPr>
          <p:cNvPr id="70" name="Straight Connector 69">
            <a:extLst>
              <a:ext uri="{FF2B5EF4-FFF2-40B4-BE49-F238E27FC236}">
                <a16:creationId xmlns:a16="http://schemas.microsoft.com/office/drawing/2014/main" id="{4BC2FED8-B8FC-46A0-8C49-727DA386BE27}"/>
              </a:ext>
            </a:extLst>
          </p:cNvPr>
          <p:cNvCxnSpPr>
            <a:cxnSpLocks/>
          </p:cNvCxnSpPr>
          <p:nvPr/>
        </p:nvCxnSpPr>
        <p:spPr>
          <a:xfrm>
            <a:off x="6750177" y="4718646"/>
            <a:ext cx="0" cy="788380"/>
          </a:xfrm>
          <a:prstGeom prst="line">
            <a:avLst/>
          </a:prstGeom>
          <a:noFill/>
          <a:ln w="19050" cap="flat" cmpd="sng" algn="ctr">
            <a:solidFill>
              <a:schemeClr val="tx2"/>
            </a:solidFill>
            <a:prstDash val="sysDash"/>
            <a:miter lim="800000"/>
            <a:tailEnd type="triangle"/>
          </a:ln>
          <a:effectLst/>
        </p:spPr>
      </p:cxnSp>
      <p:cxnSp>
        <p:nvCxnSpPr>
          <p:cNvPr id="78" name="Straight Connector 77">
            <a:extLst>
              <a:ext uri="{FF2B5EF4-FFF2-40B4-BE49-F238E27FC236}">
                <a16:creationId xmlns:a16="http://schemas.microsoft.com/office/drawing/2014/main" id="{4BC2FED8-B8FC-46A0-8C49-727DA386BE27}"/>
              </a:ext>
            </a:extLst>
          </p:cNvPr>
          <p:cNvCxnSpPr>
            <a:cxnSpLocks/>
          </p:cNvCxnSpPr>
          <p:nvPr/>
        </p:nvCxnSpPr>
        <p:spPr>
          <a:xfrm>
            <a:off x="5994419" y="4718646"/>
            <a:ext cx="0" cy="788380"/>
          </a:xfrm>
          <a:prstGeom prst="line">
            <a:avLst/>
          </a:prstGeom>
          <a:noFill/>
          <a:ln w="19050" cap="flat" cmpd="sng" algn="ctr">
            <a:solidFill>
              <a:schemeClr val="tx2"/>
            </a:solidFill>
            <a:prstDash val="sysDash"/>
            <a:miter lim="800000"/>
            <a:tailEnd type="triangle"/>
          </a:ln>
          <a:effectLst/>
        </p:spPr>
      </p:cxnSp>
      <p:cxnSp>
        <p:nvCxnSpPr>
          <p:cNvPr id="79" name="Straight Connector 78">
            <a:extLst>
              <a:ext uri="{FF2B5EF4-FFF2-40B4-BE49-F238E27FC236}">
                <a16:creationId xmlns:a16="http://schemas.microsoft.com/office/drawing/2014/main" id="{4BC2FED8-B8FC-46A0-8C49-727DA386BE27}"/>
              </a:ext>
            </a:extLst>
          </p:cNvPr>
          <p:cNvCxnSpPr>
            <a:cxnSpLocks/>
          </p:cNvCxnSpPr>
          <p:nvPr/>
        </p:nvCxnSpPr>
        <p:spPr>
          <a:xfrm>
            <a:off x="7526340" y="4744246"/>
            <a:ext cx="1220823" cy="762780"/>
          </a:xfrm>
          <a:prstGeom prst="line">
            <a:avLst/>
          </a:prstGeom>
          <a:noFill/>
          <a:ln w="19050" cap="flat" cmpd="sng" algn="ctr">
            <a:solidFill>
              <a:schemeClr val="tx2"/>
            </a:solidFill>
            <a:prstDash val="sysDash"/>
            <a:miter lim="800000"/>
            <a:tailEnd type="triangle"/>
          </a:ln>
          <a:effectLst/>
        </p:spPr>
      </p:cxnSp>
      <p:cxnSp>
        <p:nvCxnSpPr>
          <p:cNvPr id="82" name="Straight Connector 81">
            <a:extLst>
              <a:ext uri="{FF2B5EF4-FFF2-40B4-BE49-F238E27FC236}">
                <a16:creationId xmlns:a16="http://schemas.microsoft.com/office/drawing/2014/main" id="{4BC2FED8-B8FC-46A0-8C49-727DA386BE27}"/>
              </a:ext>
            </a:extLst>
          </p:cNvPr>
          <p:cNvCxnSpPr>
            <a:cxnSpLocks/>
            <a:stCxn id="8" idx="4"/>
          </p:cNvCxnSpPr>
          <p:nvPr/>
        </p:nvCxnSpPr>
        <p:spPr>
          <a:xfrm>
            <a:off x="5994419" y="4744247"/>
            <a:ext cx="2600449" cy="762779"/>
          </a:xfrm>
          <a:prstGeom prst="line">
            <a:avLst/>
          </a:prstGeom>
          <a:noFill/>
          <a:ln w="19050" cap="flat" cmpd="sng" algn="ctr">
            <a:solidFill>
              <a:schemeClr val="tx2"/>
            </a:solidFill>
            <a:prstDash val="sysDash"/>
            <a:miter lim="800000"/>
            <a:tailEnd type="triangle"/>
          </a:ln>
          <a:effectLst/>
        </p:spPr>
      </p:cxnSp>
      <p:cxnSp>
        <p:nvCxnSpPr>
          <p:cNvPr id="84" name="Straight Connector 83">
            <a:extLst>
              <a:ext uri="{FF2B5EF4-FFF2-40B4-BE49-F238E27FC236}">
                <a16:creationId xmlns:a16="http://schemas.microsoft.com/office/drawing/2014/main" id="{4BC2FED8-B8FC-46A0-8C49-727DA386BE27}"/>
              </a:ext>
            </a:extLst>
          </p:cNvPr>
          <p:cNvCxnSpPr>
            <a:cxnSpLocks/>
            <a:stCxn id="10" idx="4"/>
          </p:cNvCxnSpPr>
          <p:nvPr/>
        </p:nvCxnSpPr>
        <p:spPr>
          <a:xfrm>
            <a:off x="7512315" y="4744246"/>
            <a:ext cx="2785284" cy="762780"/>
          </a:xfrm>
          <a:prstGeom prst="line">
            <a:avLst/>
          </a:prstGeom>
          <a:noFill/>
          <a:ln w="19050" cap="flat" cmpd="sng" algn="ctr">
            <a:solidFill>
              <a:schemeClr val="tx2"/>
            </a:solidFill>
            <a:prstDash val="sysDash"/>
            <a:miter lim="800000"/>
            <a:tailEnd type="triangle"/>
          </a:ln>
          <a:effectLst/>
        </p:spPr>
      </p:cxnSp>
      <p:grpSp>
        <p:nvGrpSpPr>
          <p:cNvPr id="7" name="Group 6">
            <a:extLst>
              <a:ext uri="{FF2B5EF4-FFF2-40B4-BE49-F238E27FC236}">
                <a16:creationId xmlns:a16="http://schemas.microsoft.com/office/drawing/2014/main" id="{C2E69D68-8A48-4B23-A03D-3BEBCE34CEAB}"/>
              </a:ext>
            </a:extLst>
          </p:cNvPr>
          <p:cNvGrpSpPr/>
          <p:nvPr/>
        </p:nvGrpSpPr>
        <p:grpSpPr>
          <a:xfrm>
            <a:off x="5693632" y="4141543"/>
            <a:ext cx="2119470" cy="602704"/>
            <a:chOff x="869004" y="3216612"/>
            <a:chExt cx="2050055" cy="602704"/>
          </a:xfrm>
          <a:solidFill>
            <a:schemeClr val="accent2"/>
          </a:solidFill>
        </p:grpSpPr>
        <p:sp>
          <p:nvSpPr>
            <p:cNvPr id="8" name="Oval 7">
              <a:extLst>
                <a:ext uri="{FF2B5EF4-FFF2-40B4-BE49-F238E27FC236}">
                  <a16:creationId xmlns:a16="http://schemas.microsoft.com/office/drawing/2014/main" id="{B97459E2-3C38-4149-8F43-EBA9EAF32DC1}"/>
                </a:ext>
              </a:extLst>
            </p:cNvPr>
            <p:cNvSpPr/>
            <p:nvPr/>
          </p:nvSpPr>
          <p:spPr>
            <a:xfrm>
              <a:off x="869004" y="3216613"/>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Andy Smith</a:t>
              </a:r>
            </a:p>
          </p:txBody>
        </p:sp>
        <p:sp>
          <p:nvSpPr>
            <p:cNvPr id="9" name="Oval 8">
              <a:extLst>
                <a:ext uri="{FF2B5EF4-FFF2-40B4-BE49-F238E27FC236}">
                  <a16:creationId xmlns:a16="http://schemas.microsoft.com/office/drawing/2014/main" id="{1027659A-BCC4-456C-8088-F2B16CEF5331}"/>
                </a:ext>
              </a:extLst>
            </p:cNvPr>
            <p:cNvSpPr/>
            <p:nvPr/>
          </p:nvSpPr>
          <p:spPr>
            <a:xfrm>
              <a:off x="1604163" y="3216613"/>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Mary Jones</a:t>
              </a:r>
            </a:p>
          </p:txBody>
        </p:sp>
        <p:sp>
          <p:nvSpPr>
            <p:cNvPr id="10" name="Oval 9">
              <a:extLst>
                <a:ext uri="{FF2B5EF4-FFF2-40B4-BE49-F238E27FC236}">
                  <a16:creationId xmlns:a16="http://schemas.microsoft.com/office/drawing/2014/main" id="{3E3B5CAA-9ADD-464D-9ECD-306317E993FF}"/>
                </a:ext>
              </a:extLst>
            </p:cNvPr>
            <p:cNvSpPr/>
            <p:nvPr/>
          </p:nvSpPr>
          <p:spPr>
            <a:xfrm>
              <a:off x="2337187" y="3216612"/>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Denny Usher</a:t>
              </a:r>
            </a:p>
          </p:txBody>
        </p:sp>
      </p:grpSp>
      <p:grpSp>
        <p:nvGrpSpPr>
          <p:cNvPr id="11" name="Group 10">
            <a:extLst>
              <a:ext uri="{FF2B5EF4-FFF2-40B4-BE49-F238E27FC236}">
                <a16:creationId xmlns:a16="http://schemas.microsoft.com/office/drawing/2014/main" id="{F1BF9468-594C-4B5C-9DA2-FBC57C97BC7F}"/>
              </a:ext>
            </a:extLst>
          </p:cNvPr>
          <p:cNvGrpSpPr/>
          <p:nvPr/>
        </p:nvGrpSpPr>
        <p:grpSpPr>
          <a:xfrm>
            <a:off x="10043627" y="4129431"/>
            <a:ext cx="1361626" cy="602703"/>
            <a:chOff x="869004" y="3216613"/>
            <a:chExt cx="1317031" cy="602703"/>
          </a:xfrm>
          <a:solidFill>
            <a:schemeClr val="accent2"/>
          </a:solidFill>
        </p:grpSpPr>
        <p:sp>
          <p:nvSpPr>
            <p:cNvPr id="12" name="Oval 11">
              <a:extLst>
                <a:ext uri="{FF2B5EF4-FFF2-40B4-BE49-F238E27FC236}">
                  <a16:creationId xmlns:a16="http://schemas.microsoft.com/office/drawing/2014/main" id="{38C08598-5C84-4C25-940F-3DB44313EDEF}"/>
                </a:ext>
              </a:extLst>
            </p:cNvPr>
            <p:cNvSpPr/>
            <p:nvPr/>
          </p:nvSpPr>
          <p:spPr>
            <a:xfrm>
              <a:off x="869004" y="3216613"/>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Bill Brown</a:t>
              </a:r>
            </a:p>
          </p:txBody>
        </p:sp>
        <p:sp>
          <p:nvSpPr>
            <p:cNvPr id="13" name="Oval 12">
              <a:extLst>
                <a:ext uri="{FF2B5EF4-FFF2-40B4-BE49-F238E27FC236}">
                  <a16:creationId xmlns:a16="http://schemas.microsoft.com/office/drawing/2014/main" id="{56F4A390-CFD8-4A85-8434-47961917003D}"/>
                </a:ext>
              </a:extLst>
            </p:cNvPr>
            <p:cNvSpPr/>
            <p:nvPr/>
          </p:nvSpPr>
          <p:spPr>
            <a:xfrm>
              <a:off x="1604163" y="3216613"/>
              <a:ext cx="581872" cy="60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Rachel Hogan</a:t>
              </a:r>
            </a:p>
          </p:txBody>
        </p:sp>
      </p:grpSp>
      <p:sp>
        <p:nvSpPr>
          <p:cNvPr id="14" name="Oval 13">
            <a:extLst>
              <a:ext uri="{FF2B5EF4-FFF2-40B4-BE49-F238E27FC236}">
                <a16:creationId xmlns:a16="http://schemas.microsoft.com/office/drawing/2014/main" id="{4C0E0222-C2DD-4C55-8B49-24CF9B319138}"/>
              </a:ext>
            </a:extLst>
          </p:cNvPr>
          <p:cNvSpPr/>
          <p:nvPr/>
        </p:nvSpPr>
        <p:spPr>
          <a:xfrm>
            <a:off x="8448584" y="4129430"/>
            <a:ext cx="601574" cy="602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Sue Daniels</a:t>
            </a:r>
          </a:p>
        </p:txBody>
      </p:sp>
    </p:spTree>
    <p:extLst>
      <p:ext uri="{BB962C8B-B14F-4D97-AF65-F5344CB8AC3E}">
        <p14:creationId xmlns:p14="http://schemas.microsoft.com/office/powerpoint/2010/main" val="235651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Segoe UI"/>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(24 Regions)</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6"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email">
                <a:biLevel thresh="25000"/>
                <a:extLst>
                  <a:ext uri="{28A0092B-C50C-407E-A947-70E740481C1C}">
                    <a14:useLocalDpi xmlns:a14="http://schemas.microsoft.com/office/drawing/2010/main"/>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latin typeface="Segoe UI"/>
                <a:ea typeface="Segoe UI" pitchFamily="34" charset="0"/>
                <a:cs typeface="Segoe UI" pitchFamily="34" charset="0"/>
              </a:rPr>
              <a:t>Hybrid</a:t>
            </a:r>
          </a:p>
          <a:p>
            <a:pPr algn="ctr" defTabSz="895923" fontAlgn="base">
              <a:lnSpc>
                <a:spcPct val="90000"/>
              </a:lnSpc>
            </a:pPr>
            <a:r>
              <a:rPr lang="en-US" sz="1176" b="1" kern="0" dirty="0">
                <a:solidFill>
                  <a:srgbClr val="FFFFFF"/>
                </a:solidFill>
                <a:latin typeface="Segoe UI"/>
                <a:ea typeface="Segoe UI" pitchFamily="34" charset="0"/>
                <a:cs typeface="Segoe UI" pitchFamily="34" charset="0"/>
              </a:rPr>
              <a:t>Operations</a:t>
            </a:r>
            <a:endParaRPr lang="en-US" sz="1274" b="1" kern="0" dirty="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56"/>
            <a:endParaRPr lang="en-US">
              <a:solidFill>
                <a:srgbClr val="FFFFFF"/>
              </a:solidFill>
              <a:latin typeface="Segoe UI"/>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email">
              <a:biLevel thresh="25000"/>
              <a:extLst>
                <a:ext uri="{28A0092B-C50C-407E-A947-70E740481C1C}">
                  <a14:useLocalDpi xmlns:a14="http://schemas.microsoft.com/office/drawing/2010/main"/>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email">
                <a:biLevel thresh="25000"/>
                <a:extLst>
                  <a:ext uri="{28A0092B-C50C-407E-A947-70E740481C1C}">
                    <a14:useLocalDpi xmlns:a14="http://schemas.microsoft.com/office/drawing/2010/main"/>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email">
                <a:biLevel thresh="25000"/>
                <a:extLst>
                  <a:ext uri="{28A0092B-C50C-407E-A947-70E740481C1C}">
                    <a14:useLocalDpi xmlns:a14="http://schemas.microsoft.com/office/drawing/2010/main"/>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email">
              <a:biLevel thresh="25000"/>
              <a:extLst>
                <a:ext uri="{28A0092B-C50C-407E-A947-70E740481C1C}">
                  <a14:useLocalDpi xmlns:a14="http://schemas.microsoft.com/office/drawing/2010/main"/>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52" cstate="email">
              <a:biLevel thresh="25000"/>
              <a:extLst>
                <a:ext uri="{28A0092B-C50C-407E-A947-70E740481C1C}">
                  <a14:useLocalDpi xmlns:a14="http://schemas.microsoft.com/office/drawing/2010/main"/>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6988668" y="5270432"/>
              <a:ext cx="238842" cy="238842"/>
            </a:xfrm>
            <a:prstGeom prst="rect">
              <a:avLst/>
            </a:prstGeom>
          </p:spPr>
        </p:pic>
      </p:grpSp>
      <p:grpSp>
        <p:nvGrpSpPr>
          <p:cNvPr id="243" name="Group 242"/>
          <p:cNvGrpSpPr/>
          <p:nvPr/>
        </p:nvGrpSpPr>
        <p:grpSpPr>
          <a:xfrm>
            <a:off x="3528146" y="1098778"/>
            <a:ext cx="5577680" cy="4603178"/>
            <a:chOff x="6735903" y="1047953"/>
            <a:chExt cx="5689524" cy="4695481"/>
          </a:xfrm>
        </p:grpSpPr>
        <p:sp>
          <p:nvSpPr>
            <p:cNvPr id="244" name="Rectangle 243"/>
            <p:cNvSpPr/>
            <p:nvPr/>
          </p:nvSpPr>
          <p:spPr bwMode="auto">
            <a:xfrm>
              <a:off x="6735903" y="1047953"/>
              <a:ext cx="5689524" cy="46954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5" name="Group 244"/>
            <p:cNvGrpSpPr/>
            <p:nvPr/>
          </p:nvGrpSpPr>
          <p:grpSpPr>
            <a:xfrm>
              <a:off x="6864788" y="1235832"/>
              <a:ext cx="5307452" cy="4254356"/>
              <a:chOff x="6864788" y="1235832"/>
              <a:chExt cx="5307452" cy="4254356"/>
            </a:xfrm>
          </p:grpSpPr>
          <p:grpSp>
            <p:nvGrpSpPr>
              <p:cNvPr id="248" name="Group 247"/>
              <p:cNvGrpSpPr/>
              <p:nvPr/>
            </p:nvGrpSpPr>
            <p:grpSpPr>
              <a:xfrm>
                <a:off x="6864788" y="1235832"/>
                <a:ext cx="4997345" cy="4254356"/>
                <a:chOff x="6864788" y="1235832"/>
                <a:chExt cx="4997345" cy="4254356"/>
              </a:xfrm>
            </p:grpSpPr>
            <p:grpSp>
              <p:nvGrpSpPr>
                <p:cNvPr id="250" name="Group 249"/>
                <p:cNvGrpSpPr/>
                <p:nvPr/>
              </p:nvGrpSpPr>
              <p:grpSpPr>
                <a:xfrm>
                  <a:off x="8322902" y="1235832"/>
                  <a:ext cx="3311319" cy="968115"/>
                  <a:chOff x="6621400" y="1260137"/>
                  <a:chExt cx="5695750" cy="1577381"/>
                </a:xfrm>
              </p:grpSpPr>
              <p:pic>
                <p:nvPicPr>
                  <p:cNvPr id="283" name="Picture 2" descr="https://mediabank.partners.extranet.microsoft.com/Assets/Active/M-Q/Microsoft_.NET/Microsoft_NET_ADO_.NET/Logos+Logotypes/NET-ADO_bL.png"/>
                  <p:cNvPicPr>
                    <a:picLocks noChangeAspect="1" noChangeArrowheads="1"/>
                  </p:cNvPicPr>
                  <p:nvPr/>
                </p:nvPicPr>
                <p:blipFill>
                  <a:blip r:embed="rId55" cstate="email">
                    <a:alphaModFix/>
                    <a:duotone>
                      <a:prstClr val="black"/>
                      <a:schemeClr val="tx1">
                        <a:tint val="45000"/>
                        <a:satMod val="400000"/>
                      </a:schemeClr>
                    </a:duotone>
                    <a:extLst>
                      <a:ext uri="{BEBA8EAE-BF5A-486C-A8C5-ECC9F3942E4B}">
                        <a14:imgProps xmlns:a14="http://schemas.microsoft.com/office/drawing/2010/main">
                          <a14:imgLayer r:embed="rId5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718704" y="1361491"/>
                    <a:ext cx="2362777" cy="682881"/>
                  </a:xfrm>
                  <a:prstGeom prst="rect">
                    <a:avLst/>
                  </a:prstGeom>
                  <a:noFill/>
                </p:spPr>
              </p:pic>
              <p:pic>
                <p:nvPicPr>
                  <p:cNvPr id="284" name="Picture 4" descr="http://www.jbase.com/new/products/images/java.png"/>
                  <p:cNvPicPr>
                    <a:picLocks noChangeAspect="1" noChangeArrowheads="1"/>
                  </p:cNvPicPr>
                  <p:nvPr/>
                </p:nvPicPr>
                <p:blipFill>
                  <a:blip r:embed="rId57" cstate="email">
                    <a:duotone>
                      <a:prstClr val="black"/>
                      <a:schemeClr val="tx1">
                        <a:tint val="45000"/>
                        <a:satMod val="400000"/>
                      </a:schemeClr>
                    </a:duotone>
                    <a:extLst>
                      <a:ext uri="{BEBA8EAE-BF5A-486C-A8C5-ECC9F3942E4B}">
                        <a14:imgProps xmlns:a14="http://schemas.microsoft.com/office/drawing/2010/main">
                          <a14:imgLayer r:embed="rId5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1483714" y="1260137"/>
                    <a:ext cx="833436" cy="1555036"/>
                  </a:xfrm>
                  <a:prstGeom prst="rect">
                    <a:avLst/>
                  </a:prstGeom>
                  <a:noFill/>
                </p:spPr>
              </p:pic>
              <p:pic>
                <p:nvPicPr>
                  <p:cNvPr id="285" name="Picture 284" descr="PHP.png"/>
                  <p:cNvPicPr>
                    <a:picLocks noChangeAspect="1"/>
                  </p:cNvPicPr>
                  <p:nvPr/>
                </p:nvPicPr>
                <p:blipFill>
                  <a:blip r:embed="rId59" cstate="email">
                    <a:duotone>
                      <a:prstClr val="black"/>
                      <a:schemeClr val="tx1">
                        <a:tint val="45000"/>
                        <a:satMod val="400000"/>
                      </a:schemeClr>
                    </a:duotone>
                    <a:extLst>
                      <a:ext uri="{BEBA8EAE-BF5A-486C-A8C5-ECC9F3942E4B}">
                        <a14:imgProps xmlns:a14="http://schemas.microsoft.com/office/drawing/2010/main">
                          <a14:imgLayer r:embed="rId60">
                            <a14:imgEffect>
                              <a14:brightnessContrast bright="-100000"/>
                            </a14:imgEffect>
                          </a14:imgLayer>
                        </a14:imgProps>
                      </a:ext>
                      <a:ext uri="{28A0092B-C50C-407E-A947-70E740481C1C}">
                        <a14:useLocalDpi xmlns:a14="http://schemas.microsoft.com/office/drawing/2010/main"/>
                      </a:ext>
                    </a:extLst>
                  </a:blip>
                  <a:stretch>
                    <a:fillRect/>
                  </a:stretch>
                </p:blipFill>
                <p:spPr>
                  <a:xfrm>
                    <a:off x="9606405" y="1432173"/>
                    <a:ext cx="1180078" cy="620645"/>
                  </a:xfrm>
                  <a:prstGeom prst="rect">
                    <a:avLst/>
                  </a:prstGeom>
                  <a:noFill/>
                </p:spPr>
              </p:pic>
              <p:pic>
                <p:nvPicPr>
                  <p:cNvPr id="286" name="Picture 285"/>
                  <p:cNvPicPr>
                    <a:picLocks noChangeAspect="1"/>
                  </p:cNvPicPr>
                  <p:nvPr/>
                </p:nvPicPr>
                <p:blipFill>
                  <a:blip r:embed="rId61" cstate="email">
                    <a:duotone>
                      <a:prstClr val="black"/>
                      <a:schemeClr val="tx1">
                        <a:tint val="45000"/>
                        <a:satMod val="400000"/>
                      </a:schemeClr>
                    </a:duotone>
                    <a:extLst>
                      <a:ext uri="{BEBA8EAE-BF5A-486C-A8C5-ECC9F3942E4B}">
                        <a14:imgProps xmlns:a14="http://schemas.microsoft.com/office/drawing/2010/main">
                          <a14:imgLayer r:embed="rId62">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6621400" y="2302711"/>
                    <a:ext cx="1946761" cy="514634"/>
                  </a:xfrm>
                  <a:prstGeom prst="rect">
                    <a:avLst/>
                  </a:prstGeom>
                </p:spPr>
              </p:pic>
              <p:pic>
                <p:nvPicPr>
                  <p:cNvPr id="287" name="Picture 286"/>
                  <p:cNvPicPr>
                    <a:picLocks noChangeAspect="1"/>
                  </p:cNvPicPr>
                  <p:nvPr/>
                </p:nvPicPr>
                <p:blipFill>
                  <a:blip r:embed="rId63" cstate="email">
                    <a:duotone>
                      <a:prstClr val="black"/>
                      <a:schemeClr val="tx1">
                        <a:tint val="45000"/>
                        <a:satMod val="400000"/>
                      </a:schemeClr>
                    </a:duotone>
                    <a:lum bright="-100000"/>
                    <a:extLst>
                      <a:ext uri="{28A0092B-C50C-407E-A947-70E740481C1C}">
                        <a14:useLocalDpi xmlns:a14="http://schemas.microsoft.com/office/drawing/2010/main"/>
                      </a:ext>
                    </a:extLst>
                  </a:blip>
                  <a:stretch>
                    <a:fillRect/>
                  </a:stretch>
                </p:blipFill>
                <p:spPr>
                  <a:xfrm>
                    <a:off x="9152678" y="2385470"/>
                    <a:ext cx="1840745" cy="452048"/>
                  </a:xfrm>
                  <a:prstGeom prst="rect">
                    <a:avLst/>
                  </a:prstGeom>
                </p:spPr>
              </p:pic>
            </p:grpSp>
            <p:grpSp>
              <p:nvGrpSpPr>
                <p:cNvPr id="251" name="Group 250"/>
                <p:cNvGrpSpPr/>
                <p:nvPr/>
              </p:nvGrpSpPr>
              <p:grpSpPr>
                <a:xfrm>
                  <a:off x="8781196" y="4810762"/>
                  <a:ext cx="1928351" cy="679426"/>
                  <a:chOff x="8781196" y="4810762"/>
                  <a:chExt cx="1928351" cy="679426"/>
                </a:xfrm>
              </p:grpSpPr>
              <p:grpSp>
                <p:nvGrpSpPr>
                  <p:cNvPr id="277" name="Group 276"/>
                  <p:cNvGrpSpPr/>
                  <p:nvPr/>
                </p:nvGrpSpPr>
                <p:grpSpPr>
                  <a:xfrm>
                    <a:off x="8781196" y="4827520"/>
                    <a:ext cx="668856" cy="617542"/>
                    <a:chOff x="7110684" y="4142550"/>
                    <a:chExt cx="552708" cy="552708"/>
                  </a:xfrm>
                  <a:solidFill>
                    <a:srgbClr val="000000"/>
                  </a:solidFill>
                </p:grpSpPr>
                <p:sp>
                  <p:nvSpPr>
                    <p:cNvPr id="27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latin typeface="Segoe UI"/>
                      </a:endParaRPr>
                    </a:p>
                  </p:txBody>
                </p:sp>
                <p:sp>
                  <p:nvSpPr>
                    <p:cNvPr id="28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latin typeface="Segoe UI"/>
                      </a:endParaRPr>
                    </a:p>
                  </p:txBody>
                </p:sp>
                <p:sp>
                  <p:nvSpPr>
                    <p:cNvPr id="28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latin typeface="Segoe UI"/>
                      </a:endParaRPr>
                    </a:p>
                  </p:txBody>
                </p:sp>
                <p:sp>
                  <p:nvSpPr>
                    <p:cNvPr id="28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latin typeface="Segoe UI"/>
                      </a:endParaRPr>
                    </a:p>
                  </p:txBody>
                </p:sp>
              </p:grpSp>
              <p:sp>
                <p:nvSpPr>
                  <p:cNvPr id="278"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latin typeface="Segoe UI"/>
                    </a:endParaRPr>
                  </a:p>
                </p:txBody>
              </p:sp>
            </p:grpSp>
            <p:cxnSp>
              <p:nvCxnSpPr>
                <p:cNvPr id="252" name="Straight Connector 25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grpSp>
              <p:nvGrpSpPr>
                <p:cNvPr id="253" name="Group 252"/>
                <p:cNvGrpSpPr/>
                <p:nvPr/>
              </p:nvGrpSpPr>
              <p:grpSpPr>
                <a:xfrm>
                  <a:off x="7970931" y="4122034"/>
                  <a:ext cx="2958720" cy="367715"/>
                  <a:chOff x="7970931" y="4122034"/>
                  <a:chExt cx="2958720" cy="367715"/>
                </a:xfrm>
              </p:grpSpPr>
              <p:pic>
                <p:nvPicPr>
                  <p:cNvPr id="275" name="Picture 274"/>
                  <p:cNvPicPr>
                    <a:picLocks noChangeAspect="1"/>
                  </p:cNvPicPr>
                  <p:nvPr/>
                </p:nvPicPr>
                <p:blipFill>
                  <a:blip r:embed="rId64" cstate="email">
                    <a:duotone>
                      <a:prstClr val="black"/>
                      <a:srgbClr val="FF0000">
                        <a:tint val="45000"/>
                        <a:satMod val="400000"/>
                      </a:srgbClr>
                    </a:duotone>
                    <a:extLst>
                      <a:ext uri="{BEBA8EAE-BF5A-486C-A8C5-ECC9F3942E4B}">
                        <a14:imgProps xmlns:a14="http://schemas.microsoft.com/office/drawing/2010/main">
                          <a14:imgLayer r:embed="rId65">
                            <a14:imgEffect>
                              <a14:artisticGlowEdges/>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7970931" y="4122034"/>
                    <a:ext cx="1411581" cy="349803"/>
                  </a:xfrm>
                  <a:prstGeom prst="rect">
                    <a:avLst/>
                  </a:prstGeom>
                </p:spPr>
              </p:pic>
              <p:pic>
                <p:nvPicPr>
                  <p:cNvPr id="276" name="Picture 2" descr="https://encrypted-tbn1.gstatic.com/images?q=tbn:ANd9GcSU4_TkMLpE3Fd8IzUzpdhHuyuUHMZj1NQSvjo-kBjZLpJnpc_Uxg"/>
                  <p:cNvPicPr>
                    <a:picLocks noChangeAspect="1" noChangeArrowheads="1"/>
                  </p:cNvPicPr>
                  <p:nvPr/>
                </p:nvPicPr>
                <p:blipFill>
                  <a:blip r:embed="rId66" cstate="email">
                    <a:clrChange>
                      <a:clrFrom>
                        <a:srgbClr val="000000">
                          <a:alpha val="0"/>
                        </a:srgbClr>
                      </a:clrFrom>
                      <a:clrTo>
                        <a:srgbClr val="000000">
                          <a:alpha val="0"/>
                        </a:srgbClr>
                      </a:clrTo>
                    </a:clrChange>
                    <a:extLst>
                      <a:ext uri="{BEBA8EAE-BF5A-486C-A8C5-ECC9F3942E4B}">
                        <a14:imgProps xmlns:a14="http://schemas.microsoft.com/office/drawing/2010/main">
                          <a14:imgLayer r:embed="rId67">
                            <a14:imgEffect>
                              <a14:backgroundRemoval t="0" b="99083" l="0" r="1000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4" name="Straight Connector 25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255" name="Straight Connector 25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256" name="Straight Connector 25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257" name="TextBox 256"/>
                <p:cNvSpPr txBox="1"/>
                <p:nvPr/>
              </p:nvSpPr>
              <p:spPr>
                <a:xfrm>
                  <a:off x="6864788" y="1257384"/>
                  <a:ext cx="1060227" cy="461665"/>
                </a:xfrm>
                <a:prstGeom prst="rect">
                  <a:avLst/>
                </a:prstGeom>
                <a:noFill/>
              </p:spPr>
              <p:txBody>
                <a:bodyPr wrap="non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z="1765"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58" name="TextBox 257"/>
                <p:cNvSpPr txBox="1"/>
                <p:nvPr/>
              </p:nvSpPr>
              <p:spPr>
                <a:xfrm>
                  <a:off x="6864788" y="2301604"/>
                  <a:ext cx="1448564" cy="461665"/>
                </a:xfrm>
                <a:prstGeom prst="rect">
                  <a:avLst/>
                </a:prstGeom>
                <a:noFill/>
              </p:spPr>
              <p:txBody>
                <a:bodyPr wrap="squar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259" name="TextBox 258"/>
                <p:cNvSpPr txBox="1"/>
                <p:nvPr/>
              </p:nvSpPr>
              <p:spPr>
                <a:xfrm>
                  <a:off x="6864788" y="3101042"/>
                  <a:ext cx="855042" cy="461665"/>
                </a:xfrm>
                <a:prstGeom prst="rect">
                  <a:avLst/>
                </a:prstGeom>
                <a:noFill/>
              </p:spPr>
              <p:txBody>
                <a:bodyPr wrap="non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z="1765"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60" name="TextBox 259"/>
                <p:cNvSpPr txBox="1"/>
                <p:nvPr/>
              </p:nvSpPr>
              <p:spPr>
                <a:xfrm>
                  <a:off x="6864788" y="3987986"/>
                  <a:ext cx="1023165" cy="461665"/>
                </a:xfrm>
                <a:prstGeom prst="rect">
                  <a:avLst/>
                </a:prstGeom>
                <a:noFill/>
              </p:spPr>
              <p:txBody>
                <a:bodyPr wrap="non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z="1765"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61" name="TextBox 260"/>
                <p:cNvSpPr txBox="1"/>
                <p:nvPr/>
              </p:nvSpPr>
              <p:spPr>
                <a:xfrm>
                  <a:off x="6864788" y="4640499"/>
                  <a:ext cx="1020151" cy="627864"/>
                </a:xfrm>
                <a:prstGeom prst="rect">
                  <a:avLst/>
                </a:prstGeom>
                <a:noFill/>
              </p:spPr>
              <p:txBody>
                <a:bodyPr wrap="none" lIns="179285" tIns="143428" rIns="179285" bIns="143428" rtlCol="0">
                  <a:spAutoFit/>
                </a:bodyPr>
                <a:lstStyle/>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defTabSz="914133">
                    <a:lnSpc>
                      <a:spcPct val="90000"/>
                    </a:lnSpc>
                  </a:pPr>
                  <a:r>
                    <a:rPr lang="en-US" sz="1176"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z="1765" spc="-49"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262" name="Group 261"/>
                <p:cNvGrpSpPr/>
                <p:nvPr/>
              </p:nvGrpSpPr>
              <p:grpSpPr>
                <a:xfrm>
                  <a:off x="8580876" y="2362652"/>
                  <a:ext cx="2502978" cy="647856"/>
                  <a:chOff x="8580876" y="2315027"/>
                  <a:chExt cx="2502978" cy="647856"/>
                </a:xfrm>
              </p:grpSpPr>
              <p:pic>
                <p:nvPicPr>
                  <p:cNvPr id="267" name="Picture 10" descr="https://encrypted-tbn3.gstatic.com/images?q=tbn:ANd9GcQgAB8I4GUYPGAuHqEufTpFML_JWZior9mwUJP3P5Tro4I_bcL5"/>
                  <p:cNvPicPr>
                    <a:picLocks noChangeAspect="1" noChangeArrowheads="1"/>
                  </p:cNvPicPr>
                  <p:nvPr/>
                </p:nvPicPr>
                <p:blipFill>
                  <a:blip r:embed="rId68" cstate="email">
                    <a:biLevel thresh="50000"/>
                    <a:extLst>
                      <a:ext uri="{BEBA8EAE-BF5A-486C-A8C5-ECC9F3942E4B}">
                        <a14:imgProps xmlns:a14="http://schemas.microsoft.com/office/drawing/2010/main">
                          <a14:imgLayer r:embed="rId69">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67"/>
                  <p:cNvPicPr>
                    <a:picLocks noChangeAspect="1"/>
                  </p:cNvPicPr>
                  <p:nvPr/>
                </p:nvPicPr>
                <p:blipFill>
                  <a:blip r:embed="rId70" cstate="email">
                    <a:biLevel thresh="75000"/>
                    <a:extLst>
                      <a:ext uri="{BEBA8EAE-BF5A-486C-A8C5-ECC9F3942E4B}">
                        <a14:imgProps xmlns:a14="http://schemas.microsoft.com/office/drawing/2010/main">
                          <a14:imgLayer r:embed="rId71">
                            <a14:imgEffect>
                              <a14:brightnessContrast contrast="4000"/>
                            </a14:imgEffect>
                          </a14:imgLayer>
                        </a14:imgProps>
                      </a:ext>
                      <a:ext uri="{28A0092B-C50C-407E-A947-70E740481C1C}">
                        <a14:useLocalDpi xmlns:a14="http://schemas.microsoft.com/office/drawing/2010/main"/>
                      </a:ext>
                    </a:extLst>
                  </a:blip>
                  <a:stretch>
                    <a:fillRect/>
                  </a:stretch>
                </p:blipFill>
                <p:spPr>
                  <a:xfrm>
                    <a:off x="9415834" y="2355505"/>
                    <a:ext cx="851682" cy="607378"/>
                  </a:xfrm>
                  <a:prstGeom prst="rect">
                    <a:avLst/>
                  </a:prstGeom>
                </p:spPr>
              </p:pic>
              <p:grpSp>
                <p:nvGrpSpPr>
                  <p:cNvPr id="269" name="Group 268"/>
                  <p:cNvGrpSpPr/>
                  <p:nvPr/>
                </p:nvGrpSpPr>
                <p:grpSpPr>
                  <a:xfrm>
                    <a:off x="10518154" y="2315027"/>
                    <a:ext cx="565700" cy="647594"/>
                    <a:chOff x="11227523" y="2315027"/>
                    <a:chExt cx="565700" cy="647594"/>
                  </a:xfrm>
                </p:grpSpPr>
                <p:pic>
                  <p:nvPicPr>
                    <p:cNvPr id="270" name="Picture 269"/>
                    <p:cNvPicPr>
                      <a:picLocks noChangeAspect="1"/>
                    </p:cNvPicPr>
                    <p:nvPr/>
                  </p:nvPicPr>
                  <p:blipFill rotWithShape="1">
                    <a:blip r:embed="rId72" cstate="email">
                      <a:biLevel thresh="50000"/>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271" name="Picture 270"/>
                    <p:cNvPicPr>
                      <a:picLocks noChangeAspect="1"/>
                    </p:cNvPicPr>
                    <p:nvPr/>
                  </p:nvPicPr>
                  <p:blipFill rotWithShape="1">
                    <a:blip r:embed="rId73" cstate="email">
                      <a:biLevel thresh="50000"/>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grpSp>
            <p:grpSp>
              <p:nvGrpSpPr>
                <p:cNvPr id="263" name="Group 262"/>
                <p:cNvGrpSpPr/>
                <p:nvPr/>
              </p:nvGrpSpPr>
              <p:grpSpPr>
                <a:xfrm>
                  <a:off x="8619647" y="3223400"/>
                  <a:ext cx="2377226" cy="672139"/>
                  <a:chOff x="8619647" y="3223400"/>
                  <a:chExt cx="2377226" cy="672139"/>
                </a:xfrm>
              </p:grpSpPr>
              <p:pic>
                <p:nvPicPr>
                  <p:cNvPr id="264" name="Picture 7"/>
                  <p:cNvPicPr>
                    <a:picLocks noChangeAspect="1" noChangeArrowheads="1"/>
                  </p:cNvPicPr>
                  <p:nvPr/>
                </p:nvPicPr>
                <p:blipFill>
                  <a:blip r:embed="rId74" cstate="email">
                    <a:biLevel thresh="75000"/>
                    <a:extLst>
                      <a:ext uri="{28A0092B-C50C-407E-A947-70E740481C1C}">
                        <a14:useLocalDpi xmlns:a14="http://schemas.microsoft.com/office/drawing/2010/main"/>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8"/>
                  <p:cNvPicPr>
                    <a:picLocks noChangeAspect="1" noChangeArrowheads="1"/>
                  </p:cNvPicPr>
                  <p:nvPr/>
                </p:nvPicPr>
                <p:blipFill>
                  <a:blip r:embed="rId75" cstate="email">
                    <a:biLevel thresh="50000"/>
                    <a:extLst>
                      <a:ext uri="{28A0092B-C50C-407E-A947-70E740481C1C}">
                        <a14:useLocalDpi xmlns:a14="http://schemas.microsoft.com/office/drawing/2010/main"/>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 name="Picture 14"/>
                  <p:cNvPicPr>
                    <a:picLocks noChangeAspect="1" noChangeArrowheads="1"/>
                  </p:cNvPicPr>
                  <p:nvPr/>
                </p:nvPicPr>
                <p:blipFill>
                  <a:blip r:embed="rId76" cstate="email">
                    <a:biLevel thresh="75000"/>
                    <a:extLst>
                      <a:ext uri="{28A0092B-C50C-407E-A947-70E740481C1C}">
                        <a14:useLocalDpi xmlns:a14="http://schemas.microsoft.com/office/drawing/2010/main"/>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249" name="Picture 2" descr="http://cf.juggle-images.com/fit/white/125x125/oracle-5-logo-primary.jpg"/>
              <p:cNvPicPr>
                <a:picLocks noChangeAspect="1" noChangeArrowheads="1"/>
              </p:cNvPicPr>
              <p:nvPr/>
            </p:nvPicPr>
            <p:blipFill rotWithShape="1">
              <a:blip r:embed="rId77" cstate="email">
                <a:extLst>
                  <a:ext uri="{28A0092B-C50C-407E-A947-70E740481C1C}">
                    <a14:useLocalDpi xmlns:a14="http://schemas.microsoft.com/office/drawing/2010/main"/>
                  </a:ext>
                </a:extLst>
              </a:blip>
              <a:srcRect/>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24289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grpSp>
        <p:nvGrpSpPr>
          <p:cNvPr id="196" name="Group 195"/>
          <p:cNvGrpSpPr/>
          <p:nvPr/>
        </p:nvGrpSpPr>
        <p:grpSpPr>
          <a:xfrm>
            <a:off x="317903" y="2039180"/>
            <a:ext cx="3359726" cy="2641982"/>
            <a:chOff x="-2087057" y="3086116"/>
            <a:chExt cx="4108356" cy="2694959"/>
          </a:xfrm>
        </p:grpSpPr>
        <p:sp>
          <p:nvSpPr>
            <p:cNvPr id="197" name="TextBox 196"/>
            <p:cNvSpPr txBox="1"/>
            <p:nvPr/>
          </p:nvSpPr>
          <p:spPr>
            <a:xfrm>
              <a:off x="-2087057" y="3086116"/>
              <a:ext cx="2577174" cy="2165208"/>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273" b="0" i="0" u="none" strike="noStrike" kern="0" cap="none" spc="-147"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rPr>
                <a:t>1.4</a:t>
              </a:r>
            </a:p>
          </p:txBody>
        </p:sp>
        <p:sp>
          <p:nvSpPr>
            <p:cNvPr id="198" name="TextBox 197"/>
            <p:cNvSpPr txBox="1"/>
            <p:nvPr/>
          </p:nvSpPr>
          <p:spPr>
            <a:xfrm>
              <a:off x="-2006254" y="4543813"/>
              <a:ext cx="4027553" cy="1237262"/>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million miles of</a:t>
              </a:r>
              <a:b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fiber in our DCs</a:t>
              </a:r>
            </a:p>
          </p:txBody>
        </p:sp>
      </p:grpSp>
      <p:grpSp>
        <p:nvGrpSpPr>
          <p:cNvPr id="3" name="Group 2"/>
          <p:cNvGrpSpPr/>
          <p:nvPr/>
        </p:nvGrpSpPr>
        <p:grpSpPr>
          <a:xfrm>
            <a:off x="695567" y="4684151"/>
            <a:ext cx="1811475" cy="1824655"/>
            <a:chOff x="709514" y="4777581"/>
            <a:chExt cx="1847799" cy="1861243"/>
          </a:xfrm>
        </p:grpSpPr>
        <p:grpSp>
          <p:nvGrpSpPr>
            <p:cNvPr id="13" name="Group 12"/>
            <p:cNvGrpSpPr/>
            <p:nvPr/>
          </p:nvGrpSpPr>
          <p:grpSpPr>
            <a:xfrm>
              <a:off x="709514" y="4777581"/>
              <a:ext cx="1847799" cy="226954"/>
              <a:chOff x="707365" y="4790212"/>
              <a:chExt cx="1847799" cy="226954"/>
            </a:xfrm>
          </p:grpSpPr>
          <p:sp>
            <p:nvSpPr>
              <p:cNvPr id="174" name="Oval 173"/>
              <p:cNvSpPr/>
              <p:nvPr/>
            </p:nvSpPr>
            <p:spPr bwMode="auto">
              <a:xfrm>
                <a:off x="707365" y="4790212"/>
                <a:ext cx="228600" cy="226954"/>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1068852" y="4825792"/>
                <a:ext cx="1486312"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Datacenter</a:t>
                </a:r>
              </a:p>
            </p:txBody>
          </p:sp>
        </p:grpSp>
        <p:grpSp>
          <p:nvGrpSpPr>
            <p:cNvPr id="10" name="Group 9"/>
            <p:cNvGrpSpPr/>
            <p:nvPr/>
          </p:nvGrpSpPr>
          <p:grpSpPr>
            <a:xfrm>
              <a:off x="733039" y="5829202"/>
              <a:ext cx="1731161" cy="181176"/>
              <a:chOff x="742935" y="5736517"/>
              <a:chExt cx="1731161" cy="181176"/>
            </a:xfrm>
          </p:grpSpPr>
          <p:sp>
            <p:nvSpPr>
              <p:cNvPr id="175" name="Oval 174"/>
              <p:cNvSpPr/>
              <p:nvPr/>
            </p:nvSpPr>
            <p:spPr bwMode="auto">
              <a:xfrm>
                <a:off x="742935" y="5736517"/>
                <a:ext cx="181176" cy="181176"/>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TextBox 189"/>
              <p:cNvSpPr txBox="1"/>
              <p:nvPr/>
            </p:nvSpPr>
            <p:spPr>
              <a:xfrm>
                <a:off x="1068852" y="5749208"/>
                <a:ext cx="1405244"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Internet Exchange</a:t>
                </a:r>
              </a:p>
            </p:txBody>
          </p:sp>
        </p:grpSp>
        <p:grpSp>
          <p:nvGrpSpPr>
            <p:cNvPr id="9" name="Group 8"/>
            <p:cNvGrpSpPr/>
            <p:nvPr/>
          </p:nvGrpSpPr>
          <p:grpSpPr>
            <a:xfrm>
              <a:off x="732938" y="6176223"/>
              <a:ext cx="1731262" cy="155794"/>
              <a:chOff x="742834" y="6084039"/>
              <a:chExt cx="1731262" cy="155794"/>
            </a:xfrm>
          </p:grpSpPr>
          <p:cxnSp>
            <p:nvCxnSpPr>
              <p:cNvPr id="186" name="Straight Connector 185"/>
              <p:cNvCxnSpPr/>
              <p:nvPr/>
            </p:nvCxnSpPr>
            <p:spPr>
              <a:xfrm>
                <a:off x="742834" y="6161936"/>
                <a:ext cx="181378" cy="0"/>
              </a:xfrm>
              <a:prstGeom prst="line">
                <a:avLst/>
              </a:prstGeom>
              <a:noFill/>
              <a:ln w="19050" cap="flat">
                <a:solidFill>
                  <a:schemeClr val="accent3">
                    <a:lumMod val="40000"/>
                    <a:lumOff val="60000"/>
                  </a:schemeClr>
                </a:solidFill>
                <a:prstDash val="sysDot"/>
                <a:miter lim="800000"/>
                <a:headEnd/>
                <a:tailEnd/>
              </a:ln>
              <a:extLst>
                <a:ext uri="{909E8E84-426E-40DD-AFC4-6F175D3DCCD1}">
                  <a14:hiddenFill xmlns:a14="http://schemas.microsoft.com/office/drawing/2010/main">
                    <a:solidFill>
                      <a:srgbClr val="FFFFFF"/>
                    </a:solidFill>
                  </a14:hiddenFill>
                </a:ext>
              </a:extLst>
            </p:spPr>
          </p:cxnSp>
          <p:sp>
            <p:nvSpPr>
              <p:cNvPr id="191" name="TextBox 190"/>
              <p:cNvSpPr txBox="1"/>
              <p:nvPr/>
            </p:nvSpPr>
            <p:spPr>
              <a:xfrm>
                <a:off x="1068852" y="6084039"/>
                <a:ext cx="1405244"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Terrestrial Network</a:t>
                </a:r>
              </a:p>
            </p:txBody>
          </p:sp>
        </p:grpSp>
        <p:grpSp>
          <p:nvGrpSpPr>
            <p:cNvPr id="5" name="Group 4"/>
            <p:cNvGrpSpPr/>
            <p:nvPr/>
          </p:nvGrpSpPr>
          <p:grpSpPr>
            <a:xfrm>
              <a:off x="732938" y="6483030"/>
              <a:ext cx="1731262" cy="155794"/>
              <a:chOff x="742834" y="6443844"/>
              <a:chExt cx="1731262" cy="155794"/>
            </a:xfrm>
          </p:grpSpPr>
          <p:cxnSp>
            <p:nvCxnSpPr>
              <p:cNvPr id="4" name="Straight Connector 3"/>
              <p:cNvCxnSpPr/>
              <p:nvPr/>
            </p:nvCxnSpPr>
            <p:spPr>
              <a:xfrm>
                <a:off x="742834" y="6521741"/>
                <a:ext cx="181378" cy="0"/>
              </a:xfrm>
              <a:prstGeom prst="line">
                <a:avLst/>
              </a:prstGeom>
              <a:noFill/>
              <a:ln w="19050" cap="flat">
                <a:solidFill>
                  <a:schemeClr val="accent3"/>
                </a:solidFill>
                <a:prstDash val="sysDot"/>
                <a:miter lim="800000"/>
                <a:headEnd/>
                <a:tailEnd/>
              </a:ln>
              <a:extLst>
                <a:ext uri="{909E8E84-426E-40DD-AFC4-6F175D3DCCD1}">
                  <a14:hiddenFill xmlns:a14="http://schemas.microsoft.com/office/drawing/2010/main">
                    <a:solidFill>
                      <a:srgbClr val="FFFFFF"/>
                    </a:solidFill>
                  </a14:hiddenFill>
                </a:ext>
              </a:extLst>
            </p:spPr>
          </p:cxnSp>
          <p:sp>
            <p:nvSpPr>
              <p:cNvPr id="192" name="TextBox 191"/>
              <p:cNvSpPr txBox="1"/>
              <p:nvPr/>
            </p:nvSpPr>
            <p:spPr>
              <a:xfrm>
                <a:off x="1068852" y="6443844"/>
                <a:ext cx="1405244"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Subsea Network</a:t>
                </a:r>
              </a:p>
            </p:txBody>
          </p:sp>
        </p:grpSp>
        <p:grpSp>
          <p:nvGrpSpPr>
            <p:cNvPr id="11" name="Group 10"/>
            <p:cNvGrpSpPr/>
            <p:nvPr/>
          </p:nvGrpSpPr>
          <p:grpSpPr>
            <a:xfrm>
              <a:off x="732187" y="5494020"/>
              <a:ext cx="1732013" cy="182880"/>
              <a:chOff x="742083" y="5271176"/>
              <a:chExt cx="1732013" cy="182880"/>
            </a:xfrm>
          </p:grpSpPr>
          <p:sp>
            <p:nvSpPr>
              <p:cNvPr id="189" name="TextBox 188"/>
              <p:cNvSpPr txBox="1"/>
              <p:nvPr/>
            </p:nvSpPr>
            <p:spPr>
              <a:xfrm>
                <a:off x="1068852" y="5284719"/>
                <a:ext cx="1405244"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Edge Node</a:t>
                </a:r>
              </a:p>
            </p:txBody>
          </p:sp>
          <p:sp>
            <p:nvSpPr>
              <p:cNvPr id="173" name="Oval 172"/>
              <p:cNvSpPr/>
              <p:nvPr/>
            </p:nvSpPr>
            <p:spPr bwMode="auto">
              <a:xfrm>
                <a:off x="742083" y="5271176"/>
                <a:ext cx="182880" cy="182880"/>
              </a:xfrm>
              <a:prstGeom prst="ellipse">
                <a:avLst/>
              </a:prstGeom>
              <a:solidFill>
                <a:schemeClr val="tx1"/>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p:nvGrpSpPr>
          <p:grpSpPr>
            <a:xfrm>
              <a:off x="731335" y="5151328"/>
              <a:ext cx="1817161" cy="182880"/>
              <a:chOff x="745629" y="4416988"/>
              <a:chExt cx="1817161" cy="182880"/>
            </a:xfrm>
          </p:grpSpPr>
          <p:sp>
            <p:nvSpPr>
              <p:cNvPr id="307" name="Oval 306"/>
              <p:cNvSpPr/>
              <p:nvPr/>
            </p:nvSpPr>
            <p:spPr bwMode="auto">
              <a:xfrm>
                <a:off x="745629" y="4416988"/>
                <a:ext cx="182880" cy="182880"/>
              </a:xfrm>
              <a:prstGeom prst="ellipse">
                <a:avLst/>
              </a:prstGeom>
              <a:solidFill>
                <a:srgbClr val="FFB900"/>
              </a:solidFill>
              <a:ln w="107950">
                <a:solidFill>
                  <a:srgbClr val="FFB900">
                    <a:alpha val="6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TextBox 307"/>
              <p:cNvSpPr txBox="1"/>
              <p:nvPr/>
            </p:nvSpPr>
            <p:spPr>
              <a:xfrm>
                <a:off x="1076478" y="4421751"/>
                <a:ext cx="1486312" cy="155794"/>
              </a:xfrm>
              <a:prstGeom prst="rect">
                <a:avLst/>
              </a:prstGeom>
              <a:noFill/>
            </p:spPr>
            <p:txBody>
              <a:bodyPr wrap="square" lIns="89642" tIns="143428" rIns="179285" bIns="143428" rtlCol="0" anchor="ctr" anchorCtr="0">
                <a:no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98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S PGothic" panose="020B0600070205080204" pitchFamily="34" charset="-128"/>
                  </a:rPr>
                  <a:t>CDN Locations</a:t>
                </a:r>
              </a:p>
            </p:txBody>
          </p:sp>
        </p:grpSp>
      </p:grpSp>
      <p:grpSp>
        <p:nvGrpSpPr>
          <p:cNvPr id="8" name="Group 7"/>
          <p:cNvGrpSpPr/>
          <p:nvPr/>
        </p:nvGrpSpPr>
        <p:grpSpPr>
          <a:xfrm>
            <a:off x="1747549" y="1261377"/>
            <a:ext cx="9971421" cy="5097298"/>
            <a:chOff x="1782590" y="1286173"/>
            <a:chExt cx="10171369" cy="5199509"/>
          </a:xfrm>
        </p:grpSpPr>
        <p:sp>
          <p:nvSpPr>
            <p:cNvPr id="16" name="Freeform 9"/>
            <p:cNvSpPr>
              <a:spLocks noEditPoints="1"/>
            </p:cNvSpPr>
            <p:nvPr/>
          </p:nvSpPr>
          <p:spPr bwMode="auto">
            <a:xfrm>
              <a:off x="1963062" y="1286173"/>
              <a:ext cx="9762297" cy="4710559"/>
            </a:xfrm>
            <a:custGeom>
              <a:avLst/>
              <a:gdLst>
                <a:gd name="T0" fmla="*/ 533 w 3127"/>
                <a:gd name="T1" fmla="*/ 555 h 1493"/>
                <a:gd name="T2" fmla="*/ 722 w 3127"/>
                <a:gd name="T3" fmla="*/ 754 h 1493"/>
                <a:gd name="T4" fmla="*/ 909 w 3127"/>
                <a:gd name="T5" fmla="*/ 1192 h 1493"/>
                <a:gd name="T6" fmla="*/ 968 w 3127"/>
                <a:gd name="T7" fmla="*/ 1254 h 1493"/>
                <a:gd name="T8" fmla="*/ 630 w 3127"/>
                <a:gd name="T9" fmla="*/ 492 h 1493"/>
                <a:gd name="T10" fmla="*/ 220 w 3127"/>
                <a:gd name="T11" fmla="*/ 568 h 1493"/>
                <a:gd name="T12" fmla="*/ 88 w 3127"/>
                <a:gd name="T13" fmla="*/ 608 h 1493"/>
                <a:gd name="T14" fmla="*/ 0 w 3127"/>
                <a:gd name="T15" fmla="*/ 694 h 1493"/>
                <a:gd name="T16" fmla="*/ 630 w 3127"/>
                <a:gd name="T17" fmla="*/ 475 h 1493"/>
                <a:gd name="T18" fmla="*/ 1507 w 3127"/>
                <a:gd name="T19" fmla="*/ 408 h 1493"/>
                <a:gd name="T20" fmla="*/ 1466 w 3127"/>
                <a:gd name="T21" fmla="*/ 308 h 1493"/>
                <a:gd name="T22" fmla="*/ 668 w 3127"/>
                <a:gd name="T23" fmla="*/ 449 h 1493"/>
                <a:gd name="T24" fmla="*/ 1349 w 3127"/>
                <a:gd name="T25" fmla="*/ 211 h 1493"/>
                <a:gd name="T26" fmla="*/ 595 w 3127"/>
                <a:gd name="T27" fmla="*/ 380 h 1493"/>
                <a:gd name="T28" fmla="*/ 1334 w 3127"/>
                <a:gd name="T29" fmla="*/ 520 h 1493"/>
                <a:gd name="T30" fmla="*/ 1400 w 3127"/>
                <a:gd name="T31" fmla="*/ 301 h 1493"/>
                <a:gd name="T32" fmla="*/ 1592 w 3127"/>
                <a:gd name="T33" fmla="*/ 1329 h 1493"/>
                <a:gd name="T34" fmla="*/ 1672 w 3127"/>
                <a:gd name="T35" fmla="*/ 1190 h 1493"/>
                <a:gd name="T36" fmla="*/ 1573 w 3127"/>
                <a:gd name="T37" fmla="*/ 411 h 1493"/>
                <a:gd name="T38" fmla="*/ 1799 w 3127"/>
                <a:gd name="T39" fmla="*/ 489 h 1493"/>
                <a:gd name="T40" fmla="*/ 2098 w 3127"/>
                <a:gd name="T41" fmla="*/ 782 h 1493"/>
                <a:gd name="T42" fmla="*/ 2388 w 3127"/>
                <a:gd name="T43" fmla="*/ 984 h 1493"/>
                <a:gd name="T44" fmla="*/ 2359 w 3127"/>
                <a:gd name="T45" fmla="*/ 917 h 1493"/>
                <a:gd name="T46" fmla="*/ 2191 w 3127"/>
                <a:gd name="T47" fmla="*/ 859 h 1493"/>
                <a:gd name="T48" fmla="*/ 3101 w 3127"/>
                <a:gd name="T49" fmla="*/ 294 h 1493"/>
                <a:gd name="T50" fmla="*/ 2945 w 3127"/>
                <a:gd name="T51" fmla="*/ 312 h 1493"/>
                <a:gd name="T52" fmla="*/ 2792 w 3127"/>
                <a:gd name="T53" fmla="*/ 280 h 1493"/>
                <a:gd name="T54" fmla="*/ 2882 w 3127"/>
                <a:gd name="T55" fmla="*/ 371 h 1493"/>
                <a:gd name="T56" fmla="*/ 2510 w 3127"/>
                <a:gd name="T57" fmla="*/ 692 h 1493"/>
                <a:gd name="T58" fmla="*/ 2387 w 3127"/>
                <a:gd name="T59" fmla="*/ 1006 h 1493"/>
                <a:gd name="T60" fmla="*/ 2498 w 3127"/>
                <a:gd name="T61" fmla="*/ 1347 h 1493"/>
                <a:gd name="T62" fmla="*/ 2510 w 3127"/>
                <a:gd name="T63" fmla="*/ 692 h 1493"/>
                <a:gd name="T64" fmla="*/ 2582 w 3127"/>
                <a:gd name="T65" fmla="*/ 837 h 1493"/>
                <a:gd name="T66" fmla="*/ 2818 w 3127"/>
                <a:gd name="T67" fmla="*/ 1387 h 1493"/>
                <a:gd name="T68" fmla="*/ 2720 w 3127"/>
                <a:gd name="T69" fmla="*/ 910 h 1493"/>
                <a:gd name="T70" fmla="*/ 2844 w 3127"/>
                <a:gd name="T71" fmla="*/ 1312 h 1493"/>
                <a:gd name="T72" fmla="*/ 3101 w 3127"/>
                <a:gd name="T73" fmla="*/ 1493 h 1493"/>
                <a:gd name="T74" fmla="*/ 3127 w 3127"/>
                <a:gd name="T75" fmla="*/ 247 h 1493"/>
                <a:gd name="T76" fmla="*/ 2502 w 3127"/>
                <a:gd name="T77" fmla="*/ 322 h 1493"/>
                <a:gd name="T78" fmla="*/ 2783 w 3127"/>
                <a:gd name="T79" fmla="*/ 390 h 1493"/>
                <a:gd name="T80" fmla="*/ 2527 w 3127"/>
                <a:gd name="T81" fmla="*/ 692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7" h="1493">
                  <a:moveTo>
                    <a:pt x="533" y="555"/>
                  </a:moveTo>
                  <a:cubicBezTo>
                    <a:pt x="722" y="754"/>
                    <a:pt x="722" y="754"/>
                    <a:pt x="722" y="754"/>
                  </a:cubicBezTo>
                  <a:cubicBezTo>
                    <a:pt x="722" y="754"/>
                    <a:pt x="1033" y="1094"/>
                    <a:pt x="909" y="1192"/>
                  </a:cubicBezTo>
                  <a:moveTo>
                    <a:pt x="968" y="1254"/>
                  </a:moveTo>
                  <a:cubicBezTo>
                    <a:pt x="1317" y="1099"/>
                    <a:pt x="630" y="492"/>
                    <a:pt x="630" y="492"/>
                  </a:cubicBezTo>
                  <a:moveTo>
                    <a:pt x="220" y="568"/>
                  </a:moveTo>
                  <a:cubicBezTo>
                    <a:pt x="88" y="608"/>
                    <a:pt x="88" y="608"/>
                    <a:pt x="88" y="608"/>
                  </a:cubicBezTo>
                  <a:cubicBezTo>
                    <a:pt x="0" y="694"/>
                    <a:pt x="0" y="694"/>
                    <a:pt x="0" y="694"/>
                  </a:cubicBezTo>
                  <a:moveTo>
                    <a:pt x="630" y="475"/>
                  </a:moveTo>
                  <a:cubicBezTo>
                    <a:pt x="630" y="475"/>
                    <a:pt x="974" y="570"/>
                    <a:pt x="1507" y="408"/>
                  </a:cubicBezTo>
                  <a:cubicBezTo>
                    <a:pt x="1466" y="308"/>
                    <a:pt x="1466" y="308"/>
                    <a:pt x="1466" y="308"/>
                  </a:cubicBezTo>
                  <a:cubicBezTo>
                    <a:pt x="668" y="449"/>
                    <a:pt x="668" y="449"/>
                    <a:pt x="668" y="449"/>
                  </a:cubicBezTo>
                  <a:moveTo>
                    <a:pt x="1349" y="211"/>
                  </a:moveTo>
                  <a:cubicBezTo>
                    <a:pt x="808" y="0"/>
                    <a:pt x="595" y="380"/>
                    <a:pt x="595" y="380"/>
                  </a:cubicBezTo>
                  <a:moveTo>
                    <a:pt x="1334" y="520"/>
                  </a:moveTo>
                  <a:cubicBezTo>
                    <a:pt x="1400" y="301"/>
                    <a:pt x="1400" y="301"/>
                    <a:pt x="1400" y="301"/>
                  </a:cubicBezTo>
                  <a:cubicBezTo>
                    <a:pt x="1400" y="301"/>
                    <a:pt x="971" y="984"/>
                    <a:pt x="1592" y="1329"/>
                  </a:cubicBezTo>
                  <a:moveTo>
                    <a:pt x="1672" y="1190"/>
                  </a:moveTo>
                  <a:cubicBezTo>
                    <a:pt x="1672" y="1190"/>
                    <a:pt x="2025" y="719"/>
                    <a:pt x="1573" y="411"/>
                  </a:cubicBezTo>
                  <a:cubicBezTo>
                    <a:pt x="1799" y="489"/>
                    <a:pt x="1799" y="489"/>
                    <a:pt x="1799" y="489"/>
                  </a:cubicBezTo>
                  <a:moveTo>
                    <a:pt x="2098" y="782"/>
                  </a:moveTo>
                  <a:cubicBezTo>
                    <a:pt x="2098" y="782"/>
                    <a:pt x="2116" y="1042"/>
                    <a:pt x="2388" y="984"/>
                  </a:cubicBezTo>
                  <a:cubicBezTo>
                    <a:pt x="2359" y="917"/>
                    <a:pt x="2359" y="917"/>
                    <a:pt x="2359" y="917"/>
                  </a:cubicBezTo>
                  <a:cubicBezTo>
                    <a:pt x="2191" y="859"/>
                    <a:pt x="2191" y="859"/>
                    <a:pt x="2191" y="859"/>
                  </a:cubicBezTo>
                  <a:moveTo>
                    <a:pt x="3101" y="294"/>
                  </a:moveTo>
                  <a:cubicBezTo>
                    <a:pt x="2945" y="312"/>
                    <a:pt x="2945" y="312"/>
                    <a:pt x="2945" y="312"/>
                  </a:cubicBezTo>
                  <a:cubicBezTo>
                    <a:pt x="2792" y="280"/>
                    <a:pt x="2792" y="280"/>
                    <a:pt x="2792" y="280"/>
                  </a:cubicBezTo>
                  <a:cubicBezTo>
                    <a:pt x="2882" y="371"/>
                    <a:pt x="2882" y="371"/>
                    <a:pt x="2882" y="371"/>
                  </a:cubicBezTo>
                  <a:cubicBezTo>
                    <a:pt x="2510" y="692"/>
                    <a:pt x="2510" y="692"/>
                    <a:pt x="2510" y="692"/>
                  </a:cubicBezTo>
                  <a:cubicBezTo>
                    <a:pt x="2387" y="1006"/>
                    <a:pt x="2387" y="1006"/>
                    <a:pt x="2387" y="1006"/>
                  </a:cubicBezTo>
                  <a:cubicBezTo>
                    <a:pt x="2498" y="1347"/>
                    <a:pt x="2498" y="1347"/>
                    <a:pt x="2498" y="1347"/>
                  </a:cubicBezTo>
                  <a:moveTo>
                    <a:pt x="2510" y="692"/>
                  </a:moveTo>
                  <a:cubicBezTo>
                    <a:pt x="2582" y="837"/>
                    <a:pt x="2582" y="837"/>
                    <a:pt x="2582" y="837"/>
                  </a:cubicBezTo>
                  <a:cubicBezTo>
                    <a:pt x="2407" y="1367"/>
                    <a:pt x="2818" y="1387"/>
                    <a:pt x="2818" y="1387"/>
                  </a:cubicBezTo>
                  <a:moveTo>
                    <a:pt x="2720" y="910"/>
                  </a:moveTo>
                  <a:cubicBezTo>
                    <a:pt x="2564" y="1179"/>
                    <a:pt x="2844" y="1312"/>
                    <a:pt x="2844" y="1312"/>
                  </a:cubicBezTo>
                  <a:cubicBezTo>
                    <a:pt x="3101" y="1493"/>
                    <a:pt x="3101" y="1493"/>
                    <a:pt x="3101" y="1493"/>
                  </a:cubicBezTo>
                  <a:moveTo>
                    <a:pt x="3127" y="247"/>
                  </a:moveTo>
                  <a:cubicBezTo>
                    <a:pt x="2755" y="175"/>
                    <a:pt x="2502" y="322"/>
                    <a:pt x="2502" y="322"/>
                  </a:cubicBezTo>
                  <a:moveTo>
                    <a:pt x="2783" y="390"/>
                  </a:moveTo>
                  <a:cubicBezTo>
                    <a:pt x="2527" y="692"/>
                    <a:pt x="2527" y="692"/>
                    <a:pt x="2527" y="692"/>
                  </a:cubicBezTo>
                </a:path>
              </a:pathLst>
            </a:custGeom>
            <a:noFill/>
            <a:ln w="19050" cap="flat">
              <a:solidFill>
                <a:schemeClr val="accent3"/>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3505"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panose="020B0502040204020203" pitchFamily="34" charset="0"/>
                <a:ea typeface="MS PGothic" panose="020B0600070205080204" pitchFamily="34" charset="-128"/>
              </a:endParaRPr>
            </a:p>
          </p:txBody>
        </p:sp>
        <p:sp>
          <p:nvSpPr>
            <p:cNvPr id="293" name="Oval 292"/>
            <p:cNvSpPr/>
            <p:nvPr/>
          </p:nvSpPr>
          <p:spPr bwMode="auto">
            <a:xfrm>
              <a:off x="7425967" y="1319524"/>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782590" y="1415543"/>
              <a:ext cx="10171369" cy="5070139"/>
              <a:chOff x="1782590" y="1415543"/>
              <a:chExt cx="10171369" cy="5070139"/>
            </a:xfrm>
          </p:grpSpPr>
          <p:sp>
            <p:nvSpPr>
              <p:cNvPr id="12" name="Freeform 5"/>
              <p:cNvSpPr>
                <a:spLocks noEditPoints="1"/>
              </p:cNvSpPr>
              <p:nvPr/>
            </p:nvSpPr>
            <p:spPr bwMode="auto">
              <a:xfrm>
                <a:off x="1782590" y="1415543"/>
                <a:ext cx="9942769" cy="4847771"/>
              </a:xfrm>
              <a:custGeom>
                <a:avLst/>
                <a:gdLst>
                  <a:gd name="T0" fmla="*/ 255 w 3131"/>
                  <a:gd name="T1" fmla="*/ 247 h 1525"/>
                  <a:gd name="T2" fmla="*/ 228 w 3131"/>
                  <a:gd name="T3" fmla="*/ 310 h 1525"/>
                  <a:gd name="T4" fmla="*/ 228 w 3131"/>
                  <a:gd name="T5" fmla="*/ 310 h 1525"/>
                  <a:gd name="T6" fmla="*/ 255 w 3131"/>
                  <a:gd name="T7" fmla="*/ 490 h 1525"/>
                  <a:gd name="T8" fmla="*/ 217 w 3131"/>
                  <a:gd name="T9" fmla="*/ 426 h 1525"/>
                  <a:gd name="T10" fmla="*/ 338 w 3131"/>
                  <a:gd name="T11" fmla="*/ 399 h 1525"/>
                  <a:gd name="T12" fmla="*/ 568 w 3131"/>
                  <a:gd name="T13" fmla="*/ 366 h 1525"/>
                  <a:gd name="T14" fmla="*/ 391 w 3131"/>
                  <a:gd name="T15" fmla="*/ 370 h 1525"/>
                  <a:gd name="T16" fmla="*/ 379 w 3131"/>
                  <a:gd name="T17" fmla="*/ 519 h 1525"/>
                  <a:gd name="T18" fmla="*/ 446 w 3131"/>
                  <a:gd name="T19" fmla="*/ 703 h 1525"/>
                  <a:gd name="T20" fmla="*/ 431 w 3131"/>
                  <a:gd name="T21" fmla="*/ 470 h 1525"/>
                  <a:gd name="T22" fmla="*/ 568 w 3131"/>
                  <a:gd name="T23" fmla="*/ 366 h 1525"/>
                  <a:gd name="T24" fmla="*/ 705 w 3131"/>
                  <a:gd name="T25" fmla="*/ 384 h 1525"/>
                  <a:gd name="T26" fmla="*/ 712 w 3131"/>
                  <a:gd name="T27" fmla="*/ 307 h 1525"/>
                  <a:gd name="T28" fmla="*/ 491 w 3131"/>
                  <a:gd name="T29" fmla="*/ 528 h 1525"/>
                  <a:gd name="T30" fmla="*/ 612 w 3131"/>
                  <a:gd name="T31" fmla="*/ 464 h 1525"/>
                  <a:gd name="T32" fmla="*/ 1358 w 3131"/>
                  <a:gd name="T33" fmla="*/ 441 h 1525"/>
                  <a:gd name="T34" fmla="*/ 1543 w 3131"/>
                  <a:gd name="T35" fmla="*/ 329 h 1525"/>
                  <a:gd name="T36" fmla="*/ 1638 w 3131"/>
                  <a:gd name="T37" fmla="*/ 309 h 1525"/>
                  <a:gd name="T38" fmla="*/ 1635 w 3131"/>
                  <a:gd name="T39" fmla="*/ 210 h 1525"/>
                  <a:gd name="T40" fmla="*/ 1500 w 3131"/>
                  <a:gd name="T41" fmla="*/ 259 h 1525"/>
                  <a:gd name="T42" fmla="*/ 1650 w 3131"/>
                  <a:gd name="T43" fmla="*/ 257 h 1525"/>
                  <a:gd name="T44" fmla="*/ 1983 w 3131"/>
                  <a:gd name="T45" fmla="*/ 307 h 1525"/>
                  <a:gd name="T46" fmla="*/ 1801 w 3131"/>
                  <a:gd name="T47" fmla="*/ 236 h 1525"/>
                  <a:gd name="T48" fmla="*/ 1952 w 3131"/>
                  <a:gd name="T49" fmla="*/ 153 h 1525"/>
                  <a:gd name="T50" fmla="*/ 1506 w 3131"/>
                  <a:gd name="T51" fmla="*/ 167 h 1525"/>
                  <a:gd name="T52" fmla="*/ 1809 w 3131"/>
                  <a:gd name="T53" fmla="*/ 0 h 1525"/>
                  <a:gd name="T54" fmla="*/ 1801 w 3131"/>
                  <a:gd name="T55" fmla="*/ 245 h 1525"/>
                  <a:gd name="T56" fmla="*/ 2136 w 3131"/>
                  <a:gd name="T57" fmla="*/ 717 h 1525"/>
                  <a:gd name="T58" fmla="*/ 2192 w 3131"/>
                  <a:gd name="T59" fmla="*/ 638 h 1525"/>
                  <a:gd name="T60" fmla="*/ 2549 w 3131"/>
                  <a:gd name="T61" fmla="*/ 635 h 1525"/>
                  <a:gd name="T62" fmla="*/ 2801 w 3131"/>
                  <a:gd name="T63" fmla="*/ 1423 h 1525"/>
                  <a:gd name="T64" fmla="*/ 2801 w 3131"/>
                  <a:gd name="T65" fmla="*/ 1423 h 1525"/>
                  <a:gd name="T66" fmla="*/ 2528 w 3131"/>
                  <a:gd name="T67" fmla="*/ 1293 h 1525"/>
                  <a:gd name="T68" fmla="*/ 3065 w 3131"/>
                  <a:gd name="T69" fmla="*/ 1525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1" h="1525">
                    <a:moveTo>
                      <a:pt x="228" y="310"/>
                    </a:moveTo>
                    <a:cubicBezTo>
                      <a:pt x="255" y="247"/>
                      <a:pt x="255" y="247"/>
                      <a:pt x="255" y="247"/>
                    </a:cubicBezTo>
                    <a:cubicBezTo>
                      <a:pt x="300" y="277"/>
                      <a:pt x="300" y="277"/>
                      <a:pt x="300" y="277"/>
                    </a:cubicBezTo>
                    <a:lnTo>
                      <a:pt x="228" y="310"/>
                    </a:lnTo>
                    <a:close/>
                    <a:moveTo>
                      <a:pt x="0" y="377"/>
                    </a:moveTo>
                    <a:cubicBezTo>
                      <a:pt x="154" y="403"/>
                      <a:pt x="228" y="310"/>
                      <a:pt x="228" y="310"/>
                    </a:cubicBezTo>
                    <a:cubicBezTo>
                      <a:pt x="217" y="426"/>
                      <a:pt x="217" y="426"/>
                      <a:pt x="217" y="426"/>
                    </a:cubicBezTo>
                    <a:cubicBezTo>
                      <a:pt x="255" y="490"/>
                      <a:pt x="255" y="490"/>
                      <a:pt x="255" y="490"/>
                    </a:cubicBezTo>
                    <a:cubicBezTo>
                      <a:pt x="309" y="441"/>
                      <a:pt x="309" y="441"/>
                      <a:pt x="309" y="441"/>
                    </a:cubicBezTo>
                    <a:cubicBezTo>
                      <a:pt x="217" y="426"/>
                      <a:pt x="217" y="426"/>
                      <a:pt x="217" y="426"/>
                    </a:cubicBezTo>
                    <a:cubicBezTo>
                      <a:pt x="338" y="344"/>
                      <a:pt x="338" y="344"/>
                      <a:pt x="338" y="344"/>
                    </a:cubicBezTo>
                    <a:cubicBezTo>
                      <a:pt x="338" y="399"/>
                      <a:pt x="338" y="399"/>
                      <a:pt x="338" y="399"/>
                    </a:cubicBezTo>
                    <a:cubicBezTo>
                      <a:pt x="434" y="469"/>
                      <a:pt x="434" y="469"/>
                      <a:pt x="434" y="469"/>
                    </a:cubicBezTo>
                    <a:cubicBezTo>
                      <a:pt x="568" y="366"/>
                      <a:pt x="568" y="366"/>
                      <a:pt x="568" y="366"/>
                    </a:cubicBezTo>
                    <a:cubicBezTo>
                      <a:pt x="491" y="340"/>
                      <a:pt x="491" y="340"/>
                      <a:pt x="491" y="340"/>
                    </a:cubicBezTo>
                    <a:cubicBezTo>
                      <a:pt x="391" y="370"/>
                      <a:pt x="391" y="370"/>
                      <a:pt x="391" y="370"/>
                    </a:cubicBezTo>
                    <a:cubicBezTo>
                      <a:pt x="338" y="399"/>
                      <a:pt x="338" y="399"/>
                      <a:pt x="338" y="399"/>
                    </a:cubicBezTo>
                    <a:moveTo>
                      <a:pt x="379" y="519"/>
                    </a:moveTo>
                    <a:cubicBezTo>
                      <a:pt x="482" y="530"/>
                      <a:pt x="482" y="530"/>
                      <a:pt x="482" y="530"/>
                    </a:cubicBezTo>
                    <a:cubicBezTo>
                      <a:pt x="446" y="703"/>
                      <a:pt x="446" y="703"/>
                      <a:pt x="446" y="703"/>
                    </a:cubicBezTo>
                    <a:cubicBezTo>
                      <a:pt x="379" y="519"/>
                      <a:pt x="379" y="519"/>
                      <a:pt x="379" y="519"/>
                    </a:cubicBezTo>
                    <a:cubicBezTo>
                      <a:pt x="431" y="470"/>
                      <a:pt x="431" y="470"/>
                      <a:pt x="431" y="470"/>
                    </a:cubicBezTo>
                    <a:cubicBezTo>
                      <a:pt x="480" y="529"/>
                      <a:pt x="480" y="529"/>
                      <a:pt x="480" y="529"/>
                    </a:cubicBezTo>
                    <a:cubicBezTo>
                      <a:pt x="568" y="366"/>
                      <a:pt x="568" y="366"/>
                      <a:pt x="568" y="366"/>
                    </a:cubicBezTo>
                    <a:cubicBezTo>
                      <a:pt x="660" y="419"/>
                      <a:pt x="660" y="419"/>
                      <a:pt x="660" y="419"/>
                    </a:cubicBezTo>
                    <a:cubicBezTo>
                      <a:pt x="705" y="384"/>
                      <a:pt x="705" y="384"/>
                      <a:pt x="705" y="384"/>
                    </a:cubicBezTo>
                    <a:cubicBezTo>
                      <a:pt x="766" y="337"/>
                      <a:pt x="766" y="337"/>
                      <a:pt x="766" y="337"/>
                    </a:cubicBezTo>
                    <a:cubicBezTo>
                      <a:pt x="712" y="307"/>
                      <a:pt x="712" y="307"/>
                      <a:pt x="712" y="307"/>
                    </a:cubicBezTo>
                    <a:cubicBezTo>
                      <a:pt x="625" y="330"/>
                      <a:pt x="625" y="330"/>
                      <a:pt x="625" y="330"/>
                    </a:cubicBezTo>
                    <a:moveTo>
                      <a:pt x="491" y="528"/>
                    </a:moveTo>
                    <a:cubicBezTo>
                      <a:pt x="563" y="478"/>
                      <a:pt x="563" y="478"/>
                      <a:pt x="563" y="478"/>
                    </a:cubicBezTo>
                    <a:cubicBezTo>
                      <a:pt x="612" y="464"/>
                      <a:pt x="612" y="464"/>
                      <a:pt x="612" y="464"/>
                    </a:cubicBezTo>
                    <a:cubicBezTo>
                      <a:pt x="660" y="427"/>
                      <a:pt x="660" y="427"/>
                      <a:pt x="660" y="427"/>
                    </a:cubicBezTo>
                    <a:moveTo>
                      <a:pt x="1358" y="441"/>
                    </a:moveTo>
                    <a:cubicBezTo>
                      <a:pt x="1496" y="365"/>
                      <a:pt x="1496" y="365"/>
                      <a:pt x="1496" y="365"/>
                    </a:cubicBezTo>
                    <a:cubicBezTo>
                      <a:pt x="1543" y="329"/>
                      <a:pt x="1543" y="329"/>
                      <a:pt x="1543" y="329"/>
                    </a:cubicBezTo>
                    <a:cubicBezTo>
                      <a:pt x="1603" y="329"/>
                      <a:pt x="1603" y="329"/>
                      <a:pt x="1603" y="329"/>
                    </a:cubicBezTo>
                    <a:cubicBezTo>
                      <a:pt x="1638" y="309"/>
                      <a:pt x="1638" y="309"/>
                      <a:pt x="1638" y="309"/>
                    </a:cubicBezTo>
                    <a:cubicBezTo>
                      <a:pt x="1643" y="265"/>
                      <a:pt x="1643" y="265"/>
                      <a:pt x="1643" y="265"/>
                    </a:cubicBezTo>
                    <a:cubicBezTo>
                      <a:pt x="1635" y="210"/>
                      <a:pt x="1635" y="210"/>
                      <a:pt x="1635" y="210"/>
                    </a:cubicBezTo>
                    <a:cubicBezTo>
                      <a:pt x="1577" y="226"/>
                      <a:pt x="1577" y="226"/>
                      <a:pt x="1577" y="226"/>
                    </a:cubicBezTo>
                    <a:cubicBezTo>
                      <a:pt x="1500" y="259"/>
                      <a:pt x="1500" y="259"/>
                      <a:pt x="1500" y="259"/>
                    </a:cubicBezTo>
                    <a:cubicBezTo>
                      <a:pt x="1537" y="323"/>
                      <a:pt x="1537" y="323"/>
                      <a:pt x="1537" y="323"/>
                    </a:cubicBezTo>
                    <a:moveTo>
                      <a:pt x="1650" y="257"/>
                    </a:moveTo>
                    <a:cubicBezTo>
                      <a:pt x="1935" y="357"/>
                      <a:pt x="1935" y="357"/>
                      <a:pt x="1935" y="357"/>
                    </a:cubicBezTo>
                    <a:cubicBezTo>
                      <a:pt x="1983" y="307"/>
                      <a:pt x="1983" y="307"/>
                      <a:pt x="1983" y="307"/>
                    </a:cubicBezTo>
                    <a:cubicBezTo>
                      <a:pt x="1863" y="275"/>
                      <a:pt x="1863" y="275"/>
                      <a:pt x="1863" y="275"/>
                    </a:cubicBezTo>
                    <a:cubicBezTo>
                      <a:pt x="1801" y="236"/>
                      <a:pt x="1801" y="236"/>
                      <a:pt x="1801" y="236"/>
                    </a:cubicBezTo>
                    <a:cubicBezTo>
                      <a:pt x="1790" y="188"/>
                      <a:pt x="1790" y="188"/>
                      <a:pt x="1790" y="188"/>
                    </a:cubicBezTo>
                    <a:cubicBezTo>
                      <a:pt x="1952" y="153"/>
                      <a:pt x="1952" y="153"/>
                      <a:pt x="1952" y="153"/>
                    </a:cubicBezTo>
                    <a:cubicBezTo>
                      <a:pt x="2212" y="133"/>
                      <a:pt x="2212" y="133"/>
                      <a:pt x="2212" y="133"/>
                    </a:cubicBezTo>
                    <a:cubicBezTo>
                      <a:pt x="1506" y="167"/>
                      <a:pt x="1506" y="167"/>
                      <a:pt x="1506" y="167"/>
                    </a:cubicBezTo>
                    <a:cubicBezTo>
                      <a:pt x="1705" y="57"/>
                      <a:pt x="1705" y="57"/>
                      <a:pt x="1705" y="57"/>
                    </a:cubicBezTo>
                    <a:cubicBezTo>
                      <a:pt x="1809" y="0"/>
                      <a:pt x="1809" y="0"/>
                      <a:pt x="1809" y="0"/>
                    </a:cubicBezTo>
                    <a:cubicBezTo>
                      <a:pt x="1650" y="211"/>
                      <a:pt x="1650" y="211"/>
                      <a:pt x="1650" y="211"/>
                    </a:cubicBezTo>
                    <a:cubicBezTo>
                      <a:pt x="1801" y="245"/>
                      <a:pt x="1801" y="245"/>
                      <a:pt x="1801" y="245"/>
                    </a:cubicBezTo>
                    <a:cubicBezTo>
                      <a:pt x="1643" y="265"/>
                      <a:pt x="1643" y="265"/>
                      <a:pt x="1643" y="265"/>
                    </a:cubicBezTo>
                    <a:moveTo>
                      <a:pt x="2136" y="717"/>
                    </a:moveTo>
                    <a:cubicBezTo>
                      <a:pt x="2221" y="786"/>
                      <a:pt x="2221" y="786"/>
                      <a:pt x="2221" y="786"/>
                    </a:cubicBezTo>
                    <a:cubicBezTo>
                      <a:pt x="2192" y="638"/>
                      <a:pt x="2192" y="638"/>
                      <a:pt x="2192" y="638"/>
                    </a:cubicBezTo>
                    <a:lnTo>
                      <a:pt x="2136" y="717"/>
                    </a:lnTo>
                    <a:close/>
                    <a:moveTo>
                      <a:pt x="2549" y="635"/>
                    </a:moveTo>
                    <a:cubicBezTo>
                      <a:pt x="2523" y="265"/>
                      <a:pt x="2523" y="265"/>
                      <a:pt x="2523" y="265"/>
                    </a:cubicBezTo>
                    <a:moveTo>
                      <a:pt x="2801" y="1423"/>
                    </a:moveTo>
                    <a:cubicBezTo>
                      <a:pt x="2888" y="1247"/>
                      <a:pt x="2888" y="1247"/>
                      <a:pt x="2888" y="1247"/>
                    </a:cubicBezTo>
                    <a:cubicBezTo>
                      <a:pt x="2719" y="1280"/>
                      <a:pt x="2801" y="1423"/>
                      <a:pt x="2801" y="1423"/>
                    </a:cubicBezTo>
                    <a:close/>
                    <a:moveTo>
                      <a:pt x="2811" y="1423"/>
                    </a:moveTo>
                    <a:cubicBezTo>
                      <a:pt x="2528" y="1293"/>
                      <a:pt x="2528" y="1293"/>
                      <a:pt x="2528" y="1293"/>
                    </a:cubicBezTo>
                    <a:moveTo>
                      <a:pt x="3131" y="1443"/>
                    </a:moveTo>
                    <a:cubicBezTo>
                      <a:pt x="3065" y="1525"/>
                      <a:pt x="3065" y="1525"/>
                      <a:pt x="3065" y="1525"/>
                    </a:cubicBezTo>
                  </a:path>
                </a:pathLst>
              </a:custGeom>
              <a:noFill/>
              <a:ln w="19050" cap="flat">
                <a:solidFill>
                  <a:schemeClr val="accent3">
                    <a:lumMod val="40000"/>
                    <a:lumOff val="60000"/>
                  </a:schemeClr>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3505"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panose="020B0502040204020203" pitchFamily="34" charset="0"/>
                  <a:ea typeface="MS PGothic" panose="020B0600070205080204" pitchFamily="34" charset="-128"/>
                </a:endParaRPr>
              </a:p>
            </p:txBody>
          </p:sp>
          <p:sp>
            <p:nvSpPr>
              <p:cNvPr id="29" name="Oval 28"/>
              <p:cNvSpPr/>
              <p:nvPr/>
            </p:nvSpPr>
            <p:spPr bwMode="auto">
              <a:xfrm>
                <a:off x="2592214" y="2216957"/>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2496420" y="240080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p:cNvSpPr/>
              <p:nvPr/>
            </p:nvSpPr>
            <p:spPr bwMode="auto">
              <a:xfrm>
                <a:off x="3297250" y="309166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p:cNvSpPr/>
              <p:nvPr/>
            </p:nvSpPr>
            <p:spPr bwMode="auto">
              <a:xfrm>
                <a:off x="2578612" y="296907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a:off x="3152685" y="290902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a:off x="2859058" y="268256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p:cNvSpPr/>
              <p:nvPr/>
            </p:nvSpPr>
            <p:spPr bwMode="auto">
              <a:xfrm>
                <a:off x="3692262" y="3124892"/>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p:cNvSpPr/>
              <p:nvPr/>
            </p:nvSpPr>
            <p:spPr bwMode="auto">
              <a:xfrm>
                <a:off x="3572798" y="2926778"/>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p:cNvSpPr/>
              <p:nvPr/>
            </p:nvSpPr>
            <p:spPr bwMode="auto">
              <a:xfrm>
                <a:off x="4045420" y="2634829"/>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p:cNvSpPr/>
              <p:nvPr/>
            </p:nvSpPr>
            <p:spPr bwMode="auto">
              <a:xfrm>
                <a:off x="4215892" y="248527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p:cNvSpPr/>
              <p:nvPr/>
            </p:nvSpPr>
            <p:spPr bwMode="auto">
              <a:xfrm>
                <a:off x="4023494" y="238969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p:cNvSpPr/>
              <p:nvPr/>
            </p:nvSpPr>
            <p:spPr bwMode="auto">
              <a:xfrm>
                <a:off x="3766650" y="2462658"/>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p:cNvSpPr/>
              <p:nvPr/>
            </p:nvSpPr>
            <p:spPr bwMode="auto">
              <a:xfrm>
                <a:off x="2157642" y="318647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6324336" y="2155249"/>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6114469" y="281669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p:cNvSpPr/>
              <p:nvPr/>
            </p:nvSpPr>
            <p:spPr bwMode="auto">
              <a:xfrm>
                <a:off x="6533238" y="2573918"/>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p:cNvSpPr/>
              <p:nvPr/>
            </p:nvSpPr>
            <p:spPr bwMode="auto">
              <a:xfrm>
                <a:off x="6533238" y="2234617"/>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p:cNvSpPr/>
              <p:nvPr/>
            </p:nvSpPr>
            <p:spPr bwMode="auto">
              <a:xfrm>
                <a:off x="6663650" y="2460097"/>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p:cNvSpPr/>
              <p:nvPr/>
            </p:nvSpPr>
            <p:spPr bwMode="auto">
              <a:xfrm>
                <a:off x="6768764" y="2143177"/>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6998846" y="2273008"/>
                <a:ext cx="228600" cy="228600"/>
              </a:xfrm>
              <a:prstGeom prst="ellipse">
                <a:avLst/>
              </a:prstGeom>
              <a:solidFill>
                <a:schemeClr val="accent2"/>
              </a:solidFill>
              <a:ln w="762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p:cNvSpPr/>
              <p:nvPr/>
            </p:nvSpPr>
            <p:spPr bwMode="auto">
              <a:xfrm>
                <a:off x="7979889" y="1921639"/>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p:cNvSpPr/>
              <p:nvPr/>
            </p:nvSpPr>
            <p:spPr bwMode="auto">
              <a:xfrm>
                <a:off x="7925632" y="254997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70182" y="2036638"/>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p:cNvSpPr/>
              <p:nvPr/>
            </p:nvSpPr>
            <p:spPr bwMode="auto">
              <a:xfrm>
                <a:off x="8079484" y="2373279"/>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p:cNvSpPr/>
              <p:nvPr/>
            </p:nvSpPr>
            <p:spPr bwMode="auto">
              <a:xfrm>
                <a:off x="7589559" y="2715333"/>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p:cNvSpPr/>
              <p:nvPr/>
            </p:nvSpPr>
            <p:spPr bwMode="auto">
              <a:xfrm>
                <a:off x="7699471" y="2284165"/>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p:cNvSpPr/>
              <p:nvPr/>
            </p:nvSpPr>
            <p:spPr bwMode="auto">
              <a:xfrm>
                <a:off x="7197367" y="1596604"/>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p:cNvSpPr/>
              <p:nvPr/>
            </p:nvSpPr>
            <p:spPr bwMode="auto">
              <a:xfrm>
                <a:off x="8718939" y="173638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p:cNvSpPr/>
              <p:nvPr/>
            </p:nvSpPr>
            <p:spPr bwMode="auto">
              <a:xfrm>
                <a:off x="7188284" y="494146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p:cNvSpPr/>
              <p:nvPr/>
            </p:nvSpPr>
            <p:spPr bwMode="auto">
              <a:xfrm>
                <a:off x="6932932" y="547486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9685135" y="547064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p:cNvSpPr/>
              <p:nvPr/>
            </p:nvSpPr>
            <p:spPr bwMode="auto">
              <a:xfrm>
                <a:off x="10927143" y="538444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p:cNvSpPr/>
              <p:nvPr/>
            </p:nvSpPr>
            <p:spPr bwMode="auto">
              <a:xfrm>
                <a:off x="11725359" y="5996732"/>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10345069" y="3006621"/>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p:cNvSpPr/>
              <p:nvPr/>
            </p:nvSpPr>
            <p:spPr bwMode="auto">
              <a:xfrm>
                <a:off x="10628481" y="2071410"/>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p:cNvSpPr/>
              <p:nvPr/>
            </p:nvSpPr>
            <p:spPr bwMode="auto">
              <a:xfrm>
                <a:off x="3176080" y="3646570"/>
                <a:ext cx="228600" cy="228600"/>
              </a:xfrm>
              <a:prstGeom prst="ellipse">
                <a:avLst/>
              </a:prstGeom>
              <a:solidFill>
                <a:schemeClr val="tx1"/>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2763046" y="2813124"/>
                <a:ext cx="228600" cy="228600"/>
              </a:xfrm>
              <a:prstGeom prst="ellipse">
                <a:avLst/>
              </a:prstGeom>
              <a:solidFill>
                <a:schemeClr val="tx1"/>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p:cNvSpPr/>
              <p:nvPr/>
            </p:nvSpPr>
            <p:spPr bwMode="auto">
              <a:xfrm>
                <a:off x="9878280" y="3809481"/>
                <a:ext cx="228600" cy="228600"/>
              </a:xfrm>
              <a:prstGeom prst="ellipse">
                <a:avLst/>
              </a:prstGeom>
              <a:solidFill>
                <a:schemeClr val="tx1"/>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p:cNvSpPr/>
              <p:nvPr/>
            </p:nvSpPr>
            <p:spPr bwMode="auto">
              <a:xfrm>
                <a:off x="2735926" y="2294088"/>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2857850" y="2505817"/>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2478240" y="2763239"/>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p:cNvSpPr/>
              <p:nvPr/>
            </p:nvSpPr>
            <p:spPr bwMode="auto">
              <a:xfrm>
                <a:off x="3574739" y="2584075"/>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p:cNvSpPr/>
              <p:nvPr/>
            </p:nvSpPr>
            <p:spPr bwMode="auto">
              <a:xfrm>
                <a:off x="3875755" y="2742865"/>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p:cNvSpPr/>
              <p:nvPr/>
            </p:nvSpPr>
            <p:spPr bwMode="auto">
              <a:xfrm>
                <a:off x="6160189" y="1850681"/>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p:cNvSpPr/>
              <p:nvPr/>
            </p:nvSpPr>
            <p:spPr bwMode="auto">
              <a:xfrm>
                <a:off x="6528028" y="1868857"/>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p:cNvSpPr/>
              <p:nvPr/>
            </p:nvSpPr>
            <p:spPr bwMode="auto">
              <a:xfrm>
                <a:off x="7498119" y="2163971"/>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p:cNvSpPr/>
              <p:nvPr/>
            </p:nvSpPr>
            <p:spPr bwMode="auto">
              <a:xfrm>
                <a:off x="10628481" y="5835063"/>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a:off x="10750014" y="5546750"/>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p:cNvSpPr/>
              <p:nvPr/>
            </p:nvSpPr>
            <p:spPr bwMode="auto">
              <a:xfrm>
                <a:off x="9457797" y="4358292"/>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p:cNvSpPr/>
              <p:nvPr/>
            </p:nvSpPr>
            <p:spPr bwMode="auto">
              <a:xfrm>
                <a:off x="9366357" y="4144932"/>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p:cNvSpPr/>
              <p:nvPr/>
            </p:nvSpPr>
            <p:spPr bwMode="auto">
              <a:xfrm>
                <a:off x="9748023" y="3369808"/>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p:cNvGrpSpPr/>
              <p:nvPr/>
            </p:nvGrpSpPr>
            <p:grpSpPr>
              <a:xfrm>
                <a:off x="8833239" y="3910895"/>
                <a:ext cx="228600" cy="228600"/>
                <a:chOff x="1844978" y="2649911"/>
                <a:chExt cx="91440" cy="91440"/>
              </a:xfrm>
            </p:grpSpPr>
            <p:sp>
              <p:nvSpPr>
                <p:cNvPr id="156" name="Oval 155"/>
                <p:cNvSpPr/>
                <p:nvPr/>
              </p:nvSpPr>
              <p:spPr bwMode="auto">
                <a:xfrm>
                  <a:off x="1844978" y="2649911"/>
                  <a:ext cx="91440" cy="91440"/>
                </a:xfrm>
                <a:prstGeom prst="ellipse">
                  <a:avLst/>
                </a:prstGeom>
                <a:solidFill>
                  <a:schemeClr val="tx1"/>
                </a:solid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p:cNvSpPr/>
                <p:nvPr/>
              </p:nvSpPr>
              <p:spPr bwMode="auto">
                <a:xfrm>
                  <a:off x="1864564" y="2667116"/>
                  <a:ext cx="52267" cy="52267"/>
                </a:xfrm>
                <a:prstGeom prst="ellipse">
                  <a:avLst/>
                </a:prstGeom>
                <a:solidFill>
                  <a:schemeClr val="tx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8" name="Group 157"/>
              <p:cNvGrpSpPr/>
              <p:nvPr/>
            </p:nvGrpSpPr>
            <p:grpSpPr>
              <a:xfrm>
                <a:off x="8693258" y="3795666"/>
                <a:ext cx="228600" cy="228600"/>
                <a:chOff x="1844978" y="2649911"/>
                <a:chExt cx="91440" cy="91440"/>
              </a:xfrm>
              <a:solidFill>
                <a:schemeClr val="tx1"/>
              </a:solidFill>
              <a:effectLst/>
            </p:grpSpPr>
            <p:sp>
              <p:nvSpPr>
                <p:cNvPr id="159" name="Oval 158"/>
                <p:cNvSpPr/>
                <p:nvPr/>
              </p:nvSpPr>
              <p:spPr bwMode="auto">
                <a:xfrm>
                  <a:off x="1844978" y="2649911"/>
                  <a:ext cx="91440" cy="91440"/>
                </a:xfrm>
                <a:prstGeom prst="ellipse">
                  <a:avLst/>
                </a:prstGeom>
                <a:grp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1864564" y="2667116"/>
                  <a:ext cx="52267" cy="52267"/>
                </a:xfrm>
                <a:prstGeom prst="ellipse">
                  <a:avLst/>
                </a:prstGeom>
                <a:grp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4" name="Group 163"/>
              <p:cNvGrpSpPr/>
              <p:nvPr/>
            </p:nvGrpSpPr>
            <p:grpSpPr>
              <a:xfrm>
                <a:off x="8741799" y="3441840"/>
                <a:ext cx="228600" cy="228600"/>
                <a:chOff x="1844978" y="2649911"/>
                <a:chExt cx="91440" cy="91440"/>
              </a:xfrm>
            </p:grpSpPr>
            <p:sp>
              <p:nvSpPr>
                <p:cNvPr id="165" name="Oval 164"/>
                <p:cNvSpPr/>
                <p:nvPr/>
              </p:nvSpPr>
              <p:spPr bwMode="auto">
                <a:xfrm>
                  <a:off x="1844978" y="2649911"/>
                  <a:ext cx="91440" cy="91440"/>
                </a:xfrm>
                <a:prstGeom prst="ellipse">
                  <a:avLst/>
                </a:prstGeom>
                <a:solidFill>
                  <a:schemeClr val="tx1"/>
                </a:solid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p:cNvSpPr/>
                <p:nvPr/>
              </p:nvSpPr>
              <p:spPr bwMode="auto">
                <a:xfrm>
                  <a:off x="1864564" y="2667116"/>
                  <a:ext cx="52267" cy="52267"/>
                </a:xfrm>
                <a:prstGeom prst="ellipse">
                  <a:avLst/>
                </a:prstGeom>
                <a:solidFill>
                  <a:schemeClr val="tx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p:cNvGrpSpPr/>
              <p:nvPr/>
            </p:nvGrpSpPr>
            <p:grpSpPr>
              <a:xfrm>
                <a:off x="9745386" y="2143177"/>
                <a:ext cx="228600" cy="228600"/>
                <a:chOff x="1844978" y="2649911"/>
                <a:chExt cx="91440" cy="91440"/>
              </a:xfrm>
            </p:grpSpPr>
            <p:sp>
              <p:nvSpPr>
                <p:cNvPr id="168" name="Oval 167"/>
                <p:cNvSpPr/>
                <p:nvPr/>
              </p:nvSpPr>
              <p:spPr bwMode="auto">
                <a:xfrm>
                  <a:off x="1844978" y="2649911"/>
                  <a:ext cx="91440" cy="91440"/>
                </a:xfrm>
                <a:prstGeom prst="ellipse">
                  <a:avLst/>
                </a:prstGeom>
                <a:solidFill>
                  <a:schemeClr val="tx1"/>
                </a:solid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p:cNvSpPr/>
                <p:nvPr/>
              </p:nvSpPr>
              <p:spPr bwMode="auto">
                <a:xfrm>
                  <a:off x="1864564" y="2667116"/>
                  <a:ext cx="52267" cy="52267"/>
                </a:xfrm>
                <a:prstGeom prst="ellipse">
                  <a:avLst/>
                </a:prstGeom>
                <a:solidFill>
                  <a:schemeClr val="tx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p:cNvGrpSpPr/>
              <p:nvPr/>
            </p:nvGrpSpPr>
            <p:grpSpPr>
              <a:xfrm>
                <a:off x="10714020" y="2424507"/>
                <a:ext cx="228600" cy="228600"/>
                <a:chOff x="1844978" y="2649911"/>
                <a:chExt cx="91440" cy="91440"/>
              </a:xfrm>
            </p:grpSpPr>
            <p:sp>
              <p:nvSpPr>
                <p:cNvPr id="171" name="Oval 170"/>
                <p:cNvSpPr/>
                <p:nvPr/>
              </p:nvSpPr>
              <p:spPr bwMode="auto">
                <a:xfrm>
                  <a:off x="1844978" y="2649911"/>
                  <a:ext cx="91440" cy="91440"/>
                </a:xfrm>
                <a:prstGeom prst="ellipse">
                  <a:avLst/>
                </a:prstGeom>
                <a:solidFill>
                  <a:schemeClr val="tx1"/>
                </a:solid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p:cNvSpPr/>
                <p:nvPr/>
              </p:nvSpPr>
              <p:spPr bwMode="auto">
                <a:xfrm>
                  <a:off x="1864564" y="2667116"/>
                  <a:ext cx="52267" cy="52267"/>
                </a:xfrm>
                <a:prstGeom prst="ellipse">
                  <a:avLst/>
                </a:prstGeom>
                <a:solidFill>
                  <a:schemeClr val="tx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0" name="Oval 179"/>
              <p:cNvSpPr/>
              <p:nvPr/>
            </p:nvSpPr>
            <p:spPr bwMode="auto">
              <a:xfrm>
                <a:off x="4788093" y="4992255"/>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Oval 284"/>
              <p:cNvSpPr/>
              <p:nvPr/>
            </p:nvSpPr>
            <p:spPr bwMode="auto">
              <a:xfrm>
                <a:off x="3020732" y="2588226"/>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Oval 289"/>
              <p:cNvSpPr/>
              <p:nvPr/>
            </p:nvSpPr>
            <p:spPr bwMode="auto">
              <a:xfrm>
                <a:off x="3337445" y="2493407"/>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Oval 290"/>
              <p:cNvSpPr/>
              <p:nvPr/>
            </p:nvSpPr>
            <p:spPr bwMode="auto">
              <a:xfrm>
                <a:off x="3725205" y="2888055"/>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Oval 291"/>
              <p:cNvSpPr/>
              <p:nvPr/>
            </p:nvSpPr>
            <p:spPr bwMode="auto">
              <a:xfrm>
                <a:off x="4215892" y="3603232"/>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p:cNvSpPr/>
              <p:nvPr/>
            </p:nvSpPr>
            <p:spPr bwMode="auto">
              <a:xfrm>
                <a:off x="11155743" y="2088448"/>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Oval 295"/>
              <p:cNvSpPr/>
              <p:nvPr/>
            </p:nvSpPr>
            <p:spPr bwMode="auto">
              <a:xfrm>
                <a:off x="11025919" y="2359517"/>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Oval 298"/>
              <p:cNvSpPr/>
              <p:nvPr/>
            </p:nvSpPr>
            <p:spPr bwMode="auto">
              <a:xfrm>
                <a:off x="11204326" y="2303487"/>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Oval 300"/>
              <p:cNvSpPr/>
              <p:nvPr/>
            </p:nvSpPr>
            <p:spPr bwMode="auto">
              <a:xfrm>
                <a:off x="2985214" y="3063780"/>
                <a:ext cx="228600" cy="228600"/>
              </a:xfrm>
              <a:prstGeom prst="ellipse">
                <a:avLst/>
              </a:prstGeom>
              <a:solidFill>
                <a:schemeClr val="accent1"/>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Oval 301"/>
              <p:cNvSpPr/>
              <p:nvPr/>
            </p:nvSpPr>
            <p:spPr bwMode="auto">
              <a:xfrm>
                <a:off x="7106431" y="203444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Oval 303"/>
              <p:cNvSpPr/>
              <p:nvPr/>
            </p:nvSpPr>
            <p:spPr bwMode="auto">
              <a:xfrm>
                <a:off x="6925313" y="2557796"/>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Oval 304"/>
              <p:cNvSpPr/>
              <p:nvPr/>
            </p:nvSpPr>
            <p:spPr bwMode="auto">
              <a:xfrm>
                <a:off x="11515809" y="6257082"/>
                <a:ext cx="228600" cy="228600"/>
              </a:xfrm>
              <a:prstGeom prst="ellipse">
                <a:avLst/>
              </a:prstGeom>
              <a:solidFill>
                <a:schemeClr val="accent2"/>
              </a:solidFill>
              <a:ln w="107950">
                <a:solidFill>
                  <a:schemeClr val="accent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p:cNvSpPr/>
              <p:nvPr/>
            </p:nvSpPr>
            <p:spPr bwMode="auto">
              <a:xfrm>
                <a:off x="4844819" y="5189669"/>
                <a:ext cx="228600" cy="228600"/>
              </a:xfrm>
              <a:prstGeom prst="ellipse">
                <a:avLst/>
              </a:prstGeom>
              <a:solidFill>
                <a:schemeClr val="accent2"/>
              </a:solid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8" name="Group 187"/>
              <p:cNvGrpSpPr/>
              <p:nvPr/>
            </p:nvGrpSpPr>
            <p:grpSpPr>
              <a:xfrm>
                <a:off x="8537263" y="3665047"/>
                <a:ext cx="228600" cy="228600"/>
                <a:chOff x="1844978" y="2649911"/>
                <a:chExt cx="91440" cy="91440"/>
              </a:xfrm>
              <a:solidFill>
                <a:schemeClr val="tx1"/>
              </a:solidFill>
              <a:effectLst/>
            </p:grpSpPr>
            <p:sp>
              <p:nvSpPr>
                <p:cNvPr id="193" name="Oval 192"/>
                <p:cNvSpPr/>
                <p:nvPr/>
              </p:nvSpPr>
              <p:spPr bwMode="auto">
                <a:xfrm>
                  <a:off x="1844978" y="2649911"/>
                  <a:ext cx="91440" cy="91440"/>
                </a:xfrm>
                <a:prstGeom prst="ellipse">
                  <a:avLst/>
                </a:prstGeom>
                <a:grpFill/>
                <a:ln w="53975" cmpd="tri">
                  <a:solidFill>
                    <a:schemeClr val="accent3"/>
                  </a:solidFill>
                  <a:prstDash val="solid"/>
                  <a:headEnd type="none" w="med" len="med"/>
                  <a:tailEnd type="none" w="med" len="med"/>
                </a:ln>
                <a:effectLst>
                  <a:glow rad="63500">
                    <a:schemeClr val="accent2">
                      <a:satMod val="175000"/>
                      <a:alpha val="6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p:cNvSpPr/>
                <p:nvPr/>
              </p:nvSpPr>
              <p:spPr bwMode="auto">
                <a:xfrm>
                  <a:off x="1864564" y="2667116"/>
                  <a:ext cx="52267" cy="52267"/>
                </a:xfrm>
                <a:prstGeom prst="ellipse">
                  <a:avLst/>
                </a:prstGeom>
                <a:grpFill/>
                <a:ln w="53975" cmpd="tri">
                  <a:solidFill>
                    <a:schemeClr val="accent3"/>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1" name="Group 180"/>
              <p:cNvGrpSpPr/>
              <p:nvPr/>
            </p:nvGrpSpPr>
            <p:grpSpPr>
              <a:xfrm>
                <a:off x="2492558" y="1548451"/>
                <a:ext cx="8545957" cy="4426826"/>
                <a:chOff x="2492558" y="1548451"/>
                <a:chExt cx="8545957" cy="4426826"/>
              </a:xfrm>
            </p:grpSpPr>
            <p:sp>
              <p:nvSpPr>
                <p:cNvPr id="182" name="Oval 181"/>
                <p:cNvSpPr/>
                <p:nvPr/>
              </p:nvSpPr>
              <p:spPr bwMode="auto">
                <a:xfrm>
                  <a:off x="3632582" y="290736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3" name="Oval 182"/>
                <p:cNvSpPr/>
                <p:nvPr/>
              </p:nvSpPr>
              <p:spPr bwMode="auto">
                <a:xfrm>
                  <a:off x="3365802" y="236763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Oval 183"/>
                <p:cNvSpPr/>
                <p:nvPr/>
              </p:nvSpPr>
              <p:spPr bwMode="auto">
                <a:xfrm>
                  <a:off x="3126646" y="293137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Oval 184"/>
                <p:cNvSpPr/>
                <p:nvPr/>
              </p:nvSpPr>
              <p:spPr bwMode="auto">
                <a:xfrm>
                  <a:off x="2548496" y="2966414"/>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Oval 198"/>
                <p:cNvSpPr/>
                <p:nvPr/>
              </p:nvSpPr>
              <p:spPr bwMode="auto">
                <a:xfrm>
                  <a:off x="2492558" y="227072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Oval 199"/>
                <p:cNvSpPr/>
                <p:nvPr/>
              </p:nvSpPr>
              <p:spPr bwMode="auto">
                <a:xfrm>
                  <a:off x="2517050" y="2537531"/>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Oval 200"/>
                <p:cNvSpPr/>
                <p:nvPr/>
              </p:nvSpPr>
              <p:spPr bwMode="auto">
                <a:xfrm>
                  <a:off x="3809595" y="2740017"/>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Oval 201"/>
                <p:cNvSpPr/>
                <p:nvPr/>
              </p:nvSpPr>
              <p:spPr bwMode="auto">
                <a:xfrm>
                  <a:off x="6626823" y="201912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Oval 202"/>
                <p:cNvSpPr/>
                <p:nvPr/>
              </p:nvSpPr>
              <p:spPr bwMode="auto">
                <a:xfrm>
                  <a:off x="6206271" y="226380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Oval 203"/>
                <p:cNvSpPr/>
                <p:nvPr/>
              </p:nvSpPr>
              <p:spPr bwMode="auto">
                <a:xfrm>
                  <a:off x="9670924" y="3369129"/>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p:cNvSpPr/>
                <p:nvPr/>
              </p:nvSpPr>
              <p:spPr bwMode="auto">
                <a:xfrm>
                  <a:off x="10773745" y="5883837"/>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205"/>
                <p:cNvSpPr/>
                <p:nvPr/>
              </p:nvSpPr>
              <p:spPr bwMode="auto">
                <a:xfrm>
                  <a:off x="10339900" y="2948134"/>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Oval 206"/>
                <p:cNvSpPr/>
                <p:nvPr/>
              </p:nvSpPr>
              <p:spPr bwMode="auto">
                <a:xfrm>
                  <a:off x="9502683" y="441697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8" name="Oval 207"/>
                <p:cNvSpPr/>
                <p:nvPr/>
              </p:nvSpPr>
              <p:spPr bwMode="auto">
                <a:xfrm>
                  <a:off x="10947075" y="540210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Oval 208"/>
                <p:cNvSpPr/>
                <p:nvPr/>
              </p:nvSpPr>
              <p:spPr bwMode="auto">
                <a:xfrm>
                  <a:off x="10579529" y="263291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0" name="Oval 209"/>
                <p:cNvSpPr/>
                <p:nvPr/>
              </p:nvSpPr>
              <p:spPr bwMode="auto">
                <a:xfrm>
                  <a:off x="4024677" y="2447071"/>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1" name="Oval 210"/>
                <p:cNvSpPr/>
                <p:nvPr/>
              </p:nvSpPr>
              <p:spPr bwMode="auto">
                <a:xfrm>
                  <a:off x="3650100" y="312414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2" name="Oval 211"/>
                <p:cNvSpPr/>
                <p:nvPr/>
              </p:nvSpPr>
              <p:spPr bwMode="auto">
                <a:xfrm>
                  <a:off x="3893010" y="2578714"/>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Oval 212"/>
                <p:cNvSpPr/>
                <p:nvPr/>
              </p:nvSpPr>
              <p:spPr bwMode="auto">
                <a:xfrm>
                  <a:off x="4131397" y="2297515"/>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Oval 213"/>
                <p:cNvSpPr/>
                <p:nvPr/>
              </p:nvSpPr>
              <p:spPr bwMode="auto">
                <a:xfrm>
                  <a:off x="6378132" y="242087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Oval 214"/>
                <p:cNvSpPr/>
                <p:nvPr/>
              </p:nvSpPr>
              <p:spPr bwMode="auto">
                <a:xfrm>
                  <a:off x="6749884" y="217928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Oval 215"/>
                <p:cNvSpPr/>
                <p:nvPr/>
              </p:nvSpPr>
              <p:spPr bwMode="auto">
                <a:xfrm>
                  <a:off x="6172766" y="2541897"/>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Oval 216"/>
                <p:cNvSpPr/>
                <p:nvPr/>
              </p:nvSpPr>
              <p:spPr bwMode="auto">
                <a:xfrm>
                  <a:off x="6862031" y="2713935"/>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Oval 217"/>
                <p:cNvSpPr/>
                <p:nvPr/>
              </p:nvSpPr>
              <p:spPr bwMode="auto">
                <a:xfrm>
                  <a:off x="6610691" y="2454517"/>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Oval 218"/>
                <p:cNvSpPr/>
                <p:nvPr/>
              </p:nvSpPr>
              <p:spPr bwMode="auto">
                <a:xfrm>
                  <a:off x="6452704" y="2193814"/>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Oval 219"/>
                <p:cNvSpPr/>
                <p:nvPr/>
              </p:nvSpPr>
              <p:spPr bwMode="auto">
                <a:xfrm>
                  <a:off x="6452704" y="1854283"/>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Oval 220"/>
                <p:cNvSpPr/>
                <p:nvPr/>
              </p:nvSpPr>
              <p:spPr bwMode="auto">
                <a:xfrm>
                  <a:off x="6581103" y="1630081"/>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Oval 221"/>
                <p:cNvSpPr/>
                <p:nvPr/>
              </p:nvSpPr>
              <p:spPr bwMode="auto">
                <a:xfrm>
                  <a:off x="6780742" y="1548451"/>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p:cNvSpPr/>
                <p:nvPr/>
              </p:nvSpPr>
              <p:spPr bwMode="auto">
                <a:xfrm>
                  <a:off x="10079800" y="2581346"/>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p:cNvSpPr/>
                <p:nvPr/>
              </p:nvSpPr>
              <p:spPr bwMode="auto">
                <a:xfrm>
                  <a:off x="9801129" y="3173355"/>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Oval 308"/>
                <p:cNvSpPr/>
                <p:nvPr/>
              </p:nvSpPr>
              <p:spPr bwMode="auto">
                <a:xfrm>
                  <a:off x="9348446" y="4216242"/>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Oval 309"/>
                <p:cNvSpPr/>
                <p:nvPr/>
              </p:nvSpPr>
              <p:spPr bwMode="auto">
                <a:xfrm>
                  <a:off x="9641058" y="4628600"/>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Oval 310"/>
                <p:cNvSpPr/>
                <p:nvPr/>
              </p:nvSpPr>
              <p:spPr bwMode="auto">
                <a:xfrm>
                  <a:off x="6036197" y="2832939"/>
                  <a:ext cx="91440" cy="91440"/>
                </a:xfrm>
                <a:prstGeom prst="ellipse">
                  <a:avLst/>
                </a:prstGeom>
                <a:solidFill>
                  <a:srgbClr val="DE7D09"/>
                </a:solidFill>
                <a:ln w="76200">
                  <a:solidFill>
                    <a:srgbClr val="FFB90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sp>
        <p:nvSpPr>
          <p:cNvPr id="147" name="TextBox 146"/>
          <p:cNvSpPr txBox="1"/>
          <p:nvPr/>
        </p:nvSpPr>
        <p:spPr>
          <a:xfrm>
            <a:off x="1" y="-7295"/>
            <a:ext cx="12192000" cy="1050007"/>
          </a:xfrm>
          <a:prstGeom prst="rect">
            <a:avLst/>
          </a:prstGeom>
          <a:solidFill>
            <a:srgbClr val="00188F"/>
          </a:solidFill>
        </p:spPr>
        <p:txBody>
          <a:bodyPr wrap="square" lIns="89642" tIns="89642" rIns="89642" bIns="89642" rtlCol="0">
            <a:spAutoFit/>
          </a:bodyPr>
          <a:lstStyle/>
          <a:p>
            <a:pPr marL="0" marR="0" lvl="0" indent="0" defTabSz="913505" eaLnBrk="0" fontAlgn="base" latinLnBrk="0" hangingPunct="0">
              <a:lnSpc>
                <a:spcPct val="90000"/>
              </a:lnSpc>
              <a:spcBef>
                <a:spcPct val="0"/>
              </a:spcBef>
              <a:spcAft>
                <a:spcPts val="588"/>
              </a:spcAft>
              <a:buClrTx/>
              <a:buSzTx/>
              <a:buFontTx/>
              <a:buNone/>
              <a:tabLst/>
              <a:defRPr/>
            </a:pPr>
            <a:r>
              <a:rPr kumimoji="0" lang="en-US" sz="3529" b="1" i="0" u="none" strike="noStrike" kern="0" cap="none" spc="0" normalizeH="0" baseline="0" noProof="0" dirty="0">
                <a:ln>
                  <a:noFill/>
                </a:ln>
                <a:solidFill>
                  <a:srgbClr val="7FBA00"/>
                </a:solidFill>
                <a:effectLst/>
                <a:uLnTx/>
                <a:uFillTx/>
                <a:latin typeface="Segoe UI Light"/>
                <a:ea typeface="MS PGothic" panose="020B0600070205080204" pitchFamily="34" charset="-128"/>
              </a:rPr>
              <a:t>Microsoft’s network is one of the two largest in the world</a:t>
            </a:r>
            <a:br>
              <a:rPr kumimoji="0" lang="en-US" sz="3529" b="1" i="0" u="none" strike="noStrike" kern="0" cap="none" spc="0" normalizeH="0" baseline="0" noProof="0" dirty="0">
                <a:ln>
                  <a:noFill/>
                </a:ln>
                <a:solidFill>
                  <a:srgbClr val="7FBA00"/>
                </a:solidFill>
                <a:effectLst/>
                <a:uLnTx/>
                <a:uFillTx/>
                <a:latin typeface="Segoe UI Light"/>
                <a:ea typeface="MS PGothic" panose="020B0600070205080204" pitchFamily="34" charset="-128"/>
              </a:rPr>
            </a:br>
            <a:r>
              <a:rPr kumimoji="0" lang="en-US" sz="2745" b="1" i="0" u="none" strike="noStrike" kern="0" cap="none" spc="0" normalizeH="0" baseline="0" noProof="0" dirty="0">
                <a:ln>
                  <a:noFill/>
                </a:ln>
                <a:solidFill>
                  <a:srgbClr val="7FBA00"/>
                </a:solidFill>
                <a:effectLst/>
                <a:uLnTx/>
                <a:uFillTx/>
                <a:latin typeface="Segoe UI Light"/>
                <a:ea typeface="MS PGothic" panose="020B0600070205080204" pitchFamily="34" charset="-128"/>
              </a:rPr>
              <a:t>(the other one is NOT Amazon’s – it’s the US Government)</a:t>
            </a:r>
            <a:endParaRPr kumimoji="0" lang="en-US" sz="3529" b="1" i="0" u="none" strike="noStrike" kern="0" cap="none" spc="0" normalizeH="0" baseline="0" noProof="0" dirty="0">
              <a:ln>
                <a:noFill/>
              </a:ln>
              <a:solidFill>
                <a:srgbClr val="7FBA00"/>
              </a:solidFill>
              <a:effectLst/>
              <a:uLnTx/>
              <a:uFillTx/>
              <a:latin typeface="Segoe UI Light"/>
              <a:ea typeface="MS PGothic" panose="020B0600070205080204" pitchFamily="34" charset="-128"/>
            </a:endParaRPr>
          </a:p>
        </p:txBody>
      </p:sp>
    </p:spTree>
    <p:extLst>
      <p:ext uri="{BB962C8B-B14F-4D97-AF65-F5344CB8AC3E}">
        <p14:creationId xmlns:p14="http://schemas.microsoft.com/office/powerpoint/2010/main" val="848254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96"/>
                                        </p:tgtEl>
                                        <p:attrNameLst>
                                          <p:attrName>style.visibility</p:attrName>
                                        </p:attrNameLst>
                                      </p:cBhvr>
                                      <p:to>
                                        <p:strVal val="visible"/>
                                      </p:to>
                                    </p:set>
                                    <p:anim calcmode="lin" valueType="num">
                                      <p:cBhvr>
                                        <p:cTn id="15" dur="500" fill="hold"/>
                                        <p:tgtEl>
                                          <p:spTgt spid="196"/>
                                        </p:tgtEl>
                                        <p:attrNameLst>
                                          <p:attrName>ppt_w</p:attrName>
                                        </p:attrNameLst>
                                      </p:cBhvr>
                                      <p:tavLst>
                                        <p:tav tm="0">
                                          <p:val>
                                            <p:fltVal val="0"/>
                                          </p:val>
                                        </p:tav>
                                        <p:tav tm="100000">
                                          <p:val>
                                            <p:strVal val="#ppt_w"/>
                                          </p:val>
                                        </p:tav>
                                      </p:tavLst>
                                    </p:anim>
                                    <p:anim calcmode="lin" valueType="num">
                                      <p:cBhvr>
                                        <p:cTn id="16" dur="500" fill="hold"/>
                                        <p:tgtEl>
                                          <p:spTgt spid="196"/>
                                        </p:tgtEl>
                                        <p:attrNameLst>
                                          <p:attrName>ppt_h</p:attrName>
                                        </p:attrNameLst>
                                      </p:cBhvr>
                                      <p:tavLst>
                                        <p:tav tm="0">
                                          <p:val>
                                            <p:fltVal val="0"/>
                                          </p:val>
                                        </p:tav>
                                        <p:tav tm="100000">
                                          <p:val>
                                            <p:strVal val="#ppt_h"/>
                                          </p:val>
                                        </p:tav>
                                      </p:tavLst>
                                    </p:anim>
                                    <p:animEffect transition="in" filter="fade">
                                      <p:cBhvr>
                                        <p:cTn id="17" dur="500"/>
                                        <p:tgtEl>
                                          <p:spTgt spid="19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B98B-2F2A-4615-A1AF-BD02B3F1156C}"/>
              </a:ext>
            </a:extLst>
          </p:cNvPr>
          <p:cNvSpPr>
            <a:spLocks noGrp="1"/>
          </p:cNvSpPr>
          <p:nvPr>
            <p:ph type="title"/>
          </p:nvPr>
        </p:nvSpPr>
        <p:spPr/>
        <p:txBody>
          <a:bodyPr/>
          <a:lstStyle/>
          <a:p>
            <a:endParaRPr lang="en-US"/>
          </a:p>
        </p:txBody>
      </p:sp>
      <p:grpSp>
        <p:nvGrpSpPr>
          <p:cNvPr id="5" name="Group 4">
            <a:extLst>
              <a:ext uri="{FF2B5EF4-FFF2-40B4-BE49-F238E27FC236}">
                <a16:creationId xmlns:a16="http://schemas.microsoft.com/office/drawing/2014/main" id="{1807E504-FB97-4345-A27A-4E6B0FA9233C}"/>
              </a:ext>
            </a:extLst>
          </p:cNvPr>
          <p:cNvGrpSpPr/>
          <p:nvPr/>
        </p:nvGrpSpPr>
        <p:grpSpPr>
          <a:xfrm>
            <a:off x="0" y="236986"/>
            <a:ext cx="12192000" cy="6570211"/>
            <a:chOff x="0" y="236986"/>
            <a:chExt cx="12192000" cy="6570211"/>
          </a:xfrm>
        </p:grpSpPr>
        <p:pic>
          <p:nvPicPr>
            <p:cNvPr id="3" name="Picture 2">
              <a:extLst>
                <a:ext uri="{FF2B5EF4-FFF2-40B4-BE49-F238E27FC236}">
                  <a16:creationId xmlns:a16="http://schemas.microsoft.com/office/drawing/2014/main" id="{A0B8255C-32ED-4CDD-BF40-16CAC7AD02C0}"/>
                </a:ext>
              </a:extLst>
            </p:cNvPr>
            <p:cNvPicPr>
              <a:picLocks noChangeAspect="1"/>
            </p:cNvPicPr>
            <p:nvPr/>
          </p:nvPicPr>
          <p:blipFill>
            <a:blip r:embed="rId2"/>
            <a:stretch>
              <a:fillRect/>
            </a:stretch>
          </p:blipFill>
          <p:spPr>
            <a:xfrm>
              <a:off x="0" y="236986"/>
              <a:ext cx="12192000" cy="6384027"/>
            </a:xfrm>
            <a:prstGeom prst="rect">
              <a:avLst/>
            </a:prstGeom>
          </p:spPr>
        </p:pic>
        <p:sp>
          <p:nvSpPr>
            <p:cNvPr id="4" name="Rectangle 3">
              <a:extLst>
                <a:ext uri="{FF2B5EF4-FFF2-40B4-BE49-F238E27FC236}">
                  <a16:creationId xmlns:a16="http://schemas.microsoft.com/office/drawing/2014/main" id="{A559AC24-3C0E-4255-8DA4-956CACD3DB1E}"/>
                </a:ext>
              </a:extLst>
            </p:cNvPr>
            <p:cNvSpPr/>
            <p:nvPr/>
          </p:nvSpPr>
          <p:spPr bwMode="auto">
            <a:xfrm>
              <a:off x="187569" y="6525843"/>
              <a:ext cx="2282093" cy="281354"/>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231347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C93D4-77E7-4BFB-BAC9-EE6CABFF9645}"/>
              </a:ext>
            </a:extLst>
          </p:cNvPr>
          <p:cNvPicPr>
            <a:picLocks noChangeAspect="1"/>
          </p:cNvPicPr>
          <p:nvPr/>
        </p:nvPicPr>
        <p:blipFill>
          <a:blip r:embed="rId2"/>
          <a:stretch>
            <a:fillRect/>
          </a:stretch>
        </p:blipFill>
        <p:spPr>
          <a:xfrm>
            <a:off x="1555363" y="0"/>
            <a:ext cx="9081274" cy="6858000"/>
          </a:xfrm>
          <a:prstGeom prst="rect">
            <a:avLst/>
          </a:prstGeom>
        </p:spPr>
      </p:pic>
    </p:spTree>
    <p:extLst>
      <p:ext uri="{BB962C8B-B14F-4D97-AF65-F5344CB8AC3E}">
        <p14:creationId xmlns:p14="http://schemas.microsoft.com/office/powerpoint/2010/main" val="36464741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p:nvPr/>
        </p:nvSpPr>
        <p:spPr bwMode="auto">
          <a:xfrm>
            <a:off x="7848343" y="1198063"/>
            <a:ext cx="1627734" cy="4246897"/>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Access</a:t>
            </a:r>
          </a:p>
        </p:txBody>
      </p:sp>
      <p:sp>
        <p:nvSpPr>
          <p:cNvPr id="27" name="Title 26"/>
          <p:cNvSpPr>
            <a:spLocks noGrp="1"/>
          </p:cNvSpPr>
          <p:nvPr>
            <p:ph type="title"/>
          </p:nvPr>
        </p:nvSpPr>
        <p:spPr>
          <a:xfrm>
            <a:off x="269240" y="289513"/>
            <a:ext cx="6766560" cy="673778"/>
          </a:xfrm>
        </p:spPr>
        <p:txBody>
          <a:bodyPr/>
          <a:lstStyle/>
          <a:p>
            <a:r>
              <a:rPr lang="en-US" dirty="0"/>
              <a:t>Enterprise Data Platform</a:t>
            </a:r>
          </a:p>
        </p:txBody>
      </p:sp>
      <p:sp>
        <p:nvSpPr>
          <p:cNvPr id="131" name="Rectangle 130"/>
          <p:cNvSpPr/>
          <p:nvPr/>
        </p:nvSpPr>
        <p:spPr bwMode="auto">
          <a:xfrm>
            <a:off x="2626936" y="1189494"/>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7479" y="1189495"/>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Data Stores</a:t>
            </a:r>
          </a:p>
        </p:txBody>
      </p:sp>
      <p:sp>
        <p:nvSpPr>
          <p:cNvPr id="133" name="Rectangle 132"/>
          <p:cNvSpPr/>
          <p:nvPr/>
        </p:nvSpPr>
        <p:spPr bwMode="auto">
          <a:xfrm>
            <a:off x="6108020" y="1182548"/>
            <a:ext cx="1627734" cy="426241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grpSp>
        <p:nvGrpSpPr>
          <p:cNvPr id="5" name="Group 4"/>
          <p:cNvGrpSpPr/>
          <p:nvPr/>
        </p:nvGrpSpPr>
        <p:grpSpPr>
          <a:xfrm>
            <a:off x="9562528" y="1198063"/>
            <a:ext cx="2026402" cy="4274940"/>
            <a:chOff x="9562528" y="1198063"/>
            <a:chExt cx="2026402" cy="4274940"/>
          </a:xfrm>
        </p:grpSpPr>
        <p:sp>
          <p:nvSpPr>
            <p:cNvPr id="206" name="Freeform 205"/>
            <p:cNvSpPr/>
            <p:nvPr/>
          </p:nvSpPr>
          <p:spPr bwMode="auto">
            <a:xfrm flipH="1">
              <a:off x="9562528"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29" y="1490924"/>
              <a:ext cx="1021276" cy="458313"/>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7259" y="4592621"/>
              <a:ext cx="813484" cy="332399"/>
            </a:xfrm>
            <a:prstGeom prst="rect">
              <a:avLst/>
            </a:prstGeom>
            <a:noFill/>
          </p:spPr>
          <p:txBody>
            <a:bodyPr wrap="square" lIns="0" tIns="0" rIns="0" bIns="0" rtlCol="0">
              <a:sp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2983" y="1526658"/>
              <a:ext cx="353425" cy="361026"/>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5" name="Group 214"/>
            <p:cNvGrpSpPr/>
            <p:nvPr/>
          </p:nvGrpSpPr>
          <p:grpSpPr>
            <a:xfrm>
              <a:off x="9979993" y="4522453"/>
              <a:ext cx="361410" cy="451762"/>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9828594" y="2674556"/>
              <a:ext cx="1760336" cy="1445432"/>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4" name="TextBox 223"/>
                <p:cNvSpPr txBox="1"/>
                <p:nvPr/>
              </p:nvSpPr>
              <p:spPr>
                <a:xfrm>
                  <a:off x="11212738" y="3022354"/>
                  <a:ext cx="473389" cy="172465"/>
                </a:xfrm>
                <a:prstGeom prst="rect">
                  <a:avLst/>
                </a:prstGeom>
                <a:noFill/>
              </p:spPr>
              <p:txBody>
                <a:bodyPr wrap="square" lIns="0" tIns="0" rIns="0" bIns="0" rtlCol="0">
                  <a:spAutoFit/>
                </a:bodyPr>
                <a:lstStyle/>
                <a:p>
                  <a:pPr marL="0" marR="0" lvl="0" indent="0" defTabSz="932384"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chemeClr val="accent2"/>
                      </a:solidFill>
                      <a:effectLst/>
                      <a:uLnTx/>
                      <a:uFillTx/>
                      <a:cs typeface="Segoe UI Semilight" panose="020B0402040204020203" pitchFamily="34" charset="0"/>
                    </a:rPr>
                    <a:t>Web</a:t>
                  </a:r>
                </a:p>
              </p:txBody>
            </p:sp>
            <p:sp>
              <p:nvSpPr>
                <p:cNvPr id="225" name="TextBox 224"/>
                <p:cNvSpPr txBox="1"/>
                <p:nvPr/>
              </p:nvSpPr>
              <p:spPr>
                <a:xfrm>
                  <a:off x="11212738" y="3571985"/>
                  <a:ext cx="473389" cy="172465"/>
                </a:xfrm>
                <a:prstGeom prst="rect">
                  <a:avLst/>
                </a:prstGeom>
                <a:noFill/>
              </p:spPr>
              <p:txBody>
                <a:bodyPr wrap="square" lIns="0" tIns="0" rIns="0" bIns="0" rtlCol="0">
                  <a:spAutoFit/>
                </a:bodyPr>
                <a:lstStyle/>
                <a:p>
                  <a:pPr marL="0" marR="0" lvl="0" indent="0" defTabSz="932384"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chemeClr val="accent2"/>
                      </a:solidFill>
                      <a:effectLst/>
                      <a:uLnTx/>
                      <a:uFillTx/>
                      <a:cs typeface="Segoe UI Semilight" panose="020B0402040204020203" pitchFamily="34" charset="0"/>
                    </a:rPr>
                    <a:t>Mobile</a:t>
                  </a:r>
                </a:p>
              </p:txBody>
            </p:sp>
            <p:sp>
              <p:nvSpPr>
                <p:cNvPr id="226" name="TextBox 225"/>
                <p:cNvSpPr txBox="1"/>
                <p:nvPr/>
              </p:nvSpPr>
              <p:spPr>
                <a:xfrm>
                  <a:off x="11212738" y="4160204"/>
                  <a:ext cx="473389" cy="172465"/>
                </a:xfrm>
                <a:prstGeom prst="rect">
                  <a:avLst/>
                </a:prstGeom>
                <a:noFill/>
              </p:spPr>
              <p:txBody>
                <a:bodyPr wrap="square" lIns="0" tIns="0" rIns="0" bIns="0" rtlCol="0">
                  <a:spAutoFit/>
                </a:bodyPr>
                <a:lstStyle/>
                <a:p>
                  <a:pPr marL="0" marR="0" lvl="0" indent="0" defTabSz="932384"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chemeClr val="accent2"/>
                      </a:solidFill>
                      <a:effectLst/>
                      <a:uLnTx/>
                      <a:uFillTx/>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accent2"/>
                    </a:solidFill>
                    <a:effectLst/>
                    <a:uLnTx/>
                    <a:uFillTx/>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grpSp>
        <p:nvGrpSpPr>
          <p:cNvPr id="4" name="Group 3"/>
          <p:cNvGrpSpPr/>
          <p:nvPr/>
        </p:nvGrpSpPr>
        <p:grpSpPr>
          <a:xfrm>
            <a:off x="807152" y="1198063"/>
            <a:ext cx="1736846" cy="4274940"/>
            <a:chOff x="807152" y="1198063"/>
            <a:chExt cx="1736846" cy="4274940"/>
          </a:xfrm>
        </p:grpSpPr>
        <p:sp>
          <p:nvSpPr>
            <p:cNvPr id="203" name="Freeform 202"/>
            <p:cNvSpPr/>
            <p:nvPr/>
          </p:nvSpPr>
          <p:spPr bwMode="auto">
            <a:xfrm>
              <a:off x="2427956" y="1198063"/>
              <a:ext cx="116042"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TextBox 176"/>
            <p:cNvSpPr txBox="1"/>
            <p:nvPr/>
          </p:nvSpPr>
          <p:spPr>
            <a:xfrm>
              <a:off x="1647495" y="1704123"/>
              <a:ext cx="485720" cy="316753"/>
            </a:xfrm>
            <a:prstGeom prst="rect">
              <a:avLst/>
            </a:prstGeom>
            <a:noFill/>
          </p:spPr>
          <p:txBody>
            <a:bodyPr wrap="square" lIns="0" tIns="0" rIns="0" bIns="0" rtlCol="0" anchor="ctr" anchorCtr="0">
              <a:spAutoFit/>
            </a:bodyPr>
            <a:lstStyle/>
            <a:p>
              <a:pPr marL="0" marR="0" lvl="0" indent="0" defTabSz="914192"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t>Data Sources</a:t>
              </a:r>
            </a:p>
          </p:txBody>
        </p:sp>
        <p:sp>
          <p:nvSpPr>
            <p:cNvPr id="179" name="TextBox 178"/>
            <p:cNvSpPr txBox="1"/>
            <p:nvPr/>
          </p:nvSpPr>
          <p:spPr>
            <a:xfrm>
              <a:off x="1647495" y="2988417"/>
              <a:ext cx="485720" cy="158377"/>
            </a:xfrm>
            <a:prstGeom prst="rect">
              <a:avLst/>
            </a:prstGeom>
            <a:noFill/>
          </p:spPr>
          <p:txBody>
            <a:bodyPr wrap="square" lIns="0" tIns="0" rIns="0" bIns="0" rtlCol="0" anchor="ctr" anchorCtr="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t>Apps</a:t>
              </a:r>
            </a:p>
          </p:txBody>
        </p:sp>
        <p:sp>
          <p:nvSpPr>
            <p:cNvPr id="181" name="TextBox 180"/>
            <p:cNvSpPr txBox="1"/>
            <p:nvPr/>
          </p:nvSpPr>
          <p:spPr>
            <a:xfrm>
              <a:off x="1647495" y="4206575"/>
              <a:ext cx="675850" cy="475130"/>
            </a:xfrm>
            <a:prstGeom prst="rect">
              <a:avLst/>
            </a:prstGeom>
            <a:noFill/>
          </p:spPr>
          <p:txBody>
            <a:bodyPr wrap="square" lIns="0" tIns="0" rIns="0" bIns="0" rtlCol="0" anchor="ctr" anchorCtr="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t>Sensors </a:t>
              </a:r>
              <a:b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br>
              <a:r>
                <a:rPr kumimoji="0" lang="en-US" sz="1029" b="0" i="0" u="none" strike="noStrike" kern="0" cap="none" spc="0" normalizeH="0" baseline="0" noProof="0" dirty="0">
                  <a:ln>
                    <a:noFill/>
                  </a:ln>
                  <a:solidFill>
                    <a:schemeClr val="bg2"/>
                  </a:solidFill>
                  <a:effectLst/>
                  <a:uLnTx/>
                  <a:uFillTx/>
                  <a:cs typeface="Segoe UI Semilight" panose="020B0402040204020203" pitchFamily="34" charset="0"/>
                </a:rPr>
                <a:t>and devices</a:t>
              </a:r>
            </a:p>
          </p:txBody>
        </p:sp>
        <p:sp>
          <p:nvSpPr>
            <p:cNvPr id="182" name="TextBox 181"/>
            <p:cNvSpPr txBox="1"/>
            <p:nvPr/>
          </p:nvSpPr>
          <p:spPr>
            <a:xfrm>
              <a:off x="1303183" y="5110609"/>
              <a:ext cx="466474" cy="27161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eaLnBrk="1" fontAlgn="auto" latinLnBrk="0" hangingPunct="1">
                <a:lnSpc>
                  <a:spcPct val="100000"/>
                </a:lnSpc>
                <a:spcBef>
                  <a:spcPct val="0"/>
                </a:spcBef>
                <a:spcAft>
                  <a:spcPts val="588"/>
                </a:spcAft>
                <a:buClrTx/>
                <a:buSzTx/>
                <a:buFontTx/>
                <a:buNone/>
                <a:tabLst/>
                <a:defRPr/>
              </a:pPr>
              <a:r>
                <a:rPr kumimoji="0" lang="en-US" sz="1765" b="0" i="0" u="none" strike="noStrike" kern="0" cap="none" spc="0" normalizeH="0" baseline="0" noProof="0" dirty="0">
                  <a:ln>
                    <a:noFill/>
                  </a:ln>
                  <a:solidFill>
                    <a:schemeClr val="bg2"/>
                  </a:solidFill>
                  <a:effectLst/>
                  <a:uLnTx/>
                  <a:uFillTx/>
                  <a:latin typeface="+mn-lt"/>
                  <a:cs typeface="Segoe UI Semilight" panose="020B0402040204020203" pitchFamily="34" charset="0"/>
                </a:rPr>
                <a:t>Data</a:t>
              </a:r>
            </a:p>
          </p:txBody>
        </p:sp>
        <p:cxnSp>
          <p:nvCxnSpPr>
            <p:cNvPr id="202" name="Straight Connector 201"/>
            <p:cNvCxnSpPr/>
            <p:nvPr/>
          </p:nvCxnSpPr>
          <p:spPr>
            <a:xfrm>
              <a:off x="2209794" y="3083869"/>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152" y="2710524"/>
              <a:ext cx="713008" cy="834266"/>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779" y="4039475"/>
              <a:ext cx="691694" cy="809329"/>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913" y="1472590"/>
              <a:ext cx="629979" cy="737118"/>
            </a:xfrm>
            <a:prstGeom prst="rect">
              <a:avLst/>
            </a:prstGeom>
          </p:spPr>
        </p:pic>
      </p:grpSp>
      <p:sp>
        <p:nvSpPr>
          <p:cNvPr id="120" name="Rectangle 119"/>
          <p:cNvSpPr/>
          <p:nvPr/>
        </p:nvSpPr>
        <p:spPr>
          <a:xfrm>
            <a:off x="2852594" y="3809050"/>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Stream Management</a:t>
            </a:r>
            <a:endParaRPr kumimoji="0" lang="en-US" sz="1100" b="0" i="0" u="none" strike="noStrike" kern="0" cap="none" spc="0" normalizeH="0" baseline="0" noProof="0" dirty="0">
              <a:ln>
                <a:noFill/>
              </a:ln>
              <a:effectLst/>
              <a:uLnTx/>
              <a:uFillTx/>
            </a:endParaRPr>
          </a:p>
        </p:txBody>
      </p:sp>
      <p:sp>
        <p:nvSpPr>
          <p:cNvPr id="129" name="Rectangle 128"/>
          <p:cNvSpPr/>
          <p:nvPr/>
        </p:nvSpPr>
        <p:spPr>
          <a:xfrm>
            <a:off x="4579848" y="3965641"/>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Blob</a:t>
            </a:r>
          </a:p>
        </p:txBody>
      </p:sp>
      <p:sp>
        <p:nvSpPr>
          <p:cNvPr id="130" name="Rectangle 129"/>
          <p:cNvSpPr/>
          <p:nvPr/>
        </p:nvSpPr>
        <p:spPr>
          <a:xfrm>
            <a:off x="4573362" y="4536479"/>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No SQL</a:t>
            </a:r>
          </a:p>
        </p:txBody>
      </p:sp>
      <p:sp>
        <p:nvSpPr>
          <p:cNvPr id="148" name="Rectangle 147"/>
          <p:cNvSpPr/>
          <p:nvPr/>
        </p:nvSpPr>
        <p:spPr>
          <a:xfrm>
            <a:off x="4587612" y="2085655"/>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Relational</a:t>
            </a:r>
            <a:endParaRPr kumimoji="0" lang="en-US" sz="1100" b="0" i="0" u="none" strike="noStrike" kern="0" cap="none" spc="0" normalizeH="0" baseline="0" noProof="0" dirty="0">
              <a:ln>
                <a:noFill/>
              </a:ln>
              <a:effectLst/>
              <a:uLnTx/>
              <a:uFillTx/>
            </a:endParaRPr>
          </a:p>
        </p:txBody>
      </p:sp>
      <p:sp>
        <p:nvSpPr>
          <p:cNvPr id="152" name="Rectangle 151"/>
          <p:cNvSpPr/>
          <p:nvPr/>
        </p:nvSpPr>
        <p:spPr>
          <a:xfrm>
            <a:off x="4579847" y="2656495"/>
            <a:ext cx="1190817" cy="259799"/>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Big Data</a:t>
            </a:r>
            <a:endParaRPr kumimoji="0" lang="en-US" sz="1100" b="0" i="0" u="none" strike="noStrike" kern="0" cap="none" spc="0" normalizeH="0" baseline="0" noProof="0" dirty="0">
              <a:ln>
                <a:noFill/>
              </a:ln>
              <a:effectLst/>
              <a:uLnTx/>
              <a:uFillTx/>
            </a:endParaRPr>
          </a:p>
        </p:txBody>
      </p:sp>
      <p:sp>
        <p:nvSpPr>
          <p:cNvPr id="153" name="Rectangle 152"/>
          <p:cNvSpPr/>
          <p:nvPr/>
        </p:nvSpPr>
        <p:spPr>
          <a:xfrm>
            <a:off x="4583912" y="3225524"/>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Data Warehouse</a:t>
            </a:r>
          </a:p>
        </p:txBody>
      </p:sp>
      <p:sp>
        <p:nvSpPr>
          <p:cNvPr id="154" name="Rectangle 153"/>
          <p:cNvSpPr/>
          <p:nvPr/>
        </p:nvSpPr>
        <p:spPr>
          <a:xfrm>
            <a:off x="6345039" y="2480486"/>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In-Memory</a:t>
            </a:r>
          </a:p>
        </p:txBody>
      </p:sp>
      <p:sp>
        <p:nvSpPr>
          <p:cNvPr id="155" name="Rectangle 154"/>
          <p:cNvSpPr/>
          <p:nvPr/>
        </p:nvSpPr>
        <p:spPr>
          <a:xfrm>
            <a:off x="6339767" y="3116303"/>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Open Source / R / Python</a:t>
            </a:r>
          </a:p>
        </p:txBody>
      </p:sp>
      <p:sp>
        <p:nvSpPr>
          <p:cNvPr id="157" name="Rectangle 156"/>
          <p:cNvSpPr/>
          <p:nvPr/>
        </p:nvSpPr>
        <p:spPr>
          <a:xfrm>
            <a:off x="6341250" y="3921396"/>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Business Rules / Aggregation</a:t>
            </a:r>
          </a:p>
        </p:txBody>
      </p:sp>
      <p:sp>
        <p:nvSpPr>
          <p:cNvPr id="158" name="Rectangle 157"/>
          <p:cNvSpPr/>
          <p:nvPr/>
        </p:nvSpPr>
        <p:spPr>
          <a:xfrm>
            <a:off x="8081195" y="2488955"/>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BI Tools and Distribution</a:t>
            </a:r>
          </a:p>
        </p:txBody>
      </p:sp>
      <p:sp>
        <p:nvSpPr>
          <p:cNvPr id="159" name="Rectangle 158"/>
          <p:cNvSpPr/>
          <p:nvPr/>
        </p:nvSpPr>
        <p:spPr>
          <a:xfrm>
            <a:off x="2860328" y="2573511"/>
            <a:ext cx="1190817" cy="259799"/>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Data Ingestion</a:t>
            </a:r>
            <a:endParaRPr kumimoji="0" lang="en-US" sz="1100" b="0" i="0" u="none" strike="noStrike" kern="0" cap="none" spc="0" normalizeH="0" baseline="0" noProof="0" dirty="0">
              <a:ln>
                <a:noFill/>
              </a:ln>
              <a:effectLst/>
              <a:uLnTx/>
              <a:uFillTx/>
            </a:endParaRPr>
          </a:p>
        </p:txBody>
      </p:sp>
      <p:sp>
        <p:nvSpPr>
          <p:cNvPr id="160" name="Rectangle 159"/>
          <p:cNvSpPr/>
          <p:nvPr/>
        </p:nvSpPr>
        <p:spPr>
          <a:xfrm>
            <a:off x="2860329" y="3021098"/>
            <a:ext cx="1190817" cy="600164"/>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Data Governance / Quality</a:t>
            </a:r>
          </a:p>
        </p:txBody>
      </p:sp>
      <p:sp>
        <p:nvSpPr>
          <p:cNvPr id="161" name="Rectangle 160"/>
          <p:cNvSpPr/>
          <p:nvPr/>
        </p:nvSpPr>
        <p:spPr>
          <a:xfrm>
            <a:off x="2860328" y="1954836"/>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Information Production</a:t>
            </a:r>
            <a:endParaRPr kumimoji="0" lang="en-US" sz="1100" b="0" i="0" u="none" strike="noStrike" kern="0" cap="none" spc="0" normalizeH="0" baseline="0" noProof="0" dirty="0">
              <a:ln>
                <a:noFill/>
              </a:ln>
              <a:effectLst/>
              <a:uLnTx/>
              <a:uFillTx/>
            </a:endParaRPr>
          </a:p>
        </p:txBody>
      </p:sp>
      <p:sp>
        <p:nvSpPr>
          <p:cNvPr id="162" name="Rectangle 161"/>
          <p:cNvSpPr/>
          <p:nvPr/>
        </p:nvSpPr>
        <p:spPr>
          <a:xfrm>
            <a:off x="8081193" y="3217537"/>
            <a:ext cx="1190817" cy="261610"/>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API / Interfaces</a:t>
            </a:r>
          </a:p>
        </p:txBody>
      </p:sp>
      <p:sp>
        <p:nvSpPr>
          <p:cNvPr id="163" name="Rectangle 162"/>
          <p:cNvSpPr/>
          <p:nvPr/>
        </p:nvSpPr>
        <p:spPr>
          <a:xfrm>
            <a:off x="8081194" y="3776842"/>
            <a:ext cx="1190817" cy="430887"/>
          </a:xfrm>
          <a:prstGeom prst="rect">
            <a:avLst/>
          </a:prstGeom>
          <a:solidFill>
            <a:schemeClr val="bg1">
              <a:lumMod val="50000"/>
            </a:schemeClr>
          </a:solidFill>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cs typeface="Segoe UI Semilight" panose="020B0402040204020203" pitchFamily="34" charset="0"/>
              </a:rPr>
              <a:t>User Interaction – Real time</a:t>
            </a:r>
          </a:p>
        </p:txBody>
      </p:sp>
      <p:grpSp>
        <p:nvGrpSpPr>
          <p:cNvPr id="15" name="Group 14"/>
          <p:cNvGrpSpPr/>
          <p:nvPr/>
        </p:nvGrpSpPr>
        <p:grpSpPr>
          <a:xfrm>
            <a:off x="2076115" y="5698227"/>
            <a:ext cx="8459551" cy="369332"/>
            <a:chOff x="2076115" y="5698227"/>
            <a:chExt cx="8459551" cy="369332"/>
          </a:xfrm>
        </p:grpSpPr>
        <p:grpSp>
          <p:nvGrpSpPr>
            <p:cNvPr id="72" name="Group 71"/>
            <p:cNvGrpSpPr/>
            <p:nvPr/>
          </p:nvGrpSpPr>
          <p:grpSpPr>
            <a:xfrm>
              <a:off x="2076115" y="5698227"/>
              <a:ext cx="8459551" cy="369332"/>
              <a:chOff x="2083214" y="5688659"/>
              <a:chExt cx="8459551" cy="369332"/>
            </a:xfrm>
          </p:grpSpPr>
          <p:grpSp>
            <p:nvGrpSpPr>
              <p:cNvPr id="73" name="Group 72"/>
              <p:cNvGrpSpPr/>
              <p:nvPr/>
            </p:nvGrpSpPr>
            <p:grpSpPr>
              <a:xfrm rot="13500000">
                <a:off x="5204911" y="5796089"/>
                <a:ext cx="170045" cy="167504"/>
                <a:chOff x="-441102" y="6716463"/>
                <a:chExt cx="292608" cy="288235"/>
              </a:xfrm>
              <a:solidFill>
                <a:schemeClr val="tx1">
                  <a:lumMod val="85000"/>
                </a:schemeClr>
              </a:solidFill>
            </p:grpSpPr>
            <p:cxnSp>
              <p:nvCxnSpPr>
                <p:cNvPr id="83" name="Straight Connector 82"/>
                <p:cNvCxnSpPr/>
                <p:nvPr/>
              </p:nvCxnSpPr>
              <p:spPr>
                <a:xfrm>
                  <a:off x="-430950" y="6716463"/>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41102" y="699252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rot="13500000">
                <a:off x="8650359" y="5796090"/>
                <a:ext cx="170045" cy="167504"/>
                <a:chOff x="402446" y="5872915"/>
                <a:chExt cx="292608" cy="288235"/>
              </a:xfrm>
              <a:solidFill>
                <a:schemeClr val="tx1">
                  <a:lumMod val="85000"/>
                </a:schemeClr>
              </a:solidFill>
            </p:grpSpPr>
            <p:cxnSp>
              <p:nvCxnSpPr>
                <p:cNvPr id="81" name="Straight Connector 80"/>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2083214" y="5688659"/>
                <a:ext cx="8459551" cy="369332"/>
                <a:chOff x="2160702" y="5695176"/>
                <a:chExt cx="8459551" cy="369332"/>
              </a:xfrm>
            </p:grpSpPr>
            <p:sp>
              <p:nvSpPr>
                <p:cNvPr id="76" name="Rectangle 75"/>
                <p:cNvSpPr/>
                <p:nvPr/>
              </p:nvSpPr>
              <p:spPr>
                <a:xfrm>
                  <a:off x="2160702" y="5704725"/>
                  <a:ext cx="874688" cy="300880"/>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mj-lt"/>
                    </a:rPr>
                    <a:t>On-Premises</a:t>
                  </a:r>
                </a:p>
              </p:txBody>
            </p:sp>
            <p:sp>
              <p:nvSpPr>
                <p:cNvPr id="77" name="Rectangle 76"/>
                <p:cNvSpPr/>
                <p:nvPr/>
              </p:nvSpPr>
              <p:spPr>
                <a:xfrm>
                  <a:off x="6022858" y="5695176"/>
                  <a:ext cx="857607" cy="369332"/>
                </a:xfrm>
                <a:prstGeom prst="rect">
                  <a:avLst/>
                </a:prstGeom>
              </p:spPr>
              <p:txBody>
                <a:bodyPr wrap="none" lIns="0" tIns="0" rIns="0" bIns="0" anchor="ctr">
                  <a:sp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mj-lt"/>
                    </a:rPr>
                    <a:t>Hybrid</a:t>
                  </a:r>
                  <a:endParaRPr kumimoji="0" lang="en-US" sz="1800" b="1" i="0" u="none" strike="noStrike" kern="0" cap="none" spc="-30"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endParaRPr>
                </a:p>
              </p:txBody>
            </p:sp>
            <p:cxnSp>
              <p:nvCxnSpPr>
                <p:cNvPr id="78" name="Straight Connector 77"/>
                <p:cNvCxnSpPr/>
                <p:nvPr/>
              </p:nvCxnSpPr>
              <p:spPr>
                <a:xfrm>
                  <a:off x="4360963" y="5879842"/>
                  <a:ext cx="926557"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576708" y="5880415"/>
                  <a:ext cx="1271086"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9214334" y="5752220"/>
                  <a:ext cx="1405919" cy="30722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mj-lt"/>
                    </a:rPr>
                    <a:t>Cloud</a:t>
                  </a:r>
                </a:p>
              </p:txBody>
            </p:sp>
          </p:grpSp>
        </p:grpSp>
        <p:cxnSp>
          <p:nvCxnSpPr>
            <p:cNvPr id="89" name="Straight Connector 88"/>
            <p:cNvCxnSpPr/>
            <p:nvPr/>
          </p:nvCxnSpPr>
          <p:spPr>
            <a:xfrm flipH="1" flipV="1">
              <a:off x="4131157" y="5895545"/>
              <a:ext cx="139948" cy="106028"/>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124482" y="5798051"/>
              <a:ext cx="138153" cy="111068"/>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7433834" y="5884910"/>
              <a:ext cx="139948" cy="106028"/>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7427159" y="5787416"/>
              <a:ext cx="138153" cy="111068"/>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9" name="Rectangle 98"/>
          <p:cNvSpPr/>
          <p:nvPr/>
        </p:nvSpPr>
        <p:spPr>
          <a:xfrm>
            <a:off x="2862415" y="4427724"/>
            <a:ext cx="1180996" cy="5302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kern="0" dirty="0">
                <a:solidFill>
                  <a:schemeClr val="tx1"/>
                </a:solidFill>
              </a:rPr>
              <a:t>Data Discovery</a:t>
            </a:r>
          </a:p>
        </p:txBody>
      </p:sp>
    </p:spTree>
    <p:extLst>
      <p:ext uri="{BB962C8B-B14F-4D97-AF65-F5344CB8AC3E}">
        <p14:creationId xmlns:p14="http://schemas.microsoft.com/office/powerpoint/2010/main" val="2683878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1_Office Theme">
  <a:themeElements>
    <a:clrScheme name="Custom 7">
      <a:dk1>
        <a:srgbClr val="000000"/>
      </a:dk1>
      <a:lt1>
        <a:srgbClr val="FFFFFF"/>
      </a:lt1>
      <a:dk2>
        <a:srgbClr val="44546A"/>
      </a:dk2>
      <a:lt2>
        <a:srgbClr val="E7E6E6"/>
      </a:lt2>
      <a:accent1>
        <a:srgbClr val="59B4D9"/>
      </a:accent1>
      <a:accent2>
        <a:srgbClr val="BAD80A"/>
      </a:accent2>
      <a:accent3>
        <a:srgbClr val="3999C6"/>
      </a:accent3>
      <a:accent4>
        <a:srgbClr val="7FBA00"/>
      </a:accent4>
      <a:accent5>
        <a:srgbClr val="379AC7"/>
      </a:accent5>
      <a:accent6>
        <a:srgbClr val="70AD47"/>
      </a:accent6>
      <a:hlink>
        <a:srgbClr val="7FBA00"/>
      </a:hlink>
      <a:folHlink>
        <a:srgbClr val="B8D43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ciop">
      <a:dk1>
        <a:sysClr val="windowText" lastClr="000000"/>
      </a:dk1>
      <a:lt1>
        <a:sysClr val="window" lastClr="FFFFFF"/>
      </a:lt1>
      <a:dk2>
        <a:srgbClr val="44546A"/>
      </a:dk2>
      <a:lt2>
        <a:srgbClr val="E7E6E6"/>
      </a:lt2>
      <a:accent1>
        <a:srgbClr val="2580B7"/>
      </a:accent1>
      <a:accent2>
        <a:srgbClr val="179E86"/>
      </a:accent2>
      <a:accent3>
        <a:srgbClr val="9EBE5B"/>
      </a:accent3>
      <a:accent4>
        <a:srgbClr val="F59B11"/>
      </a:accent4>
      <a:accent5>
        <a:srgbClr val="C03B26"/>
      </a:accent5>
      <a:accent6>
        <a:srgbClr val="633248"/>
      </a:accent6>
      <a:hlink>
        <a:srgbClr val="0563C1"/>
      </a:hlink>
      <a:folHlink>
        <a:srgbClr val="954F72"/>
      </a:folHlink>
    </a:clrScheme>
    <a:fontScheme name="Lato">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1">
    <a:dk1>
      <a:srgbClr val="505050"/>
    </a:dk1>
    <a:lt1>
      <a:sysClr val="window" lastClr="FFFFFF"/>
    </a:lt1>
    <a:dk2>
      <a:srgbClr val="44546A"/>
    </a:dk2>
    <a:lt2>
      <a:srgbClr val="E7E6E6"/>
    </a:lt2>
    <a:accent1>
      <a:srgbClr val="0078D7"/>
    </a:accent1>
    <a:accent2>
      <a:srgbClr val="002050"/>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12522</TotalTime>
  <Words>9757</Words>
  <Application>Microsoft Office PowerPoint</Application>
  <PresentationFormat>Widescreen</PresentationFormat>
  <Paragraphs>1477</Paragraphs>
  <Slides>48</Slides>
  <Notes>43</Notes>
  <HiddenSlides>0</HiddenSlides>
  <MMClips>0</MMClips>
  <ScaleCrop>false</ScaleCrop>
  <HeadingPairs>
    <vt:vector size="10" baseType="variant">
      <vt:variant>
        <vt:lpstr>Fonts Used</vt:lpstr>
      </vt:variant>
      <vt:variant>
        <vt:i4>21</vt:i4>
      </vt:variant>
      <vt:variant>
        <vt:lpstr>Theme</vt:lpstr>
      </vt:variant>
      <vt:variant>
        <vt:i4>7</vt:i4>
      </vt:variant>
      <vt:variant>
        <vt:lpstr>Embedded OLE Servers</vt:lpstr>
      </vt:variant>
      <vt:variant>
        <vt:i4>1</vt:i4>
      </vt:variant>
      <vt:variant>
        <vt:lpstr>Slide Titles</vt:lpstr>
      </vt:variant>
      <vt:variant>
        <vt:i4>48</vt:i4>
      </vt:variant>
      <vt:variant>
        <vt:lpstr>Custom Shows</vt:lpstr>
      </vt:variant>
      <vt:variant>
        <vt:i4>2</vt:i4>
      </vt:variant>
    </vt:vector>
  </HeadingPairs>
  <TitlesOfParts>
    <vt:vector size="79" baseType="lpstr">
      <vt:lpstr>ＭＳ Ｐゴシック</vt:lpstr>
      <vt:lpstr>ＭＳ Ｐゴシック</vt:lpstr>
      <vt:lpstr>Arial</vt:lpstr>
      <vt:lpstr>Arial Unicode MS</vt:lpstr>
      <vt:lpstr>Calibri</vt:lpstr>
      <vt:lpstr>Cambria</vt:lpstr>
      <vt:lpstr>Consolas</vt:lpstr>
      <vt:lpstr>Lato Light</vt:lpstr>
      <vt:lpstr>Lato Regular</vt:lpstr>
      <vt:lpstr>Perpetua</vt:lpstr>
      <vt:lpstr>Segoe</vt:lpstr>
      <vt:lpstr>Segoe Light</vt:lpstr>
      <vt:lpstr>Segoe UI</vt:lpstr>
      <vt:lpstr>Segoe UI Black</vt:lpstr>
      <vt:lpstr>Segoe UI Light</vt:lpstr>
      <vt:lpstr>Segoe UI Semibold</vt:lpstr>
      <vt:lpstr>Segoe UI Semilight</vt:lpstr>
      <vt:lpstr>Symbol</vt:lpstr>
      <vt:lpstr>Times New Roman</vt:lpstr>
      <vt:lpstr>Wingdings</vt:lpstr>
      <vt:lpstr>Wingdings 3</vt:lpstr>
      <vt:lpstr>4_COLOR TEMPLATE</vt:lpstr>
      <vt:lpstr>2_COLOR TEMPLATE</vt:lpstr>
      <vt:lpstr>1_Server and Cloud 2013</vt:lpstr>
      <vt:lpstr>Modern DW</vt:lpstr>
      <vt:lpstr>1_WHITE TEMPLATE</vt:lpstr>
      <vt:lpstr>1_Office Theme</vt:lpstr>
      <vt:lpstr>2_Office Theme</vt:lpstr>
      <vt:lpstr>think-cell Slide</vt:lpstr>
      <vt:lpstr>PowerPoint Presentation</vt:lpstr>
      <vt:lpstr>Predictive analytics help optimize operations</vt:lpstr>
      <vt:lpstr>Investment Optimization </vt:lpstr>
      <vt:lpstr>PowerPoint Presentation</vt:lpstr>
      <vt:lpstr>PowerPoint Presentation</vt:lpstr>
      <vt:lpstr>PowerPoint Presentation</vt:lpstr>
      <vt:lpstr>PowerPoint Presentation</vt:lpstr>
      <vt:lpstr>PowerPoint Presentation</vt:lpstr>
      <vt:lpstr>Enterprise Data Platform</vt:lpstr>
      <vt:lpstr>Transform data into intelligent action</vt:lpstr>
      <vt:lpstr>Information Management</vt:lpstr>
      <vt:lpstr>Compose and orchestrate data services at scale</vt:lpstr>
      <vt:lpstr>Get more value from your enterprise data assets</vt:lpstr>
      <vt:lpstr>Ingest events from websites, apps and devices at cloud scale </vt:lpstr>
      <vt:lpstr>Ingest events at cloud scale with bi-directional options</vt:lpstr>
      <vt:lpstr>Data Stores</vt:lpstr>
      <vt:lpstr>A hyper-scale repository for big data analytics workloads</vt:lpstr>
      <vt:lpstr>Key features of Azure SQL Database </vt:lpstr>
      <vt:lpstr>Power your entire data estate with SQL Server 2017</vt:lpstr>
      <vt:lpstr>PowerPoint Presentation</vt:lpstr>
      <vt:lpstr>Azure SQL Data Warehouse Architecture</vt:lpstr>
      <vt:lpstr>PowerPoint Presentation</vt:lpstr>
      <vt:lpstr>Machine Learning and Analytics</vt:lpstr>
      <vt:lpstr>Easily build, deploy, and share predictive analytics solutions</vt:lpstr>
      <vt:lpstr>PowerPoint Presentation</vt:lpstr>
      <vt:lpstr>Comprehensive set of managed Apache big data projects</vt:lpstr>
      <vt:lpstr>Big data analytics made easy</vt:lpstr>
      <vt:lpstr>Real-time stream processing in the cloud</vt:lpstr>
      <vt:lpstr>Azure Analysis Services Azure Analysis Services is based on proven SQL Server technology</vt:lpstr>
      <vt:lpstr>Intelligence</vt:lpstr>
      <vt:lpstr>Build applications that understand people</vt:lpstr>
      <vt:lpstr>Your bots – wherever your users converse</vt:lpstr>
      <vt:lpstr>Get things done in more helpful, proactive and natural ways </vt:lpstr>
      <vt:lpstr>Dashboards &amp; Visualizations</vt:lpstr>
      <vt:lpstr>Keep a pulse on your business with live, interactive dashboards</vt:lpstr>
      <vt:lpstr>Transform data into intelligent action</vt:lpstr>
      <vt:lpstr>PowerPoint Presentation</vt:lpstr>
      <vt:lpstr>PowerPoint Presentation</vt:lpstr>
      <vt:lpstr>Your database on autopilot Built-in admin and data protection</vt:lpstr>
      <vt:lpstr>Threat and anomaly detection Advanced security and compliance</vt:lpstr>
      <vt:lpstr>Self-tuning performance Database Advisor and adaptive query processing</vt:lpstr>
      <vt:lpstr>On-the-fly scale Scale up or down with minimal app downtime</vt:lpstr>
      <vt:lpstr>Resource and tenant administration  Elastic database pools </vt:lpstr>
      <vt:lpstr>Flexible languages and platforms Work with the tools you prefer  </vt:lpstr>
      <vt:lpstr>Migration resources for fast deployments Accelerate your journey to the cloud</vt:lpstr>
      <vt:lpstr>Layers of protection Rest easy with built-in security</vt:lpstr>
      <vt:lpstr>Mission critical availability  High availability at global scale</vt:lpstr>
      <vt:lpstr>Query over any data type Graph support </vt:lpstr>
      <vt:lpstr>Reporting Services</vt:lpstr>
      <vt:lpstr>PowerBI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Gronbach</dc:creator>
  <cp:lastModifiedBy>Andy Roberts</cp:lastModifiedBy>
  <cp:revision>179</cp:revision>
  <dcterms:created xsi:type="dcterms:W3CDTF">2015-12-01T12:07:21Z</dcterms:created>
  <dcterms:modified xsi:type="dcterms:W3CDTF">2017-12-06T15:43:53Z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